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4.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5.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6.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9.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0.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23.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27.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28.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notesSlides/notesSlide29.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30.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31.xml" ContentType="application/vnd.openxmlformats-officedocument.presentationml.notesSlide+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notesSlides/notesSlide32.xml" ContentType="application/vnd.openxmlformats-officedocument.presentationml.notesSlide+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notesSlides/notesSlide33.xml" ContentType="application/vnd.openxmlformats-officedocument.presentationml.notesSlide+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notesSlides/notesSlide34.xml" ContentType="application/vnd.openxmlformats-officedocument.presentationml.notesSlide+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notesSlides/notesSlide35.xml" ContentType="application/vnd.openxmlformats-officedocument.presentationml.notesSlide+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notesSlides/notesSlide36.xml" ContentType="application/vnd.openxmlformats-officedocument.presentationml.notesSlide+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notesSlides/notesSlide37.xml" ContentType="application/vnd.openxmlformats-officedocument.presentationml.notesSlide+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notesSlides/notesSlide44.xml" ContentType="application/vnd.openxmlformats-officedocument.presentationml.notesSlide+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notesSlides/notesSlide53.xml" ContentType="application/vnd.openxmlformats-officedocument.presentationml.notesSlide+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54.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87"/>
  </p:notesMasterIdLst>
  <p:sldIdLst>
    <p:sldId id="267" r:id="rId2"/>
    <p:sldId id="2082" r:id="rId3"/>
    <p:sldId id="1879" r:id="rId4"/>
    <p:sldId id="2066" r:id="rId5"/>
    <p:sldId id="2067" r:id="rId6"/>
    <p:sldId id="1992" r:id="rId7"/>
    <p:sldId id="1903" r:id="rId8"/>
    <p:sldId id="2068" r:id="rId9"/>
    <p:sldId id="2073" r:id="rId10"/>
    <p:sldId id="271" r:id="rId11"/>
    <p:sldId id="2070" r:id="rId12"/>
    <p:sldId id="2072" r:id="rId13"/>
    <p:sldId id="272" r:id="rId14"/>
    <p:sldId id="273" r:id="rId15"/>
    <p:sldId id="274" r:id="rId16"/>
    <p:sldId id="275" r:id="rId17"/>
    <p:sldId id="276" r:id="rId18"/>
    <p:sldId id="277" r:id="rId19"/>
    <p:sldId id="2077" r:id="rId20"/>
    <p:sldId id="283" r:id="rId21"/>
    <p:sldId id="1904" r:id="rId22"/>
    <p:sldId id="1880" r:id="rId23"/>
    <p:sldId id="1989" r:id="rId24"/>
    <p:sldId id="1905" r:id="rId25"/>
    <p:sldId id="264" r:id="rId26"/>
    <p:sldId id="1993" r:id="rId27"/>
    <p:sldId id="1996" r:id="rId28"/>
    <p:sldId id="1997" r:id="rId29"/>
    <p:sldId id="2078" r:id="rId30"/>
    <p:sldId id="2000" r:id="rId31"/>
    <p:sldId id="1999" r:id="rId32"/>
    <p:sldId id="1988" r:id="rId33"/>
    <p:sldId id="270" r:id="rId34"/>
    <p:sldId id="265" r:id="rId35"/>
    <p:sldId id="2020" r:id="rId36"/>
    <p:sldId id="2028" r:id="rId37"/>
    <p:sldId id="2015" r:id="rId38"/>
    <p:sldId id="2017" r:id="rId39"/>
    <p:sldId id="2076" r:id="rId40"/>
    <p:sldId id="2018" r:id="rId41"/>
    <p:sldId id="2019" r:id="rId42"/>
    <p:sldId id="2081" r:id="rId43"/>
    <p:sldId id="2033" r:id="rId44"/>
    <p:sldId id="2041" r:id="rId45"/>
    <p:sldId id="2034" r:id="rId46"/>
    <p:sldId id="2035" r:id="rId47"/>
    <p:sldId id="2031" r:id="rId48"/>
    <p:sldId id="2040" r:id="rId49"/>
    <p:sldId id="2032" r:id="rId50"/>
    <p:sldId id="2036" r:id="rId51"/>
    <p:sldId id="2037" r:id="rId52"/>
    <p:sldId id="2038" r:id="rId53"/>
    <p:sldId id="2039" r:id="rId54"/>
    <p:sldId id="278" r:id="rId55"/>
    <p:sldId id="2001" r:id="rId56"/>
    <p:sldId id="2003" r:id="rId57"/>
    <p:sldId id="2002" r:id="rId58"/>
    <p:sldId id="279" r:id="rId59"/>
    <p:sldId id="2079" r:id="rId60"/>
    <p:sldId id="280" r:id="rId61"/>
    <p:sldId id="257" r:id="rId62"/>
    <p:sldId id="259" r:id="rId63"/>
    <p:sldId id="261" r:id="rId64"/>
    <p:sldId id="260" r:id="rId65"/>
    <p:sldId id="281" r:id="rId66"/>
    <p:sldId id="2004" r:id="rId67"/>
    <p:sldId id="2075" r:id="rId68"/>
    <p:sldId id="2005" r:id="rId69"/>
    <p:sldId id="2006" r:id="rId70"/>
    <p:sldId id="2007" r:id="rId71"/>
    <p:sldId id="2009" r:id="rId72"/>
    <p:sldId id="2010" r:id="rId73"/>
    <p:sldId id="2011" r:id="rId74"/>
    <p:sldId id="258" r:id="rId75"/>
    <p:sldId id="2012" r:id="rId76"/>
    <p:sldId id="2013" r:id="rId77"/>
    <p:sldId id="2014" r:id="rId78"/>
    <p:sldId id="1986" r:id="rId79"/>
    <p:sldId id="1987" r:id="rId80"/>
    <p:sldId id="2074" r:id="rId81"/>
    <p:sldId id="2065" r:id="rId82"/>
    <p:sldId id="2061" r:id="rId83"/>
    <p:sldId id="2062" r:id="rId84"/>
    <p:sldId id="2083" r:id="rId85"/>
    <p:sldId id="1870" r:id="rId86"/>
  </p:sldIdLst>
  <p:sldSz cx="12192000" cy="6858000"/>
  <p:notesSz cx="6858000" cy="91440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933"/>
    <p:restoredTop sz="94771"/>
  </p:normalViewPr>
  <p:slideViewPr>
    <p:cSldViewPr snapToGrid="0">
      <p:cViewPr>
        <p:scale>
          <a:sx n="78" d="100"/>
          <a:sy n="78" d="100"/>
        </p:scale>
        <p:origin x="824" y="848"/>
      </p:cViewPr>
      <p:guideLst/>
    </p:cSldViewPr>
  </p:slideViewPr>
  <p:notesTextViewPr>
    <p:cViewPr>
      <p:scale>
        <a:sx n="1" d="1"/>
        <a:sy n="1" d="1"/>
      </p:scale>
      <p:origin x="0" y="0"/>
    </p:cViewPr>
  </p:notesTextViewPr>
  <p:sorterViewPr>
    <p:cViewPr>
      <p:scale>
        <a:sx n="97" d="100"/>
        <a:sy n="97"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viewProps" Target="view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theme" Target="theme/theme1.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notesMaster" Target="notesMasters/notesMaster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7760011-6E83-4FAD-9B4D-3B2648C588A3}" type="doc">
      <dgm:prSet loTypeId="urn:microsoft.com/office/officeart/2005/8/layout/matrix3" loCatId="matrix" qsTypeId="urn:microsoft.com/office/officeart/2005/8/quickstyle/simple1" qsCatId="simple" csTypeId="urn:microsoft.com/office/officeart/2005/8/colors/accent1_2" csCatId="accent1"/>
      <dgm:spPr/>
      <dgm:t>
        <a:bodyPr/>
        <a:lstStyle/>
        <a:p>
          <a:endParaRPr lang="en-US"/>
        </a:p>
      </dgm:t>
    </dgm:pt>
    <dgm:pt modelId="{0D6F6485-FB9F-4FBC-B430-053D8E32A11E}">
      <dgm:prSet/>
      <dgm:spPr/>
      <dgm:t>
        <a:bodyPr/>
        <a:lstStyle/>
        <a:p>
          <a:r>
            <a:rPr lang="de-DE"/>
            <a:t>Die weitere Entwicklung von PCs</a:t>
          </a:r>
          <a:endParaRPr lang="en-US"/>
        </a:p>
      </dgm:t>
    </dgm:pt>
    <dgm:pt modelId="{B2D45F02-F9B2-41BA-BD4B-B12A43F8AFF9}" type="parTrans" cxnId="{35CEFABF-2511-4568-BCDF-5657E97DA1D2}">
      <dgm:prSet/>
      <dgm:spPr/>
      <dgm:t>
        <a:bodyPr/>
        <a:lstStyle/>
        <a:p>
          <a:endParaRPr lang="en-US"/>
        </a:p>
      </dgm:t>
    </dgm:pt>
    <dgm:pt modelId="{EE637CA7-3A37-4213-8A57-4C5D5F4C8E4A}" type="sibTrans" cxnId="{35CEFABF-2511-4568-BCDF-5657E97DA1D2}">
      <dgm:prSet/>
      <dgm:spPr/>
      <dgm:t>
        <a:bodyPr/>
        <a:lstStyle/>
        <a:p>
          <a:endParaRPr lang="en-US"/>
        </a:p>
      </dgm:t>
    </dgm:pt>
    <dgm:pt modelId="{B3798F1F-F2F5-450B-809D-B31A43BC9961}">
      <dgm:prSet/>
      <dgm:spPr/>
      <dgm:t>
        <a:bodyPr/>
        <a:lstStyle/>
        <a:p>
          <a:r>
            <a:rPr lang="de-DE"/>
            <a:t>Verfügbarkeit von riesigen Daten</a:t>
          </a:r>
          <a:endParaRPr lang="en-US"/>
        </a:p>
      </dgm:t>
    </dgm:pt>
    <dgm:pt modelId="{6694FB1B-E926-4A8A-A1B8-621089632F93}" type="parTrans" cxnId="{CFB6E069-5253-4989-9C35-AFFD175C1679}">
      <dgm:prSet/>
      <dgm:spPr/>
      <dgm:t>
        <a:bodyPr/>
        <a:lstStyle/>
        <a:p>
          <a:endParaRPr lang="en-US"/>
        </a:p>
      </dgm:t>
    </dgm:pt>
    <dgm:pt modelId="{9E79ED83-4EEC-4CA9-B1C9-14358E5542EA}" type="sibTrans" cxnId="{CFB6E069-5253-4989-9C35-AFFD175C1679}">
      <dgm:prSet/>
      <dgm:spPr/>
      <dgm:t>
        <a:bodyPr/>
        <a:lstStyle/>
        <a:p>
          <a:endParaRPr lang="en-US"/>
        </a:p>
      </dgm:t>
    </dgm:pt>
    <dgm:pt modelId="{DEB7F0C2-F090-4E56-A9D4-50615ABCE401}">
      <dgm:prSet/>
      <dgm:spPr/>
      <dgm:t>
        <a:bodyPr/>
        <a:lstStyle/>
        <a:p>
          <a:r>
            <a:rPr lang="de-DE"/>
            <a:t>Entwicklung neuer Algorithmen</a:t>
          </a:r>
          <a:endParaRPr lang="en-US"/>
        </a:p>
      </dgm:t>
    </dgm:pt>
    <dgm:pt modelId="{E8E4853C-49B2-48EE-957F-CBC9D47DAC1C}" type="parTrans" cxnId="{02C8550E-6C6A-4361-8233-7440AB258892}">
      <dgm:prSet/>
      <dgm:spPr/>
      <dgm:t>
        <a:bodyPr/>
        <a:lstStyle/>
        <a:p>
          <a:endParaRPr lang="en-US"/>
        </a:p>
      </dgm:t>
    </dgm:pt>
    <dgm:pt modelId="{6CC4A084-9977-4E46-84FE-698A4D27C04D}" type="sibTrans" cxnId="{02C8550E-6C6A-4361-8233-7440AB258892}">
      <dgm:prSet/>
      <dgm:spPr/>
      <dgm:t>
        <a:bodyPr/>
        <a:lstStyle/>
        <a:p>
          <a:endParaRPr lang="en-US"/>
        </a:p>
      </dgm:t>
    </dgm:pt>
    <dgm:pt modelId="{D756F0A2-6E29-46E1-93DE-597011C9ABA4}">
      <dgm:prSet/>
      <dgm:spPr/>
      <dgm:t>
        <a:bodyPr/>
        <a:lstStyle/>
        <a:p>
          <a:r>
            <a:rPr lang="de-DE"/>
            <a:t>Maschinelles Lernen</a:t>
          </a:r>
          <a:endParaRPr lang="en-US"/>
        </a:p>
      </dgm:t>
    </dgm:pt>
    <dgm:pt modelId="{19DB4F50-DFE6-4476-9C78-6FB4E8103B0D}" type="parTrans" cxnId="{274B6747-6219-4FFA-8830-C5DC6BBC914A}">
      <dgm:prSet/>
      <dgm:spPr/>
      <dgm:t>
        <a:bodyPr/>
        <a:lstStyle/>
        <a:p>
          <a:endParaRPr lang="en-US"/>
        </a:p>
      </dgm:t>
    </dgm:pt>
    <dgm:pt modelId="{230C3960-8FF9-46D6-A8DD-76703DC4B05C}" type="sibTrans" cxnId="{274B6747-6219-4FFA-8830-C5DC6BBC914A}">
      <dgm:prSet/>
      <dgm:spPr/>
      <dgm:t>
        <a:bodyPr/>
        <a:lstStyle/>
        <a:p>
          <a:endParaRPr lang="en-US"/>
        </a:p>
      </dgm:t>
    </dgm:pt>
    <dgm:pt modelId="{998630EC-5205-ED48-A2AB-F18003454626}" type="pres">
      <dgm:prSet presAssocID="{07760011-6E83-4FAD-9B4D-3B2648C588A3}" presName="matrix" presStyleCnt="0">
        <dgm:presLayoutVars>
          <dgm:chMax val="1"/>
          <dgm:dir/>
          <dgm:resizeHandles val="exact"/>
        </dgm:presLayoutVars>
      </dgm:prSet>
      <dgm:spPr/>
    </dgm:pt>
    <dgm:pt modelId="{53917FB3-BD84-E84F-8A1D-3F0B499FD435}" type="pres">
      <dgm:prSet presAssocID="{07760011-6E83-4FAD-9B4D-3B2648C588A3}" presName="diamond" presStyleLbl="bgShp" presStyleIdx="0" presStyleCnt="1"/>
      <dgm:spPr/>
    </dgm:pt>
    <dgm:pt modelId="{4969A207-1008-2848-A34C-CCF91CADA7DA}" type="pres">
      <dgm:prSet presAssocID="{07760011-6E83-4FAD-9B4D-3B2648C588A3}" presName="quad1" presStyleLbl="node1" presStyleIdx="0" presStyleCnt="4">
        <dgm:presLayoutVars>
          <dgm:chMax val="0"/>
          <dgm:chPref val="0"/>
          <dgm:bulletEnabled val="1"/>
        </dgm:presLayoutVars>
      </dgm:prSet>
      <dgm:spPr/>
    </dgm:pt>
    <dgm:pt modelId="{EC0380A1-8FF6-ED4B-8933-8A37EDD2F87B}" type="pres">
      <dgm:prSet presAssocID="{07760011-6E83-4FAD-9B4D-3B2648C588A3}" presName="quad2" presStyleLbl="node1" presStyleIdx="1" presStyleCnt="4">
        <dgm:presLayoutVars>
          <dgm:chMax val="0"/>
          <dgm:chPref val="0"/>
          <dgm:bulletEnabled val="1"/>
        </dgm:presLayoutVars>
      </dgm:prSet>
      <dgm:spPr/>
    </dgm:pt>
    <dgm:pt modelId="{254100AD-A411-5D48-9647-EEE6FDA81ACF}" type="pres">
      <dgm:prSet presAssocID="{07760011-6E83-4FAD-9B4D-3B2648C588A3}" presName="quad3" presStyleLbl="node1" presStyleIdx="2" presStyleCnt="4">
        <dgm:presLayoutVars>
          <dgm:chMax val="0"/>
          <dgm:chPref val="0"/>
          <dgm:bulletEnabled val="1"/>
        </dgm:presLayoutVars>
      </dgm:prSet>
      <dgm:spPr/>
    </dgm:pt>
    <dgm:pt modelId="{1CCBE528-866E-1B42-84F8-F8864C35BF38}" type="pres">
      <dgm:prSet presAssocID="{07760011-6E83-4FAD-9B4D-3B2648C588A3}" presName="quad4" presStyleLbl="node1" presStyleIdx="3" presStyleCnt="4">
        <dgm:presLayoutVars>
          <dgm:chMax val="0"/>
          <dgm:chPref val="0"/>
          <dgm:bulletEnabled val="1"/>
        </dgm:presLayoutVars>
      </dgm:prSet>
      <dgm:spPr/>
    </dgm:pt>
  </dgm:ptLst>
  <dgm:cxnLst>
    <dgm:cxn modelId="{81CD4E06-F9FA-EB40-9F72-D97F3A3ECBFF}" type="presOf" srcId="{D756F0A2-6E29-46E1-93DE-597011C9ABA4}" destId="{1CCBE528-866E-1B42-84F8-F8864C35BF38}" srcOrd="0" destOrd="0" presId="urn:microsoft.com/office/officeart/2005/8/layout/matrix3"/>
    <dgm:cxn modelId="{02C8550E-6C6A-4361-8233-7440AB258892}" srcId="{07760011-6E83-4FAD-9B4D-3B2648C588A3}" destId="{DEB7F0C2-F090-4E56-A9D4-50615ABCE401}" srcOrd="2" destOrd="0" parTransId="{E8E4853C-49B2-48EE-957F-CBC9D47DAC1C}" sibTransId="{6CC4A084-9977-4E46-84FE-698A4D27C04D}"/>
    <dgm:cxn modelId="{F6C7F211-A32E-084A-90FD-F0B35926B9C5}" type="presOf" srcId="{0D6F6485-FB9F-4FBC-B430-053D8E32A11E}" destId="{4969A207-1008-2848-A34C-CCF91CADA7DA}" srcOrd="0" destOrd="0" presId="urn:microsoft.com/office/officeart/2005/8/layout/matrix3"/>
    <dgm:cxn modelId="{274B6747-6219-4FFA-8830-C5DC6BBC914A}" srcId="{07760011-6E83-4FAD-9B4D-3B2648C588A3}" destId="{D756F0A2-6E29-46E1-93DE-597011C9ABA4}" srcOrd="3" destOrd="0" parTransId="{19DB4F50-DFE6-4476-9C78-6FB4E8103B0D}" sibTransId="{230C3960-8FF9-46D6-A8DD-76703DC4B05C}"/>
    <dgm:cxn modelId="{CFB6E069-5253-4989-9C35-AFFD175C1679}" srcId="{07760011-6E83-4FAD-9B4D-3B2648C588A3}" destId="{B3798F1F-F2F5-450B-809D-B31A43BC9961}" srcOrd="1" destOrd="0" parTransId="{6694FB1B-E926-4A8A-A1B8-621089632F93}" sibTransId="{9E79ED83-4EEC-4CA9-B1C9-14358E5542EA}"/>
    <dgm:cxn modelId="{CB92156C-73F2-8940-B400-9EB38C74782D}" type="presOf" srcId="{07760011-6E83-4FAD-9B4D-3B2648C588A3}" destId="{998630EC-5205-ED48-A2AB-F18003454626}" srcOrd="0" destOrd="0" presId="urn:microsoft.com/office/officeart/2005/8/layout/matrix3"/>
    <dgm:cxn modelId="{FF04A282-1123-7048-8800-47C63909807C}" type="presOf" srcId="{DEB7F0C2-F090-4E56-A9D4-50615ABCE401}" destId="{254100AD-A411-5D48-9647-EEE6FDA81ACF}" srcOrd="0" destOrd="0" presId="urn:microsoft.com/office/officeart/2005/8/layout/matrix3"/>
    <dgm:cxn modelId="{35CEFABF-2511-4568-BCDF-5657E97DA1D2}" srcId="{07760011-6E83-4FAD-9B4D-3B2648C588A3}" destId="{0D6F6485-FB9F-4FBC-B430-053D8E32A11E}" srcOrd="0" destOrd="0" parTransId="{B2D45F02-F9B2-41BA-BD4B-B12A43F8AFF9}" sibTransId="{EE637CA7-3A37-4213-8A57-4C5D5F4C8E4A}"/>
    <dgm:cxn modelId="{0C9C47FF-3784-DA45-A000-9B3C41A77248}" type="presOf" srcId="{B3798F1F-F2F5-450B-809D-B31A43BC9961}" destId="{EC0380A1-8FF6-ED4B-8933-8A37EDD2F87B}" srcOrd="0" destOrd="0" presId="urn:microsoft.com/office/officeart/2005/8/layout/matrix3"/>
    <dgm:cxn modelId="{8307E0AA-6777-3243-9073-89744801397D}" type="presParOf" srcId="{998630EC-5205-ED48-A2AB-F18003454626}" destId="{53917FB3-BD84-E84F-8A1D-3F0B499FD435}" srcOrd="0" destOrd="0" presId="urn:microsoft.com/office/officeart/2005/8/layout/matrix3"/>
    <dgm:cxn modelId="{76B5D3C3-DAF1-804F-B668-E45E4CDBDACF}" type="presParOf" srcId="{998630EC-5205-ED48-A2AB-F18003454626}" destId="{4969A207-1008-2848-A34C-CCF91CADA7DA}" srcOrd="1" destOrd="0" presId="urn:microsoft.com/office/officeart/2005/8/layout/matrix3"/>
    <dgm:cxn modelId="{55208FE3-349D-3344-897D-399F8BD83B05}" type="presParOf" srcId="{998630EC-5205-ED48-A2AB-F18003454626}" destId="{EC0380A1-8FF6-ED4B-8933-8A37EDD2F87B}" srcOrd="2" destOrd="0" presId="urn:microsoft.com/office/officeart/2005/8/layout/matrix3"/>
    <dgm:cxn modelId="{15EC1301-E164-9B46-BF0E-F79CF862D853}" type="presParOf" srcId="{998630EC-5205-ED48-A2AB-F18003454626}" destId="{254100AD-A411-5D48-9647-EEE6FDA81ACF}" srcOrd="3" destOrd="0" presId="urn:microsoft.com/office/officeart/2005/8/layout/matrix3"/>
    <dgm:cxn modelId="{475DF95A-6F17-334A-A5DE-6897096158AE}" type="presParOf" srcId="{998630EC-5205-ED48-A2AB-F18003454626}" destId="{1CCBE528-866E-1B42-84F8-F8864C35BF38}" srcOrd="4" destOrd="0" presId="urn:microsoft.com/office/officeart/2005/8/layout/matrix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0116D8F8-A90B-4C56-8063-CDA938283205}"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51FA8C43-D244-40D1-8451-86336E3DA134}">
      <dgm:prSet custT="1"/>
      <dgm:spPr/>
      <dgm:t>
        <a:bodyPr/>
        <a:lstStyle/>
        <a:p>
          <a:r>
            <a:rPr lang="de-DE" sz="1800" dirty="0"/>
            <a:t>A)	</a:t>
          </a:r>
          <a:r>
            <a:rPr lang="de-DE" sz="2400" dirty="0" err="1"/>
            <a:t>Ng</a:t>
          </a:r>
          <a:r>
            <a:rPr lang="de-DE" sz="2400" dirty="0"/>
            <a:t> et al. (2021): Metanalyse von 30 Studien, die zwischen 2016 und 2021 	veröffentlicht wurden</a:t>
          </a:r>
          <a:endParaRPr lang="en-US" sz="2400" dirty="0"/>
        </a:p>
      </dgm:t>
    </dgm:pt>
    <dgm:pt modelId="{7E7FEF34-5D74-4152-BC5C-84627645D7A6}" type="parTrans" cxnId="{C37A00C9-5DD5-4E79-B3F8-87FE0042450C}">
      <dgm:prSet/>
      <dgm:spPr/>
      <dgm:t>
        <a:bodyPr/>
        <a:lstStyle/>
        <a:p>
          <a:endParaRPr lang="en-US"/>
        </a:p>
      </dgm:t>
    </dgm:pt>
    <dgm:pt modelId="{2AF576D2-2EB4-4199-BD96-3610F1ED5852}" type="sibTrans" cxnId="{C37A00C9-5DD5-4E79-B3F8-87FE0042450C}">
      <dgm:prSet/>
      <dgm:spPr/>
      <dgm:t>
        <a:bodyPr/>
        <a:lstStyle/>
        <a:p>
          <a:endParaRPr lang="en-US"/>
        </a:p>
      </dgm:t>
    </dgm:pt>
    <dgm:pt modelId="{28C04F1E-D548-4CE0-B1E3-E536061C6E81}">
      <dgm:prSet custT="1"/>
      <dgm:spPr/>
      <dgm:t>
        <a:bodyPr/>
        <a:lstStyle/>
        <a:p>
          <a:r>
            <a:rPr lang="de-DE" sz="2400" dirty="0"/>
            <a:t>B)	AI4K12 (2020): Five Big </a:t>
          </a:r>
          <a:r>
            <a:rPr lang="de-DE" sz="2400" dirty="0" err="1"/>
            <a:t>Ideas</a:t>
          </a:r>
          <a:r>
            <a:rPr lang="de-DE" sz="2400" dirty="0"/>
            <a:t>-System </a:t>
          </a:r>
          <a:endParaRPr lang="en-US" sz="2400" dirty="0"/>
        </a:p>
      </dgm:t>
    </dgm:pt>
    <dgm:pt modelId="{5F02D8E6-FFBA-4C6B-B46F-A49A96499664}" type="parTrans" cxnId="{6A3AE72F-4665-45C5-ADE8-3A45E3BAAEDD}">
      <dgm:prSet/>
      <dgm:spPr/>
      <dgm:t>
        <a:bodyPr/>
        <a:lstStyle/>
        <a:p>
          <a:endParaRPr lang="en-US"/>
        </a:p>
      </dgm:t>
    </dgm:pt>
    <dgm:pt modelId="{1629DAC6-08C6-4CA4-81E7-807F833428C8}" type="sibTrans" cxnId="{6A3AE72F-4665-45C5-ADE8-3A45E3BAAEDD}">
      <dgm:prSet/>
      <dgm:spPr/>
      <dgm:t>
        <a:bodyPr/>
        <a:lstStyle/>
        <a:p>
          <a:endParaRPr lang="en-US"/>
        </a:p>
      </dgm:t>
    </dgm:pt>
    <dgm:pt modelId="{48D1A35B-ECC5-4E9A-B586-D3563A3DA993}">
      <dgm:prSet custT="1"/>
      <dgm:spPr/>
      <dgm:t>
        <a:bodyPr/>
        <a:lstStyle/>
        <a:p>
          <a:r>
            <a:rPr lang="de-DE" sz="2400" dirty="0"/>
            <a:t>C)	Kim et al., (2021): drei Kompetenzen</a:t>
          </a:r>
          <a:endParaRPr lang="en-US" sz="2400" dirty="0"/>
        </a:p>
      </dgm:t>
    </dgm:pt>
    <dgm:pt modelId="{5C9A0F81-E8E1-45D7-A151-24C55CAA21EE}" type="parTrans" cxnId="{D958A947-1F50-4A70-BDF2-07EF385C2F4B}">
      <dgm:prSet/>
      <dgm:spPr/>
      <dgm:t>
        <a:bodyPr/>
        <a:lstStyle/>
        <a:p>
          <a:endParaRPr lang="en-US"/>
        </a:p>
      </dgm:t>
    </dgm:pt>
    <dgm:pt modelId="{EC3AA2F8-376C-4A30-BE3D-9CD8B7E48EA7}" type="sibTrans" cxnId="{D958A947-1F50-4A70-BDF2-07EF385C2F4B}">
      <dgm:prSet/>
      <dgm:spPr/>
      <dgm:t>
        <a:bodyPr/>
        <a:lstStyle/>
        <a:p>
          <a:endParaRPr lang="en-US"/>
        </a:p>
      </dgm:t>
    </dgm:pt>
    <dgm:pt modelId="{63070B26-57BB-41A7-973E-AB3C12FC1CE1}">
      <dgm:prSet custT="1"/>
      <dgm:spPr/>
      <dgm:t>
        <a:bodyPr/>
        <a:lstStyle/>
        <a:p>
          <a:r>
            <a:rPr lang="de-DE" sz="2400"/>
            <a:t>D)	Touretzky et al. (2019): Ein fünf-dimensionales Modell</a:t>
          </a:r>
          <a:endParaRPr lang="en-US" sz="2400"/>
        </a:p>
      </dgm:t>
    </dgm:pt>
    <dgm:pt modelId="{C3E7106E-2147-4F74-A7ED-F1C90316B642}" type="parTrans" cxnId="{1AE49B3C-A873-4F19-87C2-B3665F4123F1}">
      <dgm:prSet/>
      <dgm:spPr/>
      <dgm:t>
        <a:bodyPr/>
        <a:lstStyle/>
        <a:p>
          <a:endParaRPr lang="en-US"/>
        </a:p>
      </dgm:t>
    </dgm:pt>
    <dgm:pt modelId="{B1885432-46F8-4246-B442-FB670319F6B8}" type="sibTrans" cxnId="{1AE49B3C-A873-4F19-87C2-B3665F4123F1}">
      <dgm:prSet/>
      <dgm:spPr/>
      <dgm:t>
        <a:bodyPr/>
        <a:lstStyle/>
        <a:p>
          <a:endParaRPr lang="en-US"/>
        </a:p>
      </dgm:t>
    </dgm:pt>
    <dgm:pt modelId="{93593949-4A15-40AA-B802-4DBE8D74FB5C}">
      <dgm:prSet custT="1"/>
      <dgm:spPr/>
      <dgm:t>
        <a:bodyPr/>
        <a:lstStyle/>
        <a:p>
          <a:r>
            <a:rPr lang="de-DE" sz="2400"/>
            <a:t>E)	Long et al. (2020) : 17 Kompetenzen</a:t>
          </a:r>
          <a:endParaRPr lang="en-US" sz="2400"/>
        </a:p>
      </dgm:t>
    </dgm:pt>
    <dgm:pt modelId="{DE44F7CD-B0CF-4F5E-AC7F-374391EAC5C5}" type="parTrans" cxnId="{90C2C36B-D7C8-44FB-9AD3-0850E44303E3}">
      <dgm:prSet/>
      <dgm:spPr/>
      <dgm:t>
        <a:bodyPr/>
        <a:lstStyle/>
        <a:p>
          <a:endParaRPr lang="en-US"/>
        </a:p>
      </dgm:t>
    </dgm:pt>
    <dgm:pt modelId="{56CC9529-84EB-4160-90A8-55CE598913B3}" type="sibTrans" cxnId="{90C2C36B-D7C8-44FB-9AD3-0850E44303E3}">
      <dgm:prSet/>
      <dgm:spPr/>
      <dgm:t>
        <a:bodyPr/>
        <a:lstStyle/>
        <a:p>
          <a:endParaRPr lang="en-US"/>
        </a:p>
      </dgm:t>
    </dgm:pt>
    <dgm:pt modelId="{F64F450E-F6FD-48AB-9EB7-06C2801507EE}">
      <dgm:prSet custT="1"/>
      <dgm:spPr/>
      <dgm:t>
        <a:bodyPr/>
        <a:lstStyle/>
        <a:p>
          <a:r>
            <a:rPr lang="de-DE" sz="2400"/>
            <a:t>F)	Hung (2021): 3 Schlüsselkompetenzen</a:t>
          </a:r>
          <a:endParaRPr lang="en-US" sz="2400"/>
        </a:p>
      </dgm:t>
    </dgm:pt>
    <dgm:pt modelId="{2798041E-4449-44EE-8B45-C7AF903CD029}" type="parTrans" cxnId="{F68ADC9A-A241-4843-AC58-FC97A677D5B3}">
      <dgm:prSet/>
      <dgm:spPr/>
      <dgm:t>
        <a:bodyPr/>
        <a:lstStyle/>
        <a:p>
          <a:endParaRPr lang="en-US"/>
        </a:p>
      </dgm:t>
    </dgm:pt>
    <dgm:pt modelId="{84D582A6-BCFB-4CA2-B769-D66A2BC91124}" type="sibTrans" cxnId="{F68ADC9A-A241-4843-AC58-FC97A677D5B3}">
      <dgm:prSet/>
      <dgm:spPr/>
      <dgm:t>
        <a:bodyPr/>
        <a:lstStyle/>
        <a:p>
          <a:endParaRPr lang="en-US"/>
        </a:p>
      </dgm:t>
    </dgm:pt>
    <dgm:pt modelId="{CA3179E4-FCE1-4841-9C2C-F9DDD673F7F3}" type="pres">
      <dgm:prSet presAssocID="{0116D8F8-A90B-4C56-8063-CDA938283205}" presName="linear" presStyleCnt="0">
        <dgm:presLayoutVars>
          <dgm:animLvl val="lvl"/>
          <dgm:resizeHandles val="exact"/>
        </dgm:presLayoutVars>
      </dgm:prSet>
      <dgm:spPr/>
    </dgm:pt>
    <dgm:pt modelId="{F5C71C1A-8955-0E44-BED6-0213B2B2241A}" type="pres">
      <dgm:prSet presAssocID="{51FA8C43-D244-40D1-8451-86336E3DA134}" presName="parentText" presStyleLbl="node1" presStyleIdx="0" presStyleCnt="6">
        <dgm:presLayoutVars>
          <dgm:chMax val="0"/>
          <dgm:bulletEnabled val="1"/>
        </dgm:presLayoutVars>
      </dgm:prSet>
      <dgm:spPr/>
    </dgm:pt>
    <dgm:pt modelId="{93E471C8-782E-4B42-98C4-5C12DF914677}" type="pres">
      <dgm:prSet presAssocID="{2AF576D2-2EB4-4199-BD96-3610F1ED5852}" presName="spacer" presStyleCnt="0"/>
      <dgm:spPr/>
    </dgm:pt>
    <dgm:pt modelId="{4EF042E8-C7B0-A64A-AACD-7B1E653E3742}" type="pres">
      <dgm:prSet presAssocID="{28C04F1E-D548-4CE0-B1E3-E536061C6E81}" presName="parentText" presStyleLbl="node1" presStyleIdx="1" presStyleCnt="6">
        <dgm:presLayoutVars>
          <dgm:chMax val="0"/>
          <dgm:bulletEnabled val="1"/>
        </dgm:presLayoutVars>
      </dgm:prSet>
      <dgm:spPr/>
    </dgm:pt>
    <dgm:pt modelId="{2FA870BE-8A1D-6E4F-AEB0-B93C1417FAD0}" type="pres">
      <dgm:prSet presAssocID="{1629DAC6-08C6-4CA4-81E7-807F833428C8}" presName="spacer" presStyleCnt="0"/>
      <dgm:spPr/>
    </dgm:pt>
    <dgm:pt modelId="{52D25628-9CBF-5C48-BDC0-6B92823C041D}" type="pres">
      <dgm:prSet presAssocID="{48D1A35B-ECC5-4E9A-B586-D3563A3DA993}" presName="parentText" presStyleLbl="node1" presStyleIdx="2" presStyleCnt="6" custScaleY="42410" custLinFactNeighborY="-36053">
        <dgm:presLayoutVars>
          <dgm:chMax val="0"/>
          <dgm:bulletEnabled val="1"/>
        </dgm:presLayoutVars>
      </dgm:prSet>
      <dgm:spPr/>
    </dgm:pt>
    <dgm:pt modelId="{0AA4592A-BDB5-1540-A49C-E0221B3AA524}" type="pres">
      <dgm:prSet presAssocID="{EC3AA2F8-376C-4A30-BE3D-9CD8B7E48EA7}" presName="spacer" presStyleCnt="0"/>
      <dgm:spPr/>
    </dgm:pt>
    <dgm:pt modelId="{51AE0F13-D848-9941-8EBD-0266C2A070A7}" type="pres">
      <dgm:prSet presAssocID="{63070B26-57BB-41A7-973E-AB3C12FC1CE1}" presName="parentText" presStyleLbl="node1" presStyleIdx="3" presStyleCnt="6">
        <dgm:presLayoutVars>
          <dgm:chMax val="0"/>
          <dgm:bulletEnabled val="1"/>
        </dgm:presLayoutVars>
      </dgm:prSet>
      <dgm:spPr/>
    </dgm:pt>
    <dgm:pt modelId="{D37DB407-F62B-3A47-8940-5D7DF543FB11}" type="pres">
      <dgm:prSet presAssocID="{B1885432-46F8-4246-B442-FB670319F6B8}" presName="spacer" presStyleCnt="0"/>
      <dgm:spPr/>
    </dgm:pt>
    <dgm:pt modelId="{26E8E608-215B-A849-8621-9FA58782D51A}" type="pres">
      <dgm:prSet presAssocID="{93593949-4A15-40AA-B802-4DBE8D74FB5C}" presName="parentText" presStyleLbl="node1" presStyleIdx="4" presStyleCnt="6">
        <dgm:presLayoutVars>
          <dgm:chMax val="0"/>
          <dgm:bulletEnabled val="1"/>
        </dgm:presLayoutVars>
      </dgm:prSet>
      <dgm:spPr/>
    </dgm:pt>
    <dgm:pt modelId="{6994808E-30C5-F646-BD82-4D409D70B6EB}" type="pres">
      <dgm:prSet presAssocID="{56CC9529-84EB-4160-90A8-55CE598913B3}" presName="spacer" presStyleCnt="0"/>
      <dgm:spPr/>
    </dgm:pt>
    <dgm:pt modelId="{1150D0FC-4DF1-3E4B-9D36-6B8048160C6A}" type="pres">
      <dgm:prSet presAssocID="{F64F450E-F6FD-48AB-9EB7-06C2801507EE}" presName="parentText" presStyleLbl="node1" presStyleIdx="5" presStyleCnt="6">
        <dgm:presLayoutVars>
          <dgm:chMax val="0"/>
          <dgm:bulletEnabled val="1"/>
        </dgm:presLayoutVars>
      </dgm:prSet>
      <dgm:spPr/>
    </dgm:pt>
  </dgm:ptLst>
  <dgm:cxnLst>
    <dgm:cxn modelId="{0BC58014-3E36-3649-822A-2E263464689C}" type="presOf" srcId="{63070B26-57BB-41A7-973E-AB3C12FC1CE1}" destId="{51AE0F13-D848-9941-8EBD-0266C2A070A7}" srcOrd="0" destOrd="0" presId="urn:microsoft.com/office/officeart/2005/8/layout/vList2"/>
    <dgm:cxn modelId="{6A3AE72F-4665-45C5-ADE8-3A45E3BAAEDD}" srcId="{0116D8F8-A90B-4C56-8063-CDA938283205}" destId="{28C04F1E-D548-4CE0-B1E3-E536061C6E81}" srcOrd="1" destOrd="0" parTransId="{5F02D8E6-FFBA-4C6B-B46F-A49A96499664}" sibTransId="{1629DAC6-08C6-4CA4-81E7-807F833428C8}"/>
    <dgm:cxn modelId="{1AE49B3C-A873-4F19-87C2-B3665F4123F1}" srcId="{0116D8F8-A90B-4C56-8063-CDA938283205}" destId="{63070B26-57BB-41A7-973E-AB3C12FC1CE1}" srcOrd="3" destOrd="0" parTransId="{C3E7106E-2147-4F74-A7ED-F1C90316B642}" sibTransId="{B1885432-46F8-4246-B442-FB670319F6B8}"/>
    <dgm:cxn modelId="{D958A947-1F50-4A70-BDF2-07EF385C2F4B}" srcId="{0116D8F8-A90B-4C56-8063-CDA938283205}" destId="{48D1A35B-ECC5-4E9A-B586-D3563A3DA993}" srcOrd="2" destOrd="0" parTransId="{5C9A0F81-E8E1-45D7-A151-24C55CAA21EE}" sibTransId="{EC3AA2F8-376C-4A30-BE3D-9CD8B7E48EA7}"/>
    <dgm:cxn modelId="{5569805B-768F-0348-B7F7-DF2BE9540123}" type="presOf" srcId="{48D1A35B-ECC5-4E9A-B586-D3563A3DA993}" destId="{52D25628-9CBF-5C48-BDC0-6B92823C041D}" srcOrd="0" destOrd="0" presId="urn:microsoft.com/office/officeart/2005/8/layout/vList2"/>
    <dgm:cxn modelId="{F00B5E69-3C9A-E54C-B8C8-01879EAD60A1}" type="presOf" srcId="{93593949-4A15-40AA-B802-4DBE8D74FB5C}" destId="{26E8E608-215B-A849-8621-9FA58782D51A}" srcOrd="0" destOrd="0" presId="urn:microsoft.com/office/officeart/2005/8/layout/vList2"/>
    <dgm:cxn modelId="{90C2C36B-D7C8-44FB-9AD3-0850E44303E3}" srcId="{0116D8F8-A90B-4C56-8063-CDA938283205}" destId="{93593949-4A15-40AA-B802-4DBE8D74FB5C}" srcOrd="4" destOrd="0" parTransId="{DE44F7CD-B0CF-4F5E-AC7F-374391EAC5C5}" sibTransId="{56CC9529-84EB-4160-90A8-55CE598913B3}"/>
    <dgm:cxn modelId="{E0CB706C-0D29-E347-B0F6-1209E3500AFD}" type="presOf" srcId="{0116D8F8-A90B-4C56-8063-CDA938283205}" destId="{CA3179E4-FCE1-4841-9C2C-F9DDD673F7F3}" srcOrd="0" destOrd="0" presId="urn:microsoft.com/office/officeart/2005/8/layout/vList2"/>
    <dgm:cxn modelId="{4E056984-97DA-BE47-B163-991D831A0AB5}" type="presOf" srcId="{51FA8C43-D244-40D1-8451-86336E3DA134}" destId="{F5C71C1A-8955-0E44-BED6-0213B2B2241A}" srcOrd="0" destOrd="0" presId="urn:microsoft.com/office/officeart/2005/8/layout/vList2"/>
    <dgm:cxn modelId="{F68ADC9A-A241-4843-AC58-FC97A677D5B3}" srcId="{0116D8F8-A90B-4C56-8063-CDA938283205}" destId="{F64F450E-F6FD-48AB-9EB7-06C2801507EE}" srcOrd="5" destOrd="0" parTransId="{2798041E-4449-44EE-8B45-C7AF903CD029}" sibTransId="{84D582A6-BCFB-4CA2-B769-D66A2BC91124}"/>
    <dgm:cxn modelId="{A19566BC-DDFC-224F-80D5-220D1CADCCF2}" type="presOf" srcId="{28C04F1E-D548-4CE0-B1E3-E536061C6E81}" destId="{4EF042E8-C7B0-A64A-AACD-7B1E653E3742}" srcOrd="0" destOrd="0" presId="urn:microsoft.com/office/officeart/2005/8/layout/vList2"/>
    <dgm:cxn modelId="{C37A00C9-5DD5-4E79-B3F8-87FE0042450C}" srcId="{0116D8F8-A90B-4C56-8063-CDA938283205}" destId="{51FA8C43-D244-40D1-8451-86336E3DA134}" srcOrd="0" destOrd="0" parTransId="{7E7FEF34-5D74-4152-BC5C-84627645D7A6}" sibTransId="{2AF576D2-2EB4-4199-BD96-3610F1ED5852}"/>
    <dgm:cxn modelId="{6BA190DD-E27E-934B-B01C-1AB6B43DD6A5}" type="presOf" srcId="{F64F450E-F6FD-48AB-9EB7-06C2801507EE}" destId="{1150D0FC-4DF1-3E4B-9D36-6B8048160C6A}" srcOrd="0" destOrd="0" presId="urn:microsoft.com/office/officeart/2005/8/layout/vList2"/>
    <dgm:cxn modelId="{9E0D4703-C9DA-4C40-8440-0536FBF38CD2}" type="presParOf" srcId="{CA3179E4-FCE1-4841-9C2C-F9DDD673F7F3}" destId="{F5C71C1A-8955-0E44-BED6-0213B2B2241A}" srcOrd="0" destOrd="0" presId="urn:microsoft.com/office/officeart/2005/8/layout/vList2"/>
    <dgm:cxn modelId="{EB8D1F9D-2163-4E4D-9EDC-1A41E440D825}" type="presParOf" srcId="{CA3179E4-FCE1-4841-9C2C-F9DDD673F7F3}" destId="{93E471C8-782E-4B42-98C4-5C12DF914677}" srcOrd="1" destOrd="0" presId="urn:microsoft.com/office/officeart/2005/8/layout/vList2"/>
    <dgm:cxn modelId="{26BA2969-39B9-9142-BF61-9893CC21EECA}" type="presParOf" srcId="{CA3179E4-FCE1-4841-9C2C-F9DDD673F7F3}" destId="{4EF042E8-C7B0-A64A-AACD-7B1E653E3742}" srcOrd="2" destOrd="0" presId="urn:microsoft.com/office/officeart/2005/8/layout/vList2"/>
    <dgm:cxn modelId="{7B14C7EB-9B65-D440-8CDB-DDAFB8AA7740}" type="presParOf" srcId="{CA3179E4-FCE1-4841-9C2C-F9DDD673F7F3}" destId="{2FA870BE-8A1D-6E4F-AEB0-B93C1417FAD0}" srcOrd="3" destOrd="0" presId="urn:microsoft.com/office/officeart/2005/8/layout/vList2"/>
    <dgm:cxn modelId="{2AD65C12-E4DE-9846-B63D-7FA12D8DB0C9}" type="presParOf" srcId="{CA3179E4-FCE1-4841-9C2C-F9DDD673F7F3}" destId="{52D25628-9CBF-5C48-BDC0-6B92823C041D}" srcOrd="4" destOrd="0" presId="urn:microsoft.com/office/officeart/2005/8/layout/vList2"/>
    <dgm:cxn modelId="{DBCF5901-C005-1442-B522-5E699D665FAA}" type="presParOf" srcId="{CA3179E4-FCE1-4841-9C2C-F9DDD673F7F3}" destId="{0AA4592A-BDB5-1540-A49C-E0221B3AA524}" srcOrd="5" destOrd="0" presId="urn:microsoft.com/office/officeart/2005/8/layout/vList2"/>
    <dgm:cxn modelId="{0C8863BA-1533-FD49-A2AA-C5C3CDCA8CA9}" type="presParOf" srcId="{CA3179E4-FCE1-4841-9C2C-F9DDD673F7F3}" destId="{51AE0F13-D848-9941-8EBD-0266C2A070A7}" srcOrd="6" destOrd="0" presId="urn:microsoft.com/office/officeart/2005/8/layout/vList2"/>
    <dgm:cxn modelId="{1F164253-67DC-5A48-B3BB-172086ECC7DD}" type="presParOf" srcId="{CA3179E4-FCE1-4841-9C2C-F9DDD673F7F3}" destId="{D37DB407-F62B-3A47-8940-5D7DF543FB11}" srcOrd="7" destOrd="0" presId="urn:microsoft.com/office/officeart/2005/8/layout/vList2"/>
    <dgm:cxn modelId="{48C3F26E-C33C-F04A-8341-959E53850C7A}" type="presParOf" srcId="{CA3179E4-FCE1-4841-9C2C-F9DDD673F7F3}" destId="{26E8E608-215B-A849-8621-9FA58782D51A}" srcOrd="8" destOrd="0" presId="urn:microsoft.com/office/officeart/2005/8/layout/vList2"/>
    <dgm:cxn modelId="{AE763847-36F0-1E48-BF52-949F0A59FDB2}" type="presParOf" srcId="{CA3179E4-FCE1-4841-9C2C-F9DDD673F7F3}" destId="{6994808E-30C5-F646-BD82-4D409D70B6EB}" srcOrd="9" destOrd="0" presId="urn:microsoft.com/office/officeart/2005/8/layout/vList2"/>
    <dgm:cxn modelId="{8625EC51-BF67-384E-9F71-B68C8D0E24B8}" type="presParOf" srcId="{CA3179E4-FCE1-4841-9C2C-F9DDD673F7F3}" destId="{1150D0FC-4DF1-3E4B-9D36-6B8048160C6A}" srcOrd="1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0D6240C8-9F43-4F18-A791-B476AA7F4E4C}"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CEC49BF5-98BD-4801-8E72-55A32B83ECEC}">
      <dgm:prSet custT="1"/>
      <dgm:spPr/>
      <dgm:t>
        <a:bodyPr/>
        <a:lstStyle/>
        <a:p>
          <a:r>
            <a:rPr lang="de-DE" sz="2400" dirty="0">
              <a:solidFill>
                <a:srgbClr val="FFFF00"/>
              </a:solidFill>
            </a:rPr>
            <a:t>1.	Wissenskompetenz</a:t>
          </a:r>
          <a:endParaRPr lang="en-US" sz="2400" dirty="0">
            <a:solidFill>
              <a:srgbClr val="FFFF00"/>
            </a:solidFill>
          </a:endParaRPr>
        </a:p>
      </dgm:t>
    </dgm:pt>
    <dgm:pt modelId="{A3AFA33E-7B17-4589-AF1F-739FA7380E2E}" type="parTrans" cxnId="{72C2C96E-CEDA-4A00-AEEE-E5C5D9C57202}">
      <dgm:prSet/>
      <dgm:spPr/>
      <dgm:t>
        <a:bodyPr/>
        <a:lstStyle/>
        <a:p>
          <a:endParaRPr lang="en-US"/>
        </a:p>
      </dgm:t>
    </dgm:pt>
    <dgm:pt modelId="{04E9B53F-C203-4B95-8A65-213BACB483C7}" type="sibTrans" cxnId="{72C2C96E-CEDA-4A00-AEEE-E5C5D9C57202}">
      <dgm:prSet/>
      <dgm:spPr/>
      <dgm:t>
        <a:bodyPr/>
        <a:lstStyle/>
        <a:p>
          <a:endParaRPr lang="en-US"/>
        </a:p>
      </dgm:t>
    </dgm:pt>
    <dgm:pt modelId="{FF79E9B0-0F05-4EC1-88E8-EF3F8A47C202}">
      <dgm:prSet custT="1"/>
      <dgm:spPr/>
      <dgm:t>
        <a:bodyPr/>
        <a:lstStyle/>
        <a:p>
          <a:r>
            <a:rPr lang="de-DE" sz="2400" dirty="0"/>
            <a:t>1.1	Fertigkeiten</a:t>
          </a:r>
          <a:endParaRPr lang="en-US" sz="2400" dirty="0"/>
        </a:p>
      </dgm:t>
    </dgm:pt>
    <dgm:pt modelId="{361165DD-80FC-4302-9165-1EEDD0E17E69}" type="parTrans" cxnId="{286D8E6B-927B-41DA-BE49-BC3300C32233}">
      <dgm:prSet/>
      <dgm:spPr/>
      <dgm:t>
        <a:bodyPr/>
        <a:lstStyle/>
        <a:p>
          <a:endParaRPr lang="en-US"/>
        </a:p>
      </dgm:t>
    </dgm:pt>
    <dgm:pt modelId="{2B17A4B8-2A03-4D94-B773-6ABA183E8553}" type="sibTrans" cxnId="{286D8E6B-927B-41DA-BE49-BC3300C32233}">
      <dgm:prSet/>
      <dgm:spPr/>
      <dgm:t>
        <a:bodyPr/>
        <a:lstStyle/>
        <a:p>
          <a:endParaRPr lang="en-US"/>
        </a:p>
      </dgm:t>
    </dgm:pt>
    <dgm:pt modelId="{4B1D4654-A714-407E-BAB7-E678D6C0E755}">
      <dgm:prSet custT="1"/>
      <dgm:spPr/>
      <dgm:t>
        <a:bodyPr/>
        <a:lstStyle/>
        <a:p>
          <a:r>
            <a:rPr lang="de-DE" sz="2400"/>
            <a:t>1.2	Kulturelle Kompetenz</a:t>
          </a:r>
          <a:endParaRPr lang="en-US" sz="2400"/>
        </a:p>
      </dgm:t>
    </dgm:pt>
    <dgm:pt modelId="{07DB4E91-7761-4948-AEDB-A03594E474EF}" type="parTrans" cxnId="{4801B852-7AD3-4C5F-9926-8FCA38047FA7}">
      <dgm:prSet/>
      <dgm:spPr/>
      <dgm:t>
        <a:bodyPr/>
        <a:lstStyle/>
        <a:p>
          <a:endParaRPr lang="en-US"/>
        </a:p>
      </dgm:t>
    </dgm:pt>
    <dgm:pt modelId="{1A62D510-F86F-423D-8FBD-8FA564707894}" type="sibTrans" cxnId="{4801B852-7AD3-4C5F-9926-8FCA38047FA7}">
      <dgm:prSet/>
      <dgm:spPr/>
      <dgm:t>
        <a:bodyPr/>
        <a:lstStyle/>
        <a:p>
          <a:endParaRPr lang="en-US"/>
        </a:p>
      </dgm:t>
    </dgm:pt>
    <dgm:pt modelId="{EC3345CA-3501-45D8-A178-FBC27329C7B0}">
      <dgm:prSet custT="1"/>
      <dgm:spPr/>
      <dgm:t>
        <a:bodyPr/>
        <a:lstStyle/>
        <a:p>
          <a:r>
            <a:rPr lang="de-DE" sz="2400" dirty="0">
              <a:solidFill>
                <a:srgbClr val="FFFF00"/>
              </a:solidFill>
            </a:rPr>
            <a:t>2.	Teamkompetenz</a:t>
          </a:r>
          <a:endParaRPr lang="en-US" sz="2400" dirty="0">
            <a:solidFill>
              <a:srgbClr val="FFFF00"/>
            </a:solidFill>
          </a:endParaRPr>
        </a:p>
      </dgm:t>
    </dgm:pt>
    <dgm:pt modelId="{F9C02DE9-0734-4AD0-B287-DB4ACD817EE0}" type="parTrans" cxnId="{11AFAE55-FC7E-408A-850E-99A28E094B6B}">
      <dgm:prSet/>
      <dgm:spPr/>
      <dgm:t>
        <a:bodyPr/>
        <a:lstStyle/>
        <a:p>
          <a:endParaRPr lang="en-US"/>
        </a:p>
      </dgm:t>
    </dgm:pt>
    <dgm:pt modelId="{9B75B957-0870-4BF8-80EF-9E77A3E45248}" type="sibTrans" cxnId="{11AFAE55-FC7E-408A-850E-99A28E094B6B}">
      <dgm:prSet/>
      <dgm:spPr/>
      <dgm:t>
        <a:bodyPr/>
        <a:lstStyle/>
        <a:p>
          <a:endParaRPr lang="en-US"/>
        </a:p>
      </dgm:t>
    </dgm:pt>
    <dgm:pt modelId="{98D3DEE4-FCE3-43F7-8BEF-0234C2685379}">
      <dgm:prSet custT="1"/>
      <dgm:spPr/>
      <dgm:t>
        <a:bodyPr/>
        <a:lstStyle/>
        <a:p>
          <a:r>
            <a:rPr lang="de-DE" sz="2400"/>
            <a:t>2.1	Kompetenz zu Teamwork</a:t>
          </a:r>
          <a:endParaRPr lang="en-US" sz="2400"/>
        </a:p>
      </dgm:t>
    </dgm:pt>
    <dgm:pt modelId="{0F0677B5-3901-4B99-8644-61E4F167CDB5}" type="parTrans" cxnId="{A596647C-F5C5-482C-B2F9-471C2370E784}">
      <dgm:prSet/>
      <dgm:spPr/>
      <dgm:t>
        <a:bodyPr/>
        <a:lstStyle/>
        <a:p>
          <a:endParaRPr lang="en-US"/>
        </a:p>
      </dgm:t>
    </dgm:pt>
    <dgm:pt modelId="{BD095485-EB92-42EB-BC2C-2B2C8A0C359D}" type="sibTrans" cxnId="{A596647C-F5C5-482C-B2F9-471C2370E784}">
      <dgm:prSet/>
      <dgm:spPr/>
      <dgm:t>
        <a:bodyPr/>
        <a:lstStyle/>
        <a:p>
          <a:endParaRPr lang="en-US"/>
        </a:p>
      </dgm:t>
    </dgm:pt>
    <dgm:pt modelId="{51343680-AC68-41EA-B228-4EFE3CDEF822}">
      <dgm:prSet custT="1"/>
      <dgm:spPr/>
      <dgm:t>
        <a:bodyPr/>
        <a:lstStyle/>
        <a:p>
          <a:r>
            <a:rPr lang="de-DE" sz="2400" dirty="0"/>
            <a:t>2.2	Kompetenz der Kooperation zwischen Mensch und Tools</a:t>
          </a:r>
          <a:endParaRPr lang="en-US" sz="2400" dirty="0"/>
        </a:p>
      </dgm:t>
    </dgm:pt>
    <dgm:pt modelId="{331CBC81-23B9-4CF9-A689-E7E1092400B1}" type="parTrans" cxnId="{2C19B374-711F-4CCD-A7FB-AA30AA7DF5B2}">
      <dgm:prSet/>
      <dgm:spPr/>
      <dgm:t>
        <a:bodyPr/>
        <a:lstStyle/>
        <a:p>
          <a:endParaRPr lang="en-US"/>
        </a:p>
      </dgm:t>
    </dgm:pt>
    <dgm:pt modelId="{8A5FC805-692F-4488-BFF0-31A8643FA2A6}" type="sibTrans" cxnId="{2C19B374-711F-4CCD-A7FB-AA30AA7DF5B2}">
      <dgm:prSet/>
      <dgm:spPr/>
      <dgm:t>
        <a:bodyPr/>
        <a:lstStyle/>
        <a:p>
          <a:endParaRPr lang="en-US"/>
        </a:p>
      </dgm:t>
    </dgm:pt>
    <dgm:pt modelId="{8D1E35D2-7758-4CA2-8AC9-4DB2AF4CA61F}">
      <dgm:prSet custT="1"/>
      <dgm:spPr/>
      <dgm:t>
        <a:bodyPr/>
        <a:lstStyle/>
        <a:p>
          <a:r>
            <a:rPr lang="de-DE" sz="2400" dirty="0">
              <a:solidFill>
                <a:srgbClr val="FFFF00"/>
              </a:solidFill>
            </a:rPr>
            <a:t>3.	Lernkompetenz</a:t>
          </a:r>
          <a:endParaRPr lang="en-US" sz="2400" dirty="0">
            <a:solidFill>
              <a:srgbClr val="FFFF00"/>
            </a:solidFill>
          </a:endParaRPr>
        </a:p>
      </dgm:t>
    </dgm:pt>
    <dgm:pt modelId="{D70F889D-F9C0-4E06-BC36-EA7690B35543}" type="parTrans" cxnId="{2AEDBC66-7A82-4160-A6E5-6A8F4A48D53D}">
      <dgm:prSet/>
      <dgm:spPr/>
      <dgm:t>
        <a:bodyPr/>
        <a:lstStyle/>
        <a:p>
          <a:endParaRPr lang="en-US"/>
        </a:p>
      </dgm:t>
    </dgm:pt>
    <dgm:pt modelId="{84BBF5D9-C320-4D49-8501-37FBBDB66BF5}" type="sibTrans" cxnId="{2AEDBC66-7A82-4160-A6E5-6A8F4A48D53D}">
      <dgm:prSet/>
      <dgm:spPr/>
      <dgm:t>
        <a:bodyPr/>
        <a:lstStyle/>
        <a:p>
          <a:endParaRPr lang="en-US"/>
        </a:p>
      </dgm:t>
    </dgm:pt>
    <dgm:pt modelId="{72E99B80-0833-4ECF-9D4A-BB00DF9A2773}">
      <dgm:prSet custT="1"/>
      <dgm:spPr/>
      <dgm:t>
        <a:bodyPr/>
        <a:lstStyle/>
        <a:p>
          <a:r>
            <a:rPr lang="de-DE" sz="2400"/>
            <a:t>3.1	Kompetenz zum eigenständigen Lernen</a:t>
          </a:r>
          <a:endParaRPr lang="en-US" sz="2400"/>
        </a:p>
      </dgm:t>
    </dgm:pt>
    <dgm:pt modelId="{A59F1DE5-79A2-4233-92E5-FA09A9A01326}" type="parTrans" cxnId="{F2ABEADB-BA70-467C-BB6C-E0D352B4EEE2}">
      <dgm:prSet/>
      <dgm:spPr/>
      <dgm:t>
        <a:bodyPr/>
        <a:lstStyle/>
        <a:p>
          <a:endParaRPr lang="en-US"/>
        </a:p>
      </dgm:t>
    </dgm:pt>
    <dgm:pt modelId="{B5CFD8AD-5251-46F0-BBAC-08D2E80E0C7E}" type="sibTrans" cxnId="{F2ABEADB-BA70-467C-BB6C-E0D352B4EEE2}">
      <dgm:prSet/>
      <dgm:spPr/>
      <dgm:t>
        <a:bodyPr/>
        <a:lstStyle/>
        <a:p>
          <a:endParaRPr lang="en-US"/>
        </a:p>
      </dgm:t>
    </dgm:pt>
    <dgm:pt modelId="{0F194D6E-60E2-4FBE-B848-FEEB4DAFFC43}">
      <dgm:prSet custT="1"/>
      <dgm:spPr/>
      <dgm:t>
        <a:bodyPr/>
        <a:lstStyle/>
        <a:p>
          <a:r>
            <a:rPr lang="de-DE" sz="2400"/>
            <a:t>3.2	Kognitive Kompetenz</a:t>
          </a:r>
          <a:endParaRPr lang="en-US" sz="2400"/>
        </a:p>
      </dgm:t>
    </dgm:pt>
    <dgm:pt modelId="{841268B2-3C09-4B34-8018-F0207C407CFD}" type="parTrans" cxnId="{E082BD5A-192C-44AA-87FE-20590306D7C4}">
      <dgm:prSet/>
      <dgm:spPr/>
      <dgm:t>
        <a:bodyPr/>
        <a:lstStyle/>
        <a:p>
          <a:endParaRPr lang="en-US"/>
        </a:p>
      </dgm:t>
    </dgm:pt>
    <dgm:pt modelId="{14581BD7-0E87-4342-9560-4E9196C2E532}" type="sibTrans" cxnId="{E082BD5A-192C-44AA-87FE-20590306D7C4}">
      <dgm:prSet/>
      <dgm:spPr/>
      <dgm:t>
        <a:bodyPr/>
        <a:lstStyle/>
        <a:p>
          <a:endParaRPr lang="en-US"/>
        </a:p>
      </dgm:t>
    </dgm:pt>
    <dgm:pt modelId="{FD073D5C-13F9-8445-84CC-382A288EEA3D}" type="pres">
      <dgm:prSet presAssocID="{0D6240C8-9F43-4F18-A791-B476AA7F4E4C}" presName="linear" presStyleCnt="0">
        <dgm:presLayoutVars>
          <dgm:animLvl val="lvl"/>
          <dgm:resizeHandles val="exact"/>
        </dgm:presLayoutVars>
      </dgm:prSet>
      <dgm:spPr/>
    </dgm:pt>
    <dgm:pt modelId="{CDA45891-DB22-8548-89FD-E3DB5A9F3DBA}" type="pres">
      <dgm:prSet presAssocID="{CEC49BF5-98BD-4801-8E72-55A32B83ECEC}" presName="parentText" presStyleLbl="node1" presStyleIdx="0" presStyleCnt="9">
        <dgm:presLayoutVars>
          <dgm:chMax val="0"/>
          <dgm:bulletEnabled val="1"/>
        </dgm:presLayoutVars>
      </dgm:prSet>
      <dgm:spPr/>
    </dgm:pt>
    <dgm:pt modelId="{52DC5378-CC3F-E849-A9FD-A78A3B3CFFEC}" type="pres">
      <dgm:prSet presAssocID="{04E9B53F-C203-4B95-8A65-213BACB483C7}" presName="spacer" presStyleCnt="0"/>
      <dgm:spPr/>
    </dgm:pt>
    <dgm:pt modelId="{379069A8-27A5-D147-A545-4A67E7FBEAF4}" type="pres">
      <dgm:prSet presAssocID="{FF79E9B0-0F05-4EC1-88E8-EF3F8A47C202}" presName="parentText" presStyleLbl="node1" presStyleIdx="1" presStyleCnt="9">
        <dgm:presLayoutVars>
          <dgm:chMax val="0"/>
          <dgm:bulletEnabled val="1"/>
        </dgm:presLayoutVars>
      </dgm:prSet>
      <dgm:spPr/>
    </dgm:pt>
    <dgm:pt modelId="{3586D558-E358-8348-B402-46940845C009}" type="pres">
      <dgm:prSet presAssocID="{2B17A4B8-2A03-4D94-B773-6ABA183E8553}" presName="spacer" presStyleCnt="0"/>
      <dgm:spPr/>
    </dgm:pt>
    <dgm:pt modelId="{80FACCBA-3C49-714F-B662-8218088DF64B}" type="pres">
      <dgm:prSet presAssocID="{4B1D4654-A714-407E-BAB7-E678D6C0E755}" presName="parentText" presStyleLbl="node1" presStyleIdx="2" presStyleCnt="9">
        <dgm:presLayoutVars>
          <dgm:chMax val="0"/>
          <dgm:bulletEnabled val="1"/>
        </dgm:presLayoutVars>
      </dgm:prSet>
      <dgm:spPr/>
    </dgm:pt>
    <dgm:pt modelId="{D9F2F474-03A6-2F49-B14E-26BC07BD8016}" type="pres">
      <dgm:prSet presAssocID="{1A62D510-F86F-423D-8FBD-8FA564707894}" presName="spacer" presStyleCnt="0"/>
      <dgm:spPr/>
    </dgm:pt>
    <dgm:pt modelId="{F9521E40-8EE2-834A-A123-D2C504DF9A29}" type="pres">
      <dgm:prSet presAssocID="{EC3345CA-3501-45D8-A178-FBC27329C7B0}" presName="parentText" presStyleLbl="node1" presStyleIdx="3" presStyleCnt="9">
        <dgm:presLayoutVars>
          <dgm:chMax val="0"/>
          <dgm:bulletEnabled val="1"/>
        </dgm:presLayoutVars>
      </dgm:prSet>
      <dgm:spPr/>
    </dgm:pt>
    <dgm:pt modelId="{813F2BC7-F863-4642-8AA1-093FC4A04201}" type="pres">
      <dgm:prSet presAssocID="{9B75B957-0870-4BF8-80EF-9E77A3E45248}" presName="spacer" presStyleCnt="0"/>
      <dgm:spPr/>
    </dgm:pt>
    <dgm:pt modelId="{81F0358C-3A0C-BF4D-8F0B-20120897F4F1}" type="pres">
      <dgm:prSet presAssocID="{98D3DEE4-FCE3-43F7-8BEF-0234C2685379}" presName="parentText" presStyleLbl="node1" presStyleIdx="4" presStyleCnt="9">
        <dgm:presLayoutVars>
          <dgm:chMax val="0"/>
          <dgm:bulletEnabled val="1"/>
        </dgm:presLayoutVars>
      </dgm:prSet>
      <dgm:spPr/>
    </dgm:pt>
    <dgm:pt modelId="{41C99389-D21D-CF4F-804D-0D0000F0B128}" type="pres">
      <dgm:prSet presAssocID="{BD095485-EB92-42EB-BC2C-2B2C8A0C359D}" presName="spacer" presStyleCnt="0"/>
      <dgm:spPr/>
    </dgm:pt>
    <dgm:pt modelId="{F43CA95D-1FCA-754B-9133-012FF1DC5CFF}" type="pres">
      <dgm:prSet presAssocID="{51343680-AC68-41EA-B228-4EFE3CDEF822}" presName="parentText" presStyleLbl="node1" presStyleIdx="5" presStyleCnt="9">
        <dgm:presLayoutVars>
          <dgm:chMax val="0"/>
          <dgm:bulletEnabled val="1"/>
        </dgm:presLayoutVars>
      </dgm:prSet>
      <dgm:spPr/>
    </dgm:pt>
    <dgm:pt modelId="{3D083D5A-A825-4547-9BD2-7032C2D2122B}" type="pres">
      <dgm:prSet presAssocID="{8A5FC805-692F-4488-BFF0-31A8643FA2A6}" presName="spacer" presStyleCnt="0"/>
      <dgm:spPr/>
    </dgm:pt>
    <dgm:pt modelId="{58958D3F-90F5-3845-AD3B-E3381026496C}" type="pres">
      <dgm:prSet presAssocID="{8D1E35D2-7758-4CA2-8AC9-4DB2AF4CA61F}" presName="parentText" presStyleLbl="node1" presStyleIdx="6" presStyleCnt="9">
        <dgm:presLayoutVars>
          <dgm:chMax val="0"/>
          <dgm:bulletEnabled val="1"/>
        </dgm:presLayoutVars>
      </dgm:prSet>
      <dgm:spPr/>
    </dgm:pt>
    <dgm:pt modelId="{4AE4EEF1-8480-3948-9884-9ABB1A4D4FF5}" type="pres">
      <dgm:prSet presAssocID="{84BBF5D9-C320-4D49-8501-37FBBDB66BF5}" presName="spacer" presStyleCnt="0"/>
      <dgm:spPr/>
    </dgm:pt>
    <dgm:pt modelId="{07BA3E0B-37D0-254F-B79F-697D8DC570E9}" type="pres">
      <dgm:prSet presAssocID="{72E99B80-0833-4ECF-9D4A-BB00DF9A2773}" presName="parentText" presStyleLbl="node1" presStyleIdx="7" presStyleCnt="9">
        <dgm:presLayoutVars>
          <dgm:chMax val="0"/>
          <dgm:bulletEnabled val="1"/>
        </dgm:presLayoutVars>
      </dgm:prSet>
      <dgm:spPr/>
    </dgm:pt>
    <dgm:pt modelId="{C8E5E2A9-79E6-DB4B-8784-AAC81F80170B}" type="pres">
      <dgm:prSet presAssocID="{B5CFD8AD-5251-46F0-BBAC-08D2E80E0C7E}" presName="spacer" presStyleCnt="0"/>
      <dgm:spPr/>
    </dgm:pt>
    <dgm:pt modelId="{16813786-0ED3-8D4A-A2CC-B742C10C8F25}" type="pres">
      <dgm:prSet presAssocID="{0F194D6E-60E2-4FBE-B848-FEEB4DAFFC43}" presName="parentText" presStyleLbl="node1" presStyleIdx="8" presStyleCnt="9">
        <dgm:presLayoutVars>
          <dgm:chMax val="0"/>
          <dgm:bulletEnabled val="1"/>
        </dgm:presLayoutVars>
      </dgm:prSet>
      <dgm:spPr/>
    </dgm:pt>
  </dgm:ptLst>
  <dgm:cxnLst>
    <dgm:cxn modelId="{D3802D13-ADB8-F449-A631-48C7EA18B657}" type="presOf" srcId="{51343680-AC68-41EA-B228-4EFE3CDEF822}" destId="{F43CA95D-1FCA-754B-9133-012FF1DC5CFF}" srcOrd="0" destOrd="0" presId="urn:microsoft.com/office/officeart/2005/8/layout/vList2"/>
    <dgm:cxn modelId="{B8DD741B-8493-484D-BCDE-64489E327ED3}" type="presOf" srcId="{98D3DEE4-FCE3-43F7-8BEF-0234C2685379}" destId="{81F0358C-3A0C-BF4D-8F0B-20120897F4F1}" srcOrd="0" destOrd="0" presId="urn:microsoft.com/office/officeart/2005/8/layout/vList2"/>
    <dgm:cxn modelId="{8737822B-6D0E-BB4E-990B-5B3C4EA1C4DD}" type="presOf" srcId="{72E99B80-0833-4ECF-9D4A-BB00DF9A2773}" destId="{07BA3E0B-37D0-254F-B79F-697D8DC570E9}" srcOrd="0" destOrd="0" presId="urn:microsoft.com/office/officeart/2005/8/layout/vList2"/>
    <dgm:cxn modelId="{2D6FEC49-16DE-A348-99C1-D4B6FC91FF49}" type="presOf" srcId="{0F194D6E-60E2-4FBE-B848-FEEB4DAFFC43}" destId="{16813786-0ED3-8D4A-A2CC-B742C10C8F25}" srcOrd="0" destOrd="0" presId="urn:microsoft.com/office/officeart/2005/8/layout/vList2"/>
    <dgm:cxn modelId="{4801B852-7AD3-4C5F-9926-8FCA38047FA7}" srcId="{0D6240C8-9F43-4F18-A791-B476AA7F4E4C}" destId="{4B1D4654-A714-407E-BAB7-E678D6C0E755}" srcOrd="2" destOrd="0" parTransId="{07DB4E91-7761-4948-AEDB-A03594E474EF}" sibTransId="{1A62D510-F86F-423D-8FBD-8FA564707894}"/>
    <dgm:cxn modelId="{11AFAE55-FC7E-408A-850E-99A28E094B6B}" srcId="{0D6240C8-9F43-4F18-A791-B476AA7F4E4C}" destId="{EC3345CA-3501-45D8-A178-FBC27329C7B0}" srcOrd="3" destOrd="0" parTransId="{F9C02DE9-0734-4AD0-B287-DB4ACD817EE0}" sibTransId="{9B75B957-0870-4BF8-80EF-9E77A3E45248}"/>
    <dgm:cxn modelId="{E082BD5A-192C-44AA-87FE-20590306D7C4}" srcId="{0D6240C8-9F43-4F18-A791-B476AA7F4E4C}" destId="{0F194D6E-60E2-4FBE-B848-FEEB4DAFFC43}" srcOrd="8" destOrd="0" parTransId="{841268B2-3C09-4B34-8018-F0207C407CFD}" sibTransId="{14581BD7-0E87-4342-9560-4E9196C2E532}"/>
    <dgm:cxn modelId="{AB22B663-116B-D647-88A8-56E626721593}" type="presOf" srcId="{8D1E35D2-7758-4CA2-8AC9-4DB2AF4CA61F}" destId="{58958D3F-90F5-3845-AD3B-E3381026496C}" srcOrd="0" destOrd="0" presId="urn:microsoft.com/office/officeart/2005/8/layout/vList2"/>
    <dgm:cxn modelId="{2AEDBC66-7A82-4160-A6E5-6A8F4A48D53D}" srcId="{0D6240C8-9F43-4F18-A791-B476AA7F4E4C}" destId="{8D1E35D2-7758-4CA2-8AC9-4DB2AF4CA61F}" srcOrd="6" destOrd="0" parTransId="{D70F889D-F9C0-4E06-BC36-EA7690B35543}" sibTransId="{84BBF5D9-C320-4D49-8501-37FBBDB66BF5}"/>
    <dgm:cxn modelId="{286D8E6B-927B-41DA-BE49-BC3300C32233}" srcId="{0D6240C8-9F43-4F18-A791-B476AA7F4E4C}" destId="{FF79E9B0-0F05-4EC1-88E8-EF3F8A47C202}" srcOrd="1" destOrd="0" parTransId="{361165DD-80FC-4302-9165-1EEDD0E17E69}" sibTransId="{2B17A4B8-2A03-4D94-B773-6ABA183E8553}"/>
    <dgm:cxn modelId="{72C2C96E-CEDA-4A00-AEEE-E5C5D9C57202}" srcId="{0D6240C8-9F43-4F18-A791-B476AA7F4E4C}" destId="{CEC49BF5-98BD-4801-8E72-55A32B83ECEC}" srcOrd="0" destOrd="0" parTransId="{A3AFA33E-7B17-4589-AF1F-739FA7380E2E}" sibTransId="{04E9B53F-C203-4B95-8A65-213BACB483C7}"/>
    <dgm:cxn modelId="{2C19B374-711F-4CCD-A7FB-AA30AA7DF5B2}" srcId="{0D6240C8-9F43-4F18-A791-B476AA7F4E4C}" destId="{51343680-AC68-41EA-B228-4EFE3CDEF822}" srcOrd="5" destOrd="0" parTransId="{331CBC81-23B9-4CF9-A689-E7E1092400B1}" sibTransId="{8A5FC805-692F-4488-BFF0-31A8643FA2A6}"/>
    <dgm:cxn modelId="{FFB1387A-2653-A840-BC2B-011406459838}" type="presOf" srcId="{CEC49BF5-98BD-4801-8E72-55A32B83ECEC}" destId="{CDA45891-DB22-8548-89FD-E3DB5A9F3DBA}" srcOrd="0" destOrd="0" presId="urn:microsoft.com/office/officeart/2005/8/layout/vList2"/>
    <dgm:cxn modelId="{FEC3577A-A0FC-5148-9737-9E8D9E270DE5}" type="presOf" srcId="{0D6240C8-9F43-4F18-A791-B476AA7F4E4C}" destId="{FD073D5C-13F9-8445-84CC-382A288EEA3D}" srcOrd="0" destOrd="0" presId="urn:microsoft.com/office/officeart/2005/8/layout/vList2"/>
    <dgm:cxn modelId="{A596647C-F5C5-482C-B2F9-471C2370E784}" srcId="{0D6240C8-9F43-4F18-A791-B476AA7F4E4C}" destId="{98D3DEE4-FCE3-43F7-8BEF-0234C2685379}" srcOrd="4" destOrd="0" parTransId="{0F0677B5-3901-4B99-8644-61E4F167CDB5}" sibTransId="{BD095485-EB92-42EB-BC2C-2B2C8A0C359D}"/>
    <dgm:cxn modelId="{DE501CB1-8489-B448-8DF3-5B7FC0D170CA}" type="presOf" srcId="{FF79E9B0-0F05-4EC1-88E8-EF3F8A47C202}" destId="{379069A8-27A5-D147-A545-4A67E7FBEAF4}" srcOrd="0" destOrd="0" presId="urn:microsoft.com/office/officeart/2005/8/layout/vList2"/>
    <dgm:cxn modelId="{22C745D2-BBE1-BA4C-A6F8-8A0AC3DBD710}" type="presOf" srcId="{4B1D4654-A714-407E-BAB7-E678D6C0E755}" destId="{80FACCBA-3C49-714F-B662-8218088DF64B}" srcOrd="0" destOrd="0" presId="urn:microsoft.com/office/officeart/2005/8/layout/vList2"/>
    <dgm:cxn modelId="{F2ABEADB-BA70-467C-BB6C-E0D352B4EEE2}" srcId="{0D6240C8-9F43-4F18-A791-B476AA7F4E4C}" destId="{72E99B80-0833-4ECF-9D4A-BB00DF9A2773}" srcOrd="7" destOrd="0" parTransId="{A59F1DE5-79A2-4233-92E5-FA09A9A01326}" sibTransId="{B5CFD8AD-5251-46F0-BBAC-08D2E80E0C7E}"/>
    <dgm:cxn modelId="{6A34E8FC-AF1D-C24A-81F5-1A4E43308B52}" type="presOf" srcId="{EC3345CA-3501-45D8-A178-FBC27329C7B0}" destId="{F9521E40-8EE2-834A-A123-D2C504DF9A29}" srcOrd="0" destOrd="0" presId="urn:microsoft.com/office/officeart/2005/8/layout/vList2"/>
    <dgm:cxn modelId="{93C5DB2D-2B93-B44E-95D6-D40B00FB81DC}" type="presParOf" srcId="{FD073D5C-13F9-8445-84CC-382A288EEA3D}" destId="{CDA45891-DB22-8548-89FD-E3DB5A9F3DBA}" srcOrd="0" destOrd="0" presId="urn:microsoft.com/office/officeart/2005/8/layout/vList2"/>
    <dgm:cxn modelId="{B0A89AE3-38C7-3D40-ADFD-88127504FFE4}" type="presParOf" srcId="{FD073D5C-13F9-8445-84CC-382A288EEA3D}" destId="{52DC5378-CC3F-E849-A9FD-A78A3B3CFFEC}" srcOrd="1" destOrd="0" presId="urn:microsoft.com/office/officeart/2005/8/layout/vList2"/>
    <dgm:cxn modelId="{E5FB30CD-3D6A-0449-A292-781338592CBB}" type="presParOf" srcId="{FD073D5C-13F9-8445-84CC-382A288EEA3D}" destId="{379069A8-27A5-D147-A545-4A67E7FBEAF4}" srcOrd="2" destOrd="0" presId="urn:microsoft.com/office/officeart/2005/8/layout/vList2"/>
    <dgm:cxn modelId="{41852132-FF68-5C45-8CA9-7366ACB3F117}" type="presParOf" srcId="{FD073D5C-13F9-8445-84CC-382A288EEA3D}" destId="{3586D558-E358-8348-B402-46940845C009}" srcOrd="3" destOrd="0" presId="urn:microsoft.com/office/officeart/2005/8/layout/vList2"/>
    <dgm:cxn modelId="{316CA90B-8844-F24E-8C16-CEA05F2F6702}" type="presParOf" srcId="{FD073D5C-13F9-8445-84CC-382A288EEA3D}" destId="{80FACCBA-3C49-714F-B662-8218088DF64B}" srcOrd="4" destOrd="0" presId="urn:microsoft.com/office/officeart/2005/8/layout/vList2"/>
    <dgm:cxn modelId="{587AF433-F66C-C449-834B-B85E6BA00491}" type="presParOf" srcId="{FD073D5C-13F9-8445-84CC-382A288EEA3D}" destId="{D9F2F474-03A6-2F49-B14E-26BC07BD8016}" srcOrd="5" destOrd="0" presId="urn:microsoft.com/office/officeart/2005/8/layout/vList2"/>
    <dgm:cxn modelId="{D34C7A8D-E243-0E44-908C-7E01FF6D6A30}" type="presParOf" srcId="{FD073D5C-13F9-8445-84CC-382A288EEA3D}" destId="{F9521E40-8EE2-834A-A123-D2C504DF9A29}" srcOrd="6" destOrd="0" presId="urn:microsoft.com/office/officeart/2005/8/layout/vList2"/>
    <dgm:cxn modelId="{8ECC49A2-4FF6-F145-BE41-CC130691D411}" type="presParOf" srcId="{FD073D5C-13F9-8445-84CC-382A288EEA3D}" destId="{813F2BC7-F863-4642-8AA1-093FC4A04201}" srcOrd="7" destOrd="0" presId="urn:microsoft.com/office/officeart/2005/8/layout/vList2"/>
    <dgm:cxn modelId="{597F9EF8-7326-9A4C-861F-D3DC871CCDB6}" type="presParOf" srcId="{FD073D5C-13F9-8445-84CC-382A288EEA3D}" destId="{81F0358C-3A0C-BF4D-8F0B-20120897F4F1}" srcOrd="8" destOrd="0" presId="urn:microsoft.com/office/officeart/2005/8/layout/vList2"/>
    <dgm:cxn modelId="{7E43B0F1-6880-1342-BC55-CE472792A3FD}" type="presParOf" srcId="{FD073D5C-13F9-8445-84CC-382A288EEA3D}" destId="{41C99389-D21D-CF4F-804D-0D0000F0B128}" srcOrd="9" destOrd="0" presId="urn:microsoft.com/office/officeart/2005/8/layout/vList2"/>
    <dgm:cxn modelId="{01B228A7-B59A-BE42-B86C-6A8D030D99F1}" type="presParOf" srcId="{FD073D5C-13F9-8445-84CC-382A288EEA3D}" destId="{F43CA95D-1FCA-754B-9133-012FF1DC5CFF}" srcOrd="10" destOrd="0" presId="urn:microsoft.com/office/officeart/2005/8/layout/vList2"/>
    <dgm:cxn modelId="{A085B232-D82E-0145-8FAE-3C6EC2FE0EFB}" type="presParOf" srcId="{FD073D5C-13F9-8445-84CC-382A288EEA3D}" destId="{3D083D5A-A825-4547-9BD2-7032C2D2122B}" srcOrd="11" destOrd="0" presId="urn:microsoft.com/office/officeart/2005/8/layout/vList2"/>
    <dgm:cxn modelId="{7A66796D-E637-944E-A03F-6C20F8138FB6}" type="presParOf" srcId="{FD073D5C-13F9-8445-84CC-382A288EEA3D}" destId="{58958D3F-90F5-3845-AD3B-E3381026496C}" srcOrd="12" destOrd="0" presId="urn:microsoft.com/office/officeart/2005/8/layout/vList2"/>
    <dgm:cxn modelId="{0A7E6075-0C06-514D-A508-30B2944A96D3}" type="presParOf" srcId="{FD073D5C-13F9-8445-84CC-382A288EEA3D}" destId="{4AE4EEF1-8480-3948-9884-9ABB1A4D4FF5}" srcOrd="13" destOrd="0" presId="urn:microsoft.com/office/officeart/2005/8/layout/vList2"/>
    <dgm:cxn modelId="{D2D5EFF0-5937-8847-9F29-5A88B69CCD3A}" type="presParOf" srcId="{FD073D5C-13F9-8445-84CC-382A288EEA3D}" destId="{07BA3E0B-37D0-254F-B79F-697D8DC570E9}" srcOrd="14" destOrd="0" presId="urn:microsoft.com/office/officeart/2005/8/layout/vList2"/>
    <dgm:cxn modelId="{D137DA36-2359-3146-8B29-F6C0FD9B2D6B}" type="presParOf" srcId="{FD073D5C-13F9-8445-84CC-382A288EEA3D}" destId="{C8E5E2A9-79E6-DB4B-8784-AAC81F80170B}" srcOrd="15" destOrd="0" presId="urn:microsoft.com/office/officeart/2005/8/layout/vList2"/>
    <dgm:cxn modelId="{A7058730-344D-C54F-A574-9B81134ED249}" type="presParOf" srcId="{FD073D5C-13F9-8445-84CC-382A288EEA3D}" destId="{16813786-0ED3-8D4A-A2CC-B742C10C8F25}" srcOrd="1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7F5D35D5-F8EE-4777-B229-D08121DD5B44}"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89CE6B5-E519-4FE7-A0C9-982825571435}">
      <dgm:prSet/>
      <dgm:spPr/>
      <dgm:t>
        <a:bodyPr/>
        <a:lstStyle/>
        <a:p>
          <a:r>
            <a:rPr lang="de-DE"/>
            <a:t>Generative Modellierende KI (GAI) ist ein nicht oder teilweise kontrolliertes maschinelles Lernsystem, das über die Nutzung von Statistiken, Wahrscheinlichkeiten etc. künstliche Produkte erzeugt. (Hu, 2022). </a:t>
          </a:r>
          <a:endParaRPr lang="en-US"/>
        </a:p>
      </dgm:t>
    </dgm:pt>
    <dgm:pt modelId="{E70C6BCF-8BAC-4201-8A5E-AE1F70301506}" type="parTrans" cxnId="{15EE4089-4E07-44CB-8134-A46BD970F52F}">
      <dgm:prSet/>
      <dgm:spPr/>
      <dgm:t>
        <a:bodyPr/>
        <a:lstStyle/>
        <a:p>
          <a:endParaRPr lang="en-US"/>
        </a:p>
      </dgm:t>
    </dgm:pt>
    <dgm:pt modelId="{030CB743-EE55-47ED-98E8-9A88D79642D1}" type="sibTrans" cxnId="{15EE4089-4E07-44CB-8134-A46BD970F52F}">
      <dgm:prSet/>
      <dgm:spPr/>
      <dgm:t>
        <a:bodyPr/>
        <a:lstStyle/>
        <a:p>
          <a:endParaRPr lang="en-US"/>
        </a:p>
      </dgm:t>
    </dgm:pt>
    <dgm:pt modelId="{FEA19795-EF0E-4144-8798-1436115AFF05}">
      <dgm:prSet/>
      <dgm:spPr/>
      <dgm:t>
        <a:bodyPr/>
        <a:lstStyle/>
        <a:p>
          <a:r>
            <a:rPr lang="de-DE"/>
            <a:t>Mit Fortschritten im vertieften Lernen (DL) kann generative KI unter Nutzung vorhandener digitaler Inhalte, wie Video, Bilder/ Graphiken, Text. Audio durch Überprüfung von Trainingsbeispielen, Lernen ihrer Muster und deren Ausgabe künstliche Produkte erzeugen (Abukmeil et al., 2021; Hu 2022; Gui et al., 2021). </a:t>
          </a:r>
          <a:endParaRPr lang="en-US"/>
        </a:p>
      </dgm:t>
    </dgm:pt>
    <dgm:pt modelId="{F3C36D6B-B056-4842-974B-C9C4541B642B}" type="parTrans" cxnId="{387ECB4C-3B9A-4F36-9F2D-F039DC65CAA2}">
      <dgm:prSet/>
      <dgm:spPr/>
      <dgm:t>
        <a:bodyPr/>
        <a:lstStyle/>
        <a:p>
          <a:endParaRPr lang="en-US"/>
        </a:p>
      </dgm:t>
    </dgm:pt>
    <dgm:pt modelId="{6647C4FE-868C-41E6-A5A0-0D47969E18DD}" type="sibTrans" cxnId="{387ECB4C-3B9A-4F36-9F2D-F039DC65CAA2}">
      <dgm:prSet/>
      <dgm:spPr/>
      <dgm:t>
        <a:bodyPr/>
        <a:lstStyle/>
        <a:p>
          <a:endParaRPr lang="en-US"/>
        </a:p>
      </dgm:t>
    </dgm:pt>
    <dgm:pt modelId="{2FC88090-BF02-E243-826D-E2F16C97B2C9}" type="pres">
      <dgm:prSet presAssocID="{7F5D35D5-F8EE-4777-B229-D08121DD5B44}" presName="linear" presStyleCnt="0">
        <dgm:presLayoutVars>
          <dgm:animLvl val="lvl"/>
          <dgm:resizeHandles val="exact"/>
        </dgm:presLayoutVars>
      </dgm:prSet>
      <dgm:spPr/>
    </dgm:pt>
    <dgm:pt modelId="{441E1072-F96E-F44F-A146-36FF9A9C58C5}" type="pres">
      <dgm:prSet presAssocID="{C89CE6B5-E519-4FE7-A0C9-982825571435}" presName="parentText" presStyleLbl="node1" presStyleIdx="0" presStyleCnt="2">
        <dgm:presLayoutVars>
          <dgm:chMax val="0"/>
          <dgm:bulletEnabled val="1"/>
        </dgm:presLayoutVars>
      </dgm:prSet>
      <dgm:spPr/>
    </dgm:pt>
    <dgm:pt modelId="{C3952369-F48D-454B-A869-172297F25AA4}" type="pres">
      <dgm:prSet presAssocID="{030CB743-EE55-47ED-98E8-9A88D79642D1}" presName="spacer" presStyleCnt="0"/>
      <dgm:spPr/>
    </dgm:pt>
    <dgm:pt modelId="{31782E05-DD25-0843-8688-CF34ABB6FD09}" type="pres">
      <dgm:prSet presAssocID="{FEA19795-EF0E-4144-8798-1436115AFF05}" presName="parentText" presStyleLbl="node1" presStyleIdx="1" presStyleCnt="2">
        <dgm:presLayoutVars>
          <dgm:chMax val="0"/>
          <dgm:bulletEnabled val="1"/>
        </dgm:presLayoutVars>
      </dgm:prSet>
      <dgm:spPr/>
    </dgm:pt>
  </dgm:ptLst>
  <dgm:cxnLst>
    <dgm:cxn modelId="{387ECB4C-3B9A-4F36-9F2D-F039DC65CAA2}" srcId="{7F5D35D5-F8EE-4777-B229-D08121DD5B44}" destId="{FEA19795-EF0E-4144-8798-1436115AFF05}" srcOrd="1" destOrd="0" parTransId="{F3C36D6B-B056-4842-974B-C9C4541B642B}" sibTransId="{6647C4FE-868C-41E6-A5A0-0D47969E18DD}"/>
    <dgm:cxn modelId="{2D224B4E-253C-854A-B413-70F8C0DAD8BF}" type="presOf" srcId="{7F5D35D5-F8EE-4777-B229-D08121DD5B44}" destId="{2FC88090-BF02-E243-826D-E2F16C97B2C9}" srcOrd="0" destOrd="0" presId="urn:microsoft.com/office/officeart/2005/8/layout/vList2"/>
    <dgm:cxn modelId="{628E886B-AEAE-084D-BA56-DF65D285A0FB}" type="presOf" srcId="{FEA19795-EF0E-4144-8798-1436115AFF05}" destId="{31782E05-DD25-0843-8688-CF34ABB6FD09}" srcOrd="0" destOrd="0" presId="urn:microsoft.com/office/officeart/2005/8/layout/vList2"/>
    <dgm:cxn modelId="{15EE4089-4E07-44CB-8134-A46BD970F52F}" srcId="{7F5D35D5-F8EE-4777-B229-D08121DD5B44}" destId="{C89CE6B5-E519-4FE7-A0C9-982825571435}" srcOrd="0" destOrd="0" parTransId="{E70C6BCF-8BAC-4201-8A5E-AE1F70301506}" sibTransId="{030CB743-EE55-47ED-98E8-9A88D79642D1}"/>
    <dgm:cxn modelId="{CDE27F9E-FE90-6F49-8F4E-4E7F6B3123A2}" type="presOf" srcId="{C89CE6B5-E519-4FE7-A0C9-982825571435}" destId="{441E1072-F96E-F44F-A146-36FF9A9C58C5}" srcOrd="0" destOrd="0" presId="urn:microsoft.com/office/officeart/2005/8/layout/vList2"/>
    <dgm:cxn modelId="{B0594ABF-FF39-954A-B2F8-DCD06FADB5AF}" type="presParOf" srcId="{2FC88090-BF02-E243-826D-E2F16C97B2C9}" destId="{441E1072-F96E-F44F-A146-36FF9A9C58C5}" srcOrd="0" destOrd="0" presId="urn:microsoft.com/office/officeart/2005/8/layout/vList2"/>
    <dgm:cxn modelId="{2EFB52E4-48FC-8749-82EB-D782D8DE473E}" type="presParOf" srcId="{2FC88090-BF02-E243-826D-E2F16C97B2C9}" destId="{C3952369-F48D-454B-A869-172297F25AA4}" srcOrd="1" destOrd="0" presId="urn:microsoft.com/office/officeart/2005/8/layout/vList2"/>
    <dgm:cxn modelId="{C35E2AD5-E5E4-7F41-B7AA-2DCF13A8CC86}" type="presParOf" srcId="{2FC88090-BF02-E243-826D-E2F16C97B2C9}" destId="{31782E05-DD25-0843-8688-CF34ABB6FD09}"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CFF62B66-3CFD-4B5B-AC70-1993196C5067}"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2B1FD8C4-4E89-49D8-94AA-B4ACA15C257D}">
      <dgm:prSet/>
      <dgm:spPr/>
      <dgm:t>
        <a:bodyPr/>
        <a:lstStyle/>
        <a:p>
          <a:r>
            <a:rPr lang="de-DE"/>
            <a:t>Sie bestehen aus zwei konkurrierenden Modellen:</a:t>
          </a:r>
          <a:endParaRPr lang="en-US"/>
        </a:p>
      </dgm:t>
    </dgm:pt>
    <dgm:pt modelId="{6116041A-F447-4AAA-AAB6-929DB8FD1A58}" type="parTrans" cxnId="{FECF0C11-4099-4531-BD58-FC277C193981}">
      <dgm:prSet/>
      <dgm:spPr/>
      <dgm:t>
        <a:bodyPr/>
        <a:lstStyle/>
        <a:p>
          <a:endParaRPr lang="en-US"/>
        </a:p>
      </dgm:t>
    </dgm:pt>
    <dgm:pt modelId="{9504BF77-CF21-421A-AAD4-D5B94944007A}" type="sibTrans" cxnId="{FECF0C11-4099-4531-BD58-FC277C193981}">
      <dgm:prSet/>
      <dgm:spPr/>
      <dgm:t>
        <a:bodyPr/>
        <a:lstStyle/>
        <a:p>
          <a:endParaRPr lang="en-US"/>
        </a:p>
      </dgm:t>
    </dgm:pt>
    <dgm:pt modelId="{75FBDFFD-BC1D-4F7B-ACC8-877CE43C68A6}">
      <dgm:prSet/>
      <dgm:spPr/>
      <dgm:t>
        <a:bodyPr/>
        <a:lstStyle/>
        <a:p>
          <a:r>
            <a:rPr lang="de-DE" dirty="0"/>
            <a:t>A)Das Generator Modell erzeugt neue Datenbeispiele, während </a:t>
          </a:r>
          <a:endParaRPr lang="en-US" dirty="0"/>
        </a:p>
      </dgm:t>
    </dgm:pt>
    <dgm:pt modelId="{643E8D5E-9137-4E7E-B965-F2C7069CE856}" type="parTrans" cxnId="{C0C73084-8B3D-4279-9EF4-A8A7329ED0A0}">
      <dgm:prSet/>
      <dgm:spPr/>
      <dgm:t>
        <a:bodyPr/>
        <a:lstStyle/>
        <a:p>
          <a:endParaRPr lang="en-US"/>
        </a:p>
      </dgm:t>
    </dgm:pt>
    <dgm:pt modelId="{318FC14B-7F23-4B0E-A0E2-284C0F30E2D4}" type="sibTrans" cxnId="{C0C73084-8B3D-4279-9EF4-A8A7329ED0A0}">
      <dgm:prSet/>
      <dgm:spPr/>
      <dgm:t>
        <a:bodyPr/>
        <a:lstStyle/>
        <a:p>
          <a:endParaRPr lang="en-US"/>
        </a:p>
      </dgm:t>
    </dgm:pt>
    <dgm:pt modelId="{7798EE6F-03C0-473B-821C-FBECF689ED6F}">
      <dgm:prSet/>
      <dgm:spPr/>
      <dgm:t>
        <a:bodyPr/>
        <a:lstStyle/>
        <a:p>
          <a:r>
            <a:rPr lang="de-DE" dirty="0"/>
            <a:t>B)das Diskriminator Modell versucht, Daten als real oder Fake zu klassifizieren. </a:t>
          </a:r>
          <a:endParaRPr lang="en-US" dirty="0"/>
        </a:p>
      </dgm:t>
    </dgm:pt>
    <dgm:pt modelId="{9272D093-2497-4798-8394-F505005CCD9B}" type="parTrans" cxnId="{AD3EA246-74F3-4B67-9D77-E9108903A931}">
      <dgm:prSet/>
      <dgm:spPr/>
      <dgm:t>
        <a:bodyPr/>
        <a:lstStyle/>
        <a:p>
          <a:endParaRPr lang="en-US"/>
        </a:p>
      </dgm:t>
    </dgm:pt>
    <dgm:pt modelId="{AA280DA0-74A2-49E1-AA00-E7DD89F8279A}" type="sibTrans" cxnId="{AD3EA246-74F3-4B67-9D77-E9108903A931}">
      <dgm:prSet/>
      <dgm:spPr/>
      <dgm:t>
        <a:bodyPr/>
        <a:lstStyle/>
        <a:p>
          <a:endParaRPr lang="en-US"/>
        </a:p>
      </dgm:t>
    </dgm:pt>
    <dgm:pt modelId="{63CA94D5-50C3-E74C-8CBC-2351D9CE630E}" type="pres">
      <dgm:prSet presAssocID="{CFF62B66-3CFD-4B5B-AC70-1993196C5067}" presName="linear" presStyleCnt="0">
        <dgm:presLayoutVars>
          <dgm:animLvl val="lvl"/>
          <dgm:resizeHandles val="exact"/>
        </dgm:presLayoutVars>
      </dgm:prSet>
      <dgm:spPr/>
    </dgm:pt>
    <dgm:pt modelId="{86F56EA8-5C8B-C141-9EF6-E58A77D8A7F2}" type="pres">
      <dgm:prSet presAssocID="{2B1FD8C4-4E89-49D8-94AA-B4ACA15C257D}" presName="parentText" presStyleLbl="node1" presStyleIdx="0" presStyleCnt="3">
        <dgm:presLayoutVars>
          <dgm:chMax val="0"/>
          <dgm:bulletEnabled val="1"/>
        </dgm:presLayoutVars>
      </dgm:prSet>
      <dgm:spPr/>
    </dgm:pt>
    <dgm:pt modelId="{4CCB5678-92F8-874E-96F7-1B17831D6490}" type="pres">
      <dgm:prSet presAssocID="{9504BF77-CF21-421A-AAD4-D5B94944007A}" presName="spacer" presStyleCnt="0"/>
      <dgm:spPr/>
    </dgm:pt>
    <dgm:pt modelId="{7145297A-2E6E-6746-891E-F626D84D5BBD}" type="pres">
      <dgm:prSet presAssocID="{75FBDFFD-BC1D-4F7B-ACC8-877CE43C68A6}" presName="parentText" presStyleLbl="node1" presStyleIdx="1" presStyleCnt="3">
        <dgm:presLayoutVars>
          <dgm:chMax val="0"/>
          <dgm:bulletEnabled val="1"/>
        </dgm:presLayoutVars>
      </dgm:prSet>
      <dgm:spPr/>
    </dgm:pt>
    <dgm:pt modelId="{3A85836B-35EA-4346-88ED-87E856FD9C63}" type="pres">
      <dgm:prSet presAssocID="{318FC14B-7F23-4B0E-A0E2-284C0F30E2D4}" presName="spacer" presStyleCnt="0"/>
      <dgm:spPr/>
    </dgm:pt>
    <dgm:pt modelId="{3F25F706-EB11-5A49-8C0E-E4F900A1EDE4}" type="pres">
      <dgm:prSet presAssocID="{7798EE6F-03C0-473B-821C-FBECF689ED6F}" presName="parentText" presStyleLbl="node1" presStyleIdx="2" presStyleCnt="3">
        <dgm:presLayoutVars>
          <dgm:chMax val="0"/>
          <dgm:bulletEnabled val="1"/>
        </dgm:presLayoutVars>
      </dgm:prSet>
      <dgm:spPr/>
    </dgm:pt>
  </dgm:ptLst>
  <dgm:cxnLst>
    <dgm:cxn modelId="{FECF0C11-4099-4531-BD58-FC277C193981}" srcId="{CFF62B66-3CFD-4B5B-AC70-1993196C5067}" destId="{2B1FD8C4-4E89-49D8-94AA-B4ACA15C257D}" srcOrd="0" destOrd="0" parTransId="{6116041A-F447-4AAA-AAB6-929DB8FD1A58}" sibTransId="{9504BF77-CF21-421A-AAD4-D5B94944007A}"/>
    <dgm:cxn modelId="{51352B32-9128-A442-A1ED-3074D175D1B9}" type="presOf" srcId="{7798EE6F-03C0-473B-821C-FBECF689ED6F}" destId="{3F25F706-EB11-5A49-8C0E-E4F900A1EDE4}" srcOrd="0" destOrd="0" presId="urn:microsoft.com/office/officeart/2005/8/layout/vList2"/>
    <dgm:cxn modelId="{AD3EA246-74F3-4B67-9D77-E9108903A931}" srcId="{CFF62B66-3CFD-4B5B-AC70-1993196C5067}" destId="{7798EE6F-03C0-473B-821C-FBECF689ED6F}" srcOrd="2" destOrd="0" parTransId="{9272D093-2497-4798-8394-F505005CCD9B}" sibTransId="{AA280DA0-74A2-49E1-AA00-E7DD89F8279A}"/>
    <dgm:cxn modelId="{CF534550-1506-6846-A535-24CE7DF167BD}" type="presOf" srcId="{2B1FD8C4-4E89-49D8-94AA-B4ACA15C257D}" destId="{86F56EA8-5C8B-C141-9EF6-E58A77D8A7F2}" srcOrd="0" destOrd="0" presId="urn:microsoft.com/office/officeart/2005/8/layout/vList2"/>
    <dgm:cxn modelId="{C0C73084-8B3D-4279-9EF4-A8A7329ED0A0}" srcId="{CFF62B66-3CFD-4B5B-AC70-1993196C5067}" destId="{75FBDFFD-BC1D-4F7B-ACC8-877CE43C68A6}" srcOrd="1" destOrd="0" parTransId="{643E8D5E-9137-4E7E-B965-F2C7069CE856}" sibTransId="{318FC14B-7F23-4B0E-A0E2-284C0F30E2D4}"/>
    <dgm:cxn modelId="{034BE092-EDFC-7B43-9641-F82E9584086F}" type="presOf" srcId="{75FBDFFD-BC1D-4F7B-ACC8-877CE43C68A6}" destId="{7145297A-2E6E-6746-891E-F626D84D5BBD}" srcOrd="0" destOrd="0" presId="urn:microsoft.com/office/officeart/2005/8/layout/vList2"/>
    <dgm:cxn modelId="{21E5B0BE-7048-6E44-B88F-CF1ECFF72539}" type="presOf" srcId="{CFF62B66-3CFD-4B5B-AC70-1993196C5067}" destId="{63CA94D5-50C3-E74C-8CBC-2351D9CE630E}" srcOrd="0" destOrd="0" presId="urn:microsoft.com/office/officeart/2005/8/layout/vList2"/>
    <dgm:cxn modelId="{6E50C4E6-A66F-BF4C-824C-78BC9D4F1273}" type="presParOf" srcId="{63CA94D5-50C3-E74C-8CBC-2351D9CE630E}" destId="{86F56EA8-5C8B-C141-9EF6-E58A77D8A7F2}" srcOrd="0" destOrd="0" presId="urn:microsoft.com/office/officeart/2005/8/layout/vList2"/>
    <dgm:cxn modelId="{D03753F3-1112-9344-8CA5-486B05EE28C2}" type="presParOf" srcId="{63CA94D5-50C3-E74C-8CBC-2351D9CE630E}" destId="{4CCB5678-92F8-874E-96F7-1B17831D6490}" srcOrd="1" destOrd="0" presId="urn:microsoft.com/office/officeart/2005/8/layout/vList2"/>
    <dgm:cxn modelId="{ADBAE37B-2E7F-D545-9082-E70F5AB5EB46}" type="presParOf" srcId="{63CA94D5-50C3-E74C-8CBC-2351D9CE630E}" destId="{7145297A-2E6E-6746-891E-F626D84D5BBD}" srcOrd="2" destOrd="0" presId="urn:microsoft.com/office/officeart/2005/8/layout/vList2"/>
    <dgm:cxn modelId="{242539DE-9DD8-C84A-9039-B3BEE64C5C2D}" type="presParOf" srcId="{63CA94D5-50C3-E74C-8CBC-2351D9CE630E}" destId="{3A85836B-35EA-4346-88ED-87E856FD9C63}" srcOrd="3" destOrd="0" presId="urn:microsoft.com/office/officeart/2005/8/layout/vList2"/>
    <dgm:cxn modelId="{8FEFBD3D-31F7-1149-8846-CA5FA6569928}" type="presParOf" srcId="{63CA94D5-50C3-E74C-8CBC-2351D9CE630E}" destId="{3F25F706-EB11-5A49-8C0E-E4F900A1EDE4}"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08303046-6CDF-45A8-B220-B34EA604519E}" type="doc">
      <dgm:prSet loTypeId="urn:microsoft.com/office/officeart/2005/8/layout/list1" loCatId="list" qsTypeId="urn:microsoft.com/office/officeart/2005/8/quickstyle/simple5" qsCatId="simple" csTypeId="urn:microsoft.com/office/officeart/2005/8/colors/colorful2" csCatId="colorful"/>
      <dgm:spPr/>
      <dgm:t>
        <a:bodyPr/>
        <a:lstStyle/>
        <a:p>
          <a:endParaRPr lang="en-US"/>
        </a:p>
      </dgm:t>
    </dgm:pt>
    <dgm:pt modelId="{25A5F6F6-D51A-4D5F-BC51-A3F0A9E948F1}">
      <dgm:prSet/>
      <dgm:spPr/>
      <dgm:t>
        <a:bodyPr/>
        <a:lstStyle/>
        <a:p>
          <a:r>
            <a:rPr lang="de-DE"/>
            <a:t>Fake-News</a:t>
          </a:r>
          <a:endParaRPr lang="en-US"/>
        </a:p>
      </dgm:t>
    </dgm:pt>
    <dgm:pt modelId="{33F882AE-C493-4763-A1B3-0F5E6C700B7F}" type="parTrans" cxnId="{64D7D75D-7612-45D7-86DF-79CF4B6B3A55}">
      <dgm:prSet/>
      <dgm:spPr/>
      <dgm:t>
        <a:bodyPr/>
        <a:lstStyle/>
        <a:p>
          <a:endParaRPr lang="en-US"/>
        </a:p>
      </dgm:t>
    </dgm:pt>
    <dgm:pt modelId="{527DBE2E-19BA-475D-BD9B-A12BE248DFD7}" type="sibTrans" cxnId="{64D7D75D-7612-45D7-86DF-79CF4B6B3A55}">
      <dgm:prSet/>
      <dgm:spPr/>
      <dgm:t>
        <a:bodyPr/>
        <a:lstStyle/>
        <a:p>
          <a:endParaRPr lang="en-US"/>
        </a:p>
      </dgm:t>
    </dgm:pt>
    <dgm:pt modelId="{373DCB47-9430-4C5D-8766-7986BA583B66}">
      <dgm:prSet/>
      <dgm:spPr/>
      <dgm:t>
        <a:bodyPr/>
        <a:lstStyle/>
        <a:p>
          <a:r>
            <a:rPr lang="de-DE"/>
            <a:t>Deepface-Literacy</a:t>
          </a:r>
          <a:endParaRPr lang="en-US"/>
        </a:p>
      </dgm:t>
    </dgm:pt>
    <dgm:pt modelId="{185FBB85-D623-411A-8CE6-4619D24D8016}" type="parTrans" cxnId="{773188AB-8CC3-4BF9-BD1A-6E25B5056061}">
      <dgm:prSet/>
      <dgm:spPr/>
      <dgm:t>
        <a:bodyPr/>
        <a:lstStyle/>
        <a:p>
          <a:endParaRPr lang="en-US"/>
        </a:p>
      </dgm:t>
    </dgm:pt>
    <dgm:pt modelId="{2042313A-5D50-4548-A357-CB5E37BE6936}" type="sibTrans" cxnId="{773188AB-8CC3-4BF9-BD1A-6E25B5056061}">
      <dgm:prSet/>
      <dgm:spPr/>
      <dgm:t>
        <a:bodyPr/>
        <a:lstStyle/>
        <a:p>
          <a:endParaRPr lang="en-US"/>
        </a:p>
      </dgm:t>
    </dgm:pt>
    <dgm:pt modelId="{0B365779-C65A-D94C-A040-4B788A8F6AA3}" type="pres">
      <dgm:prSet presAssocID="{08303046-6CDF-45A8-B220-B34EA604519E}" presName="linear" presStyleCnt="0">
        <dgm:presLayoutVars>
          <dgm:dir/>
          <dgm:animLvl val="lvl"/>
          <dgm:resizeHandles val="exact"/>
        </dgm:presLayoutVars>
      </dgm:prSet>
      <dgm:spPr/>
    </dgm:pt>
    <dgm:pt modelId="{615B0734-62A7-DB41-8E00-266E313E7484}" type="pres">
      <dgm:prSet presAssocID="{25A5F6F6-D51A-4D5F-BC51-A3F0A9E948F1}" presName="parentLin" presStyleCnt="0"/>
      <dgm:spPr/>
    </dgm:pt>
    <dgm:pt modelId="{3DD8298B-7203-6246-8FEE-95EAACE61166}" type="pres">
      <dgm:prSet presAssocID="{25A5F6F6-D51A-4D5F-BC51-A3F0A9E948F1}" presName="parentLeftMargin" presStyleLbl="node1" presStyleIdx="0" presStyleCnt="2"/>
      <dgm:spPr/>
    </dgm:pt>
    <dgm:pt modelId="{5F5A8077-0B29-D147-A045-5EA3AB489066}" type="pres">
      <dgm:prSet presAssocID="{25A5F6F6-D51A-4D5F-BC51-A3F0A9E948F1}" presName="parentText" presStyleLbl="node1" presStyleIdx="0" presStyleCnt="2">
        <dgm:presLayoutVars>
          <dgm:chMax val="0"/>
          <dgm:bulletEnabled val="1"/>
        </dgm:presLayoutVars>
      </dgm:prSet>
      <dgm:spPr/>
    </dgm:pt>
    <dgm:pt modelId="{9989A03F-249F-FF47-89BF-703A9F1F6B8C}" type="pres">
      <dgm:prSet presAssocID="{25A5F6F6-D51A-4D5F-BC51-A3F0A9E948F1}" presName="negativeSpace" presStyleCnt="0"/>
      <dgm:spPr/>
    </dgm:pt>
    <dgm:pt modelId="{63C495F4-6192-5148-9003-250A0FDBC1F0}" type="pres">
      <dgm:prSet presAssocID="{25A5F6F6-D51A-4D5F-BC51-A3F0A9E948F1}" presName="childText" presStyleLbl="conFgAcc1" presStyleIdx="0" presStyleCnt="2">
        <dgm:presLayoutVars>
          <dgm:bulletEnabled val="1"/>
        </dgm:presLayoutVars>
      </dgm:prSet>
      <dgm:spPr/>
    </dgm:pt>
    <dgm:pt modelId="{EBCBC79E-BBDC-F94F-B9F0-0BBB14E8E55D}" type="pres">
      <dgm:prSet presAssocID="{527DBE2E-19BA-475D-BD9B-A12BE248DFD7}" presName="spaceBetweenRectangles" presStyleCnt="0"/>
      <dgm:spPr/>
    </dgm:pt>
    <dgm:pt modelId="{E39956D6-D24E-0348-8794-B858392B794A}" type="pres">
      <dgm:prSet presAssocID="{373DCB47-9430-4C5D-8766-7986BA583B66}" presName="parentLin" presStyleCnt="0"/>
      <dgm:spPr/>
    </dgm:pt>
    <dgm:pt modelId="{5E979FFA-4230-A34C-814B-A9BFA333BB26}" type="pres">
      <dgm:prSet presAssocID="{373DCB47-9430-4C5D-8766-7986BA583B66}" presName="parentLeftMargin" presStyleLbl="node1" presStyleIdx="0" presStyleCnt="2"/>
      <dgm:spPr/>
    </dgm:pt>
    <dgm:pt modelId="{A97B22CF-BF61-954C-86EC-BB8D617770CB}" type="pres">
      <dgm:prSet presAssocID="{373DCB47-9430-4C5D-8766-7986BA583B66}" presName="parentText" presStyleLbl="node1" presStyleIdx="1" presStyleCnt="2">
        <dgm:presLayoutVars>
          <dgm:chMax val="0"/>
          <dgm:bulletEnabled val="1"/>
        </dgm:presLayoutVars>
      </dgm:prSet>
      <dgm:spPr/>
    </dgm:pt>
    <dgm:pt modelId="{96CF17D0-E800-F348-9CEC-12298002CA01}" type="pres">
      <dgm:prSet presAssocID="{373DCB47-9430-4C5D-8766-7986BA583B66}" presName="negativeSpace" presStyleCnt="0"/>
      <dgm:spPr/>
    </dgm:pt>
    <dgm:pt modelId="{7E7DAAB4-D206-7D47-B9A4-462DDBEFA9B1}" type="pres">
      <dgm:prSet presAssocID="{373DCB47-9430-4C5D-8766-7986BA583B66}" presName="childText" presStyleLbl="conFgAcc1" presStyleIdx="1" presStyleCnt="2">
        <dgm:presLayoutVars>
          <dgm:bulletEnabled val="1"/>
        </dgm:presLayoutVars>
      </dgm:prSet>
      <dgm:spPr/>
    </dgm:pt>
  </dgm:ptLst>
  <dgm:cxnLst>
    <dgm:cxn modelId="{E0001B1D-A888-9642-8ACE-DE410374E234}" type="presOf" srcId="{373DCB47-9430-4C5D-8766-7986BA583B66}" destId="{A97B22CF-BF61-954C-86EC-BB8D617770CB}" srcOrd="1" destOrd="0" presId="urn:microsoft.com/office/officeart/2005/8/layout/list1"/>
    <dgm:cxn modelId="{0E4E1833-B9EF-3249-A1E2-BD14F7B17DB1}" type="presOf" srcId="{373DCB47-9430-4C5D-8766-7986BA583B66}" destId="{5E979FFA-4230-A34C-814B-A9BFA333BB26}" srcOrd="0" destOrd="0" presId="urn:microsoft.com/office/officeart/2005/8/layout/list1"/>
    <dgm:cxn modelId="{EAEBAB38-F12A-8349-B7F6-71AE58772E5D}" type="presOf" srcId="{25A5F6F6-D51A-4D5F-BC51-A3F0A9E948F1}" destId="{3DD8298B-7203-6246-8FEE-95EAACE61166}" srcOrd="0" destOrd="0" presId="urn:microsoft.com/office/officeart/2005/8/layout/list1"/>
    <dgm:cxn modelId="{64D7D75D-7612-45D7-86DF-79CF4B6B3A55}" srcId="{08303046-6CDF-45A8-B220-B34EA604519E}" destId="{25A5F6F6-D51A-4D5F-BC51-A3F0A9E948F1}" srcOrd="0" destOrd="0" parTransId="{33F882AE-C493-4763-A1B3-0F5E6C700B7F}" sibTransId="{527DBE2E-19BA-475D-BD9B-A12BE248DFD7}"/>
    <dgm:cxn modelId="{773188AB-8CC3-4BF9-BD1A-6E25B5056061}" srcId="{08303046-6CDF-45A8-B220-B34EA604519E}" destId="{373DCB47-9430-4C5D-8766-7986BA583B66}" srcOrd="1" destOrd="0" parTransId="{185FBB85-D623-411A-8CE6-4619D24D8016}" sibTransId="{2042313A-5D50-4548-A357-CB5E37BE6936}"/>
    <dgm:cxn modelId="{225447CE-97A7-2D44-BEFB-F7A972180014}" type="presOf" srcId="{25A5F6F6-D51A-4D5F-BC51-A3F0A9E948F1}" destId="{5F5A8077-0B29-D147-A045-5EA3AB489066}" srcOrd="1" destOrd="0" presId="urn:microsoft.com/office/officeart/2005/8/layout/list1"/>
    <dgm:cxn modelId="{BB7C32D5-E41C-A441-91A0-32E187E70E46}" type="presOf" srcId="{08303046-6CDF-45A8-B220-B34EA604519E}" destId="{0B365779-C65A-D94C-A040-4B788A8F6AA3}" srcOrd="0" destOrd="0" presId="urn:microsoft.com/office/officeart/2005/8/layout/list1"/>
    <dgm:cxn modelId="{A457B003-49DB-4D4C-B754-FD0E125DB249}" type="presParOf" srcId="{0B365779-C65A-D94C-A040-4B788A8F6AA3}" destId="{615B0734-62A7-DB41-8E00-266E313E7484}" srcOrd="0" destOrd="0" presId="urn:microsoft.com/office/officeart/2005/8/layout/list1"/>
    <dgm:cxn modelId="{6576D0F7-CA0A-1E41-AEE0-AAF1B5747333}" type="presParOf" srcId="{615B0734-62A7-DB41-8E00-266E313E7484}" destId="{3DD8298B-7203-6246-8FEE-95EAACE61166}" srcOrd="0" destOrd="0" presId="urn:microsoft.com/office/officeart/2005/8/layout/list1"/>
    <dgm:cxn modelId="{5680ACC2-42E9-1F40-9AA1-6E4140334614}" type="presParOf" srcId="{615B0734-62A7-DB41-8E00-266E313E7484}" destId="{5F5A8077-0B29-D147-A045-5EA3AB489066}" srcOrd="1" destOrd="0" presId="urn:microsoft.com/office/officeart/2005/8/layout/list1"/>
    <dgm:cxn modelId="{0CD1D22C-0771-F14D-801A-4EF3F1B21E7B}" type="presParOf" srcId="{0B365779-C65A-D94C-A040-4B788A8F6AA3}" destId="{9989A03F-249F-FF47-89BF-703A9F1F6B8C}" srcOrd="1" destOrd="0" presId="urn:microsoft.com/office/officeart/2005/8/layout/list1"/>
    <dgm:cxn modelId="{982C8D23-F6CA-AE49-8DC4-690681C18A5C}" type="presParOf" srcId="{0B365779-C65A-D94C-A040-4B788A8F6AA3}" destId="{63C495F4-6192-5148-9003-250A0FDBC1F0}" srcOrd="2" destOrd="0" presId="urn:microsoft.com/office/officeart/2005/8/layout/list1"/>
    <dgm:cxn modelId="{52547184-E986-3249-A0A6-14EC35B0EEE6}" type="presParOf" srcId="{0B365779-C65A-D94C-A040-4B788A8F6AA3}" destId="{EBCBC79E-BBDC-F94F-B9F0-0BBB14E8E55D}" srcOrd="3" destOrd="0" presId="urn:microsoft.com/office/officeart/2005/8/layout/list1"/>
    <dgm:cxn modelId="{567CB5C4-1E8B-DA4A-ADC4-466133D4F976}" type="presParOf" srcId="{0B365779-C65A-D94C-A040-4B788A8F6AA3}" destId="{E39956D6-D24E-0348-8794-B858392B794A}" srcOrd="4" destOrd="0" presId="urn:microsoft.com/office/officeart/2005/8/layout/list1"/>
    <dgm:cxn modelId="{BB235495-9EE4-E643-A132-5C6797ABBE6D}" type="presParOf" srcId="{E39956D6-D24E-0348-8794-B858392B794A}" destId="{5E979FFA-4230-A34C-814B-A9BFA333BB26}" srcOrd="0" destOrd="0" presId="urn:microsoft.com/office/officeart/2005/8/layout/list1"/>
    <dgm:cxn modelId="{61AFFC3A-219C-FC42-B198-03169568C239}" type="presParOf" srcId="{E39956D6-D24E-0348-8794-B858392B794A}" destId="{A97B22CF-BF61-954C-86EC-BB8D617770CB}" srcOrd="1" destOrd="0" presId="urn:microsoft.com/office/officeart/2005/8/layout/list1"/>
    <dgm:cxn modelId="{84ED4172-12C7-9448-823A-6A159243A500}" type="presParOf" srcId="{0B365779-C65A-D94C-A040-4B788A8F6AA3}" destId="{96CF17D0-E800-F348-9CEC-12298002CA01}" srcOrd="5" destOrd="0" presId="urn:microsoft.com/office/officeart/2005/8/layout/list1"/>
    <dgm:cxn modelId="{CFD503EF-762E-904B-A098-57453444AC50}" type="presParOf" srcId="{0B365779-C65A-D94C-A040-4B788A8F6AA3}" destId="{7E7DAAB4-D206-7D47-B9A4-462DDBEFA9B1}" srcOrd="6"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6F199F06-489E-44F7-AE94-486E378C920D}"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F302C0FA-9D01-454B-8506-4E78E0A3CA0C}">
      <dgm:prSet/>
      <dgm:spPr/>
      <dgm:t>
        <a:bodyPr/>
        <a:lstStyle/>
        <a:p>
          <a:r>
            <a:rPr lang="de-DE" dirty="0"/>
            <a:t>Sprachverarbeitungsmodelle</a:t>
          </a:r>
          <a:endParaRPr lang="en-US" dirty="0"/>
        </a:p>
      </dgm:t>
    </dgm:pt>
    <dgm:pt modelId="{E51F3762-6FA3-4061-A686-FD77FF999EA9}" type="parTrans" cxnId="{40F8C347-2470-477D-8996-E6A89CC41849}">
      <dgm:prSet/>
      <dgm:spPr/>
      <dgm:t>
        <a:bodyPr/>
        <a:lstStyle/>
        <a:p>
          <a:endParaRPr lang="en-US"/>
        </a:p>
      </dgm:t>
    </dgm:pt>
    <dgm:pt modelId="{312AA681-5AFD-43AE-A5AE-670575AFC34B}" type="sibTrans" cxnId="{40F8C347-2470-477D-8996-E6A89CC41849}">
      <dgm:prSet/>
      <dgm:spPr/>
      <dgm:t>
        <a:bodyPr/>
        <a:lstStyle/>
        <a:p>
          <a:endParaRPr lang="en-US"/>
        </a:p>
      </dgm:t>
    </dgm:pt>
    <dgm:pt modelId="{3D767FE7-EF23-4FAF-8CFA-53A8C09CF7F1}">
      <dgm:prSet/>
      <dgm:spPr/>
      <dgm:t>
        <a:bodyPr/>
        <a:lstStyle/>
        <a:p>
          <a:r>
            <a:rPr lang="de-DE" dirty="0"/>
            <a:t>Audio- und Sprachmodelle</a:t>
          </a:r>
          <a:endParaRPr lang="en-US" dirty="0"/>
        </a:p>
      </dgm:t>
    </dgm:pt>
    <dgm:pt modelId="{A240BAFB-1BC3-4A37-B1C9-8AA7D4ADF1B3}" type="parTrans" cxnId="{47DFC52D-F251-4DDE-A7DE-F73AB67D8158}">
      <dgm:prSet/>
      <dgm:spPr/>
      <dgm:t>
        <a:bodyPr/>
        <a:lstStyle/>
        <a:p>
          <a:endParaRPr lang="en-US"/>
        </a:p>
      </dgm:t>
    </dgm:pt>
    <dgm:pt modelId="{1363251B-13C0-49FD-8BA8-E50B11B17B65}" type="sibTrans" cxnId="{47DFC52D-F251-4DDE-A7DE-F73AB67D8158}">
      <dgm:prSet/>
      <dgm:spPr/>
      <dgm:t>
        <a:bodyPr/>
        <a:lstStyle/>
        <a:p>
          <a:endParaRPr lang="en-US"/>
        </a:p>
      </dgm:t>
    </dgm:pt>
    <dgm:pt modelId="{5A65DB11-CA59-4FD9-AB62-7E977F084BA3}">
      <dgm:prSet/>
      <dgm:spPr/>
      <dgm:t>
        <a:bodyPr/>
        <a:lstStyle/>
        <a:p>
          <a:r>
            <a:rPr lang="de-DE" dirty="0"/>
            <a:t>Visuelle und bildliche Modelle</a:t>
          </a:r>
          <a:endParaRPr lang="en-US" dirty="0"/>
        </a:p>
      </dgm:t>
    </dgm:pt>
    <dgm:pt modelId="{0D2233E2-2703-4844-B490-75FF9A68A2CB}" type="parTrans" cxnId="{FBA9CEEB-40FC-43AF-A9AC-B046D6A380D3}">
      <dgm:prSet/>
      <dgm:spPr/>
      <dgm:t>
        <a:bodyPr/>
        <a:lstStyle/>
        <a:p>
          <a:endParaRPr lang="en-US"/>
        </a:p>
      </dgm:t>
    </dgm:pt>
    <dgm:pt modelId="{5D8D2755-F735-43B6-AD4A-5945A1A406D6}" type="sibTrans" cxnId="{FBA9CEEB-40FC-43AF-A9AC-B046D6A380D3}">
      <dgm:prSet/>
      <dgm:spPr/>
      <dgm:t>
        <a:bodyPr/>
        <a:lstStyle/>
        <a:p>
          <a:endParaRPr lang="en-US"/>
        </a:p>
      </dgm:t>
    </dgm:pt>
    <dgm:pt modelId="{71104E79-BC82-4937-A071-49AD61306D98}">
      <dgm:prSet/>
      <dgm:spPr/>
      <dgm:t>
        <a:bodyPr/>
        <a:lstStyle/>
        <a:p>
          <a:r>
            <a:rPr lang="de-DE" dirty="0"/>
            <a:t>Datengenerierung von Modellen</a:t>
          </a:r>
          <a:endParaRPr lang="en-US" dirty="0"/>
        </a:p>
      </dgm:t>
    </dgm:pt>
    <dgm:pt modelId="{07150D83-10E5-4358-A870-7CC7DC64F54E}" type="parTrans" cxnId="{4A37EA0D-FB1F-4F5D-B338-1CD69DB5E34E}">
      <dgm:prSet/>
      <dgm:spPr/>
      <dgm:t>
        <a:bodyPr/>
        <a:lstStyle/>
        <a:p>
          <a:endParaRPr lang="en-US"/>
        </a:p>
      </dgm:t>
    </dgm:pt>
    <dgm:pt modelId="{7BB2B8B2-6823-4410-BF7B-1316D3D58F41}" type="sibTrans" cxnId="{4A37EA0D-FB1F-4F5D-B338-1CD69DB5E34E}">
      <dgm:prSet/>
      <dgm:spPr/>
      <dgm:t>
        <a:bodyPr/>
        <a:lstStyle/>
        <a:p>
          <a:endParaRPr lang="en-US"/>
        </a:p>
      </dgm:t>
    </dgm:pt>
    <dgm:pt modelId="{D74FC6F2-95C7-FE43-A1D9-510C5212E33D}" type="pres">
      <dgm:prSet presAssocID="{6F199F06-489E-44F7-AE94-486E378C920D}" presName="linear" presStyleCnt="0">
        <dgm:presLayoutVars>
          <dgm:animLvl val="lvl"/>
          <dgm:resizeHandles val="exact"/>
        </dgm:presLayoutVars>
      </dgm:prSet>
      <dgm:spPr/>
    </dgm:pt>
    <dgm:pt modelId="{35D29D52-735C-324F-92D9-49D33F5361A8}" type="pres">
      <dgm:prSet presAssocID="{F302C0FA-9D01-454B-8506-4E78E0A3CA0C}" presName="parentText" presStyleLbl="node1" presStyleIdx="0" presStyleCnt="4">
        <dgm:presLayoutVars>
          <dgm:chMax val="0"/>
          <dgm:bulletEnabled val="1"/>
        </dgm:presLayoutVars>
      </dgm:prSet>
      <dgm:spPr/>
    </dgm:pt>
    <dgm:pt modelId="{3F6E7724-889B-F046-9F0A-54507C48D271}" type="pres">
      <dgm:prSet presAssocID="{312AA681-5AFD-43AE-A5AE-670575AFC34B}" presName="spacer" presStyleCnt="0"/>
      <dgm:spPr/>
    </dgm:pt>
    <dgm:pt modelId="{BE90CD8F-219C-9F44-A133-469E5BE1870E}" type="pres">
      <dgm:prSet presAssocID="{3D767FE7-EF23-4FAF-8CFA-53A8C09CF7F1}" presName="parentText" presStyleLbl="node1" presStyleIdx="1" presStyleCnt="4">
        <dgm:presLayoutVars>
          <dgm:chMax val="0"/>
          <dgm:bulletEnabled val="1"/>
        </dgm:presLayoutVars>
      </dgm:prSet>
      <dgm:spPr/>
    </dgm:pt>
    <dgm:pt modelId="{1A227C75-EFEB-FC4E-8FD6-85177097ED19}" type="pres">
      <dgm:prSet presAssocID="{1363251B-13C0-49FD-8BA8-E50B11B17B65}" presName="spacer" presStyleCnt="0"/>
      <dgm:spPr/>
    </dgm:pt>
    <dgm:pt modelId="{B90DEDC1-6824-C247-8820-021E52BD40EE}" type="pres">
      <dgm:prSet presAssocID="{5A65DB11-CA59-4FD9-AB62-7E977F084BA3}" presName="parentText" presStyleLbl="node1" presStyleIdx="2" presStyleCnt="4">
        <dgm:presLayoutVars>
          <dgm:chMax val="0"/>
          <dgm:bulletEnabled val="1"/>
        </dgm:presLayoutVars>
      </dgm:prSet>
      <dgm:spPr/>
    </dgm:pt>
    <dgm:pt modelId="{290AB2B3-CCFF-1944-95CC-4895028848A5}" type="pres">
      <dgm:prSet presAssocID="{5D8D2755-F735-43B6-AD4A-5945A1A406D6}" presName="spacer" presStyleCnt="0"/>
      <dgm:spPr/>
    </dgm:pt>
    <dgm:pt modelId="{FD3F05AB-513C-DA45-82E8-F7AD093904D8}" type="pres">
      <dgm:prSet presAssocID="{71104E79-BC82-4937-A071-49AD61306D98}" presName="parentText" presStyleLbl="node1" presStyleIdx="3" presStyleCnt="4">
        <dgm:presLayoutVars>
          <dgm:chMax val="0"/>
          <dgm:bulletEnabled val="1"/>
        </dgm:presLayoutVars>
      </dgm:prSet>
      <dgm:spPr/>
    </dgm:pt>
  </dgm:ptLst>
  <dgm:cxnLst>
    <dgm:cxn modelId="{4A37EA0D-FB1F-4F5D-B338-1CD69DB5E34E}" srcId="{6F199F06-489E-44F7-AE94-486E378C920D}" destId="{71104E79-BC82-4937-A071-49AD61306D98}" srcOrd="3" destOrd="0" parTransId="{07150D83-10E5-4358-A870-7CC7DC64F54E}" sibTransId="{7BB2B8B2-6823-4410-BF7B-1316D3D58F41}"/>
    <dgm:cxn modelId="{3C8FE319-4E7E-394D-84E4-E1D5AA63D595}" type="presOf" srcId="{71104E79-BC82-4937-A071-49AD61306D98}" destId="{FD3F05AB-513C-DA45-82E8-F7AD093904D8}" srcOrd="0" destOrd="0" presId="urn:microsoft.com/office/officeart/2005/8/layout/vList2"/>
    <dgm:cxn modelId="{2B5DEF1E-6AF3-294F-A361-0A3E0C238649}" type="presOf" srcId="{6F199F06-489E-44F7-AE94-486E378C920D}" destId="{D74FC6F2-95C7-FE43-A1D9-510C5212E33D}" srcOrd="0" destOrd="0" presId="urn:microsoft.com/office/officeart/2005/8/layout/vList2"/>
    <dgm:cxn modelId="{47DFC52D-F251-4DDE-A7DE-F73AB67D8158}" srcId="{6F199F06-489E-44F7-AE94-486E378C920D}" destId="{3D767FE7-EF23-4FAF-8CFA-53A8C09CF7F1}" srcOrd="1" destOrd="0" parTransId="{A240BAFB-1BC3-4A37-B1C9-8AA7D4ADF1B3}" sibTransId="{1363251B-13C0-49FD-8BA8-E50B11B17B65}"/>
    <dgm:cxn modelId="{AED3D536-C4AD-E94E-8692-B54BBE6BFB7F}" type="presOf" srcId="{3D767FE7-EF23-4FAF-8CFA-53A8C09CF7F1}" destId="{BE90CD8F-219C-9F44-A133-469E5BE1870E}" srcOrd="0" destOrd="0" presId="urn:microsoft.com/office/officeart/2005/8/layout/vList2"/>
    <dgm:cxn modelId="{40F8C347-2470-477D-8996-E6A89CC41849}" srcId="{6F199F06-489E-44F7-AE94-486E378C920D}" destId="{F302C0FA-9D01-454B-8506-4E78E0A3CA0C}" srcOrd="0" destOrd="0" parTransId="{E51F3762-6FA3-4061-A686-FD77FF999EA9}" sibTransId="{312AA681-5AFD-43AE-A5AE-670575AFC34B}"/>
    <dgm:cxn modelId="{9FFD976D-BFEF-F54C-A604-4E34DD8D4CD2}" type="presOf" srcId="{5A65DB11-CA59-4FD9-AB62-7E977F084BA3}" destId="{B90DEDC1-6824-C247-8820-021E52BD40EE}" srcOrd="0" destOrd="0" presId="urn:microsoft.com/office/officeart/2005/8/layout/vList2"/>
    <dgm:cxn modelId="{54A16DDC-06CA-8241-9825-F7BE1DB52D93}" type="presOf" srcId="{F302C0FA-9D01-454B-8506-4E78E0A3CA0C}" destId="{35D29D52-735C-324F-92D9-49D33F5361A8}" srcOrd="0" destOrd="0" presId="urn:microsoft.com/office/officeart/2005/8/layout/vList2"/>
    <dgm:cxn modelId="{FBA9CEEB-40FC-43AF-A9AC-B046D6A380D3}" srcId="{6F199F06-489E-44F7-AE94-486E378C920D}" destId="{5A65DB11-CA59-4FD9-AB62-7E977F084BA3}" srcOrd="2" destOrd="0" parTransId="{0D2233E2-2703-4844-B490-75FF9A68A2CB}" sibTransId="{5D8D2755-F735-43B6-AD4A-5945A1A406D6}"/>
    <dgm:cxn modelId="{C7CF3589-10F0-B242-BCD1-F1AAE2B960B3}" type="presParOf" srcId="{D74FC6F2-95C7-FE43-A1D9-510C5212E33D}" destId="{35D29D52-735C-324F-92D9-49D33F5361A8}" srcOrd="0" destOrd="0" presId="urn:microsoft.com/office/officeart/2005/8/layout/vList2"/>
    <dgm:cxn modelId="{2EACA383-1D35-6A44-A7E6-E5F6C166907E}" type="presParOf" srcId="{D74FC6F2-95C7-FE43-A1D9-510C5212E33D}" destId="{3F6E7724-889B-F046-9F0A-54507C48D271}" srcOrd="1" destOrd="0" presId="urn:microsoft.com/office/officeart/2005/8/layout/vList2"/>
    <dgm:cxn modelId="{DC915908-80F6-FE46-83B9-8838D5062C99}" type="presParOf" srcId="{D74FC6F2-95C7-FE43-A1D9-510C5212E33D}" destId="{BE90CD8F-219C-9F44-A133-469E5BE1870E}" srcOrd="2" destOrd="0" presId="urn:microsoft.com/office/officeart/2005/8/layout/vList2"/>
    <dgm:cxn modelId="{D05B5EBF-F792-EE49-B33F-A0EF4E99E07C}" type="presParOf" srcId="{D74FC6F2-95C7-FE43-A1D9-510C5212E33D}" destId="{1A227C75-EFEB-FC4E-8FD6-85177097ED19}" srcOrd="3" destOrd="0" presId="urn:microsoft.com/office/officeart/2005/8/layout/vList2"/>
    <dgm:cxn modelId="{57E9E5CE-D2A9-A641-9D69-D37A2D9441EC}" type="presParOf" srcId="{D74FC6F2-95C7-FE43-A1D9-510C5212E33D}" destId="{B90DEDC1-6824-C247-8820-021E52BD40EE}" srcOrd="4" destOrd="0" presId="urn:microsoft.com/office/officeart/2005/8/layout/vList2"/>
    <dgm:cxn modelId="{C250368C-94CC-4D42-8FFA-DCAD84CB29BB}" type="presParOf" srcId="{D74FC6F2-95C7-FE43-A1D9-510C5212E33D}" destId="{290AB2B3-CCFF-1944-95CC-4895028848A5}" srcOrd="5" destOrd="0" presId="urn:microsoft.com/office/officeart/2005/8/layout/vList2"/>
    <dgm:cxn modelId="{84268913-AD6C-8E4E-96E8-8306BD024916}" type="presParOf" srcId="{D74FC6F2-95C7-FE43-A1D9-510C5212E33D}" destId="{FD3F05AB-513C-DA45-82E8-F7AD093904D8}"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5302DA55-5B86-4891-A660-F2C7887E5EEE}" type="doc">
      <dgm:prSet loTypeId="urn:microsoft.com/office/officeart/2005/8/layout/hierarchy1" loCatId="hierarchy" qsTypeId="urn:microsoft.com/office/officeart/2005/8/quickstyle/simple1" qsCatId="simple" csTypeId="urn:microsoft.com/office/officeart/2005/8/colors/accent4_2" csCatId="accent4" phldr="1"/>
      <dgm:spPr/>
      <dgm:t>
        <a:bodyPr/>
        <a:lstStyle/>
        <a:p>
          <a:endParaRPr lang="en-US"/>
        </a:p>
      </dgm:t>
    </dgm:pt>
    <dgm:pt modelId="{1185332C-F130-4821-A76C-415159ABA173}">
      <dgm:prSet/>
      <dgm:spPr/>
      <dgm:t>
        <a:bodyPr/>
        <a:lstStyle/>
        <a:p>
          <a:r>
            <a:rPr lang="de-DE"/>
            <a:t>Die Integration von KI im Bildungssektor hat eine neue Ära von Lern- und Unterrichtsmethoden etabliert, die gekennzeichnet sind von erweiterter Personalisierung, Effizienz und Verfügbarkeit. </a:t>
          </a:r>
          <a:endParaRPr lang="en-US"/>
        </a:p>
      </dgm:t>
    </dgm:pt>
    <dgm:pt modelId="{BB1A64C4-C0C4-4253-865F-532362455068}" type="parTrans" cxnId="{7870921B-A794-4528-A283-3C617C8B2E39}">
      <dgm:prSet/>
      <dgm:spPr/>
      <dgm:t>
        <a:bodyPr/>
        <a:lstStyle/>
        <a:p>
          <a:endParaRPr lang="en-US"/>
        </a:p>
      </dgm:t>
    </dgm:pt>
    <dgm:pt modelId="{853FA221-F8A6-4ACF-A96D-3AE7EE7B26A2}" type="sibTrans" cxnId="{7870921B-A794-4528-A283-3C617C8B2E39}">
      <dgm:prSet/>
      <dgm:spPr/>
      <dgm:t>
        <a:bodyPr/>
        <a:lstStyle/>
        <a:p>
          <a:endParaRPr lang="en-US"/>
        </a:p>
      </dgm:t>
    </dgm:pt>
    <dgm:pt modelId="{AFED60F4-29C1-4C5F-A36E-0AE01D11255C}">
      <dgm:prSet/>
      <dgm:spPr/>
      <dgm:t>
        <a:bodyPr/>
        <a:lstStyle/>
        <a:p>
          <a:r>
            <a:rPr lang="de-DE" dirty="0"/>
            <a:t>Traditionelle Bildungsparadigmen werden in verstärkt dynamische, interaktive Lernerfahrungen transformiert. </a:t>
          </a:r>
          <a:endParaRPr lang="en-US" dirty="0"/>
        </a:p>
      </dgm:t>
    </dgm:pt>
    <dgm:pt modelId="{69EAB777-B290-4A0F-AFB8-2AA5BA4067D7}" type="parTrans" cxnId="{BDA6BA0E-E527-4F79-BA7B-480BA9F1D283}">
      <dgm:prSet/>
      <dgm:spPr/>
      <dgm:t>
        <a:bodyPr/>
        <a:lstStyle/>
        <a:p>
          <a:endParaRPr lang="en-US"/>
        </a:p>
      </dgm:t>
    </dgm:pt>
    <dgm:pt modelId="{AC9926A2-0713-4E4B-AE52-8167ABC85DED}" type="sibTrans" cxnId="{BDA6BA0E-E527-4F79-BA7B-480BA9F1D283}">
      <dgm:prSet/>
      <dgm:spPr/>
      <dgm:t>
        <a:bodyPr/>
        <a:lstStyle/>
        <a:p>
          <a:endParaRPr lang="en-US"/>
        </a:p>
      </dgm:t>
    </dgm:pt>
    <dgm:pt modelId="{FAEEF10B-E44D-3544-88E5-4DA95AB0A87A}" type="pres">
      <dgm:prSet presAssocID="{5302DA55-5B86-4891-A660-F2C7887E5EEE}" presName="hierChild1" presStyleCnt="0">
        <dgm:presLayoutVars>
          <dgm:chPref val="1"/>
          <dgm:dir/>
          <dgm:animOne val="branch"/>
          <dgm:animLvl val="lvl"/>
          <dgm:resizeHandles/>
        </dgm:presLayoutVars>
      </dgm:prSet>
      <dgm:spPr/>
    </dgm:pt>
    <dgm:pt modelId="{974E884A-EA72-2345-8766-DDFF0370E663}" type="pres">
      <dgm:prSet presAssocID="{1185332C-F130-4821-A76C-415159ABA173}" presName="hierRoot1" presStyleCnt="0"/>
      <dgm:spPr/>
    </dgm:pt>
    <dgm:pt modelId="{4A3A4C39-1E29-0841-825C-052576AEFB70}" type="pres">
      <dgm:prSet presAssocID="{1185332C-F130-4821-A76C-415159ABA173}" presName="composite" presStyleCnt="0"/>
      <dgm:spPr/>
    </dgm:pt>
    <dgm:pt modelId="{A9BB73FA-7BDB-B74B-83CF-081675253816}" type="pres">
      <dgm:prSet presAssocID="{1185332C-F130-4821-A76C-415159ABA173}" presName="background" presStyleLbl="node0" presStyleIdx="0" presStyleCnt="2"/>
      <dgm:spPr/>
    </dgm:pt>
    <dgm:pt modelId="{3C1433DE-DFDF-9D4E-A6F8-D8F52ECC365B}" type="pres">
      <dgm:prSet presAssocID="{1185332C-F130-4821-A76C-415159ABA173}" presName="text" presStyleLbl="fgAcc0" presStyleIdx="0" presStyleCnt="2">
        <dgm:presLayoutVars>
          <dgm:chPref val="3"/>
        </dgm:presLayoutVars>
      </dgm:prSet>
      <dgm:spPr/>
    </dgm:pt>
    <dgm:pt modelId="{88ACEF51-B280-6B45-B59C-7599BA4DACFD}" type="pres">
      <dgm:prSet presAssocID="{1185332C-F130-4821-A76C-415159ABA173}" presName="hierChild2" presStyleCnt="0"/>
      <dgm:spPr/>
    </dgm:pt>
    <dgm:pt modelId="{E1785E07-D42A-4B41-A244-3AF71DD46F03}" type="pres">
      <dgm:prSet presAssocID="{AFED60F4-29C1-4C5F-A36E-0AE01D11255C}" presName="hierRoot1" presStyleCnt="0"/>
      <dgm:spPr/>
    </dgm:pt>
    <dgm:pt modelId="{7D095ECB-A2B2-CB4E-A9E5-ED8C121ABD76}" type="pres">
      <dgm:prSet presAssocID="{AFED60F4-29C1-4C5F-A36E-0AE01D11255C}" presName="composite" presStyleCnt="0"/>
      <dgm:spPr/>
    </dgm:pt>
    <dgm:pt modelId="{D99CE29B-D9B5-674B-8024-FED58877F231}" type="pres">
      <dgm:prSet presAssocID="{AFED60F4-29C1-4C5F-A36E-0AE01D11255C}" presName="background" presStyleLbl="node0" presStyleIdx="1" presStyleCnt="2"/>
      <dgm:spPr/>
    </dgm:pt>
    <dgm:pt modelId="{1658BEEA-93D1-8043-9DAB-2BDED3F03F83}" type="pres">
      <dgm:prSet presAssocID="{AFED60F4-29C1-4C5F-A36E-0AE01D11255C}" presName="text" presStyleLbl="fgAcc0" presStyleIdx="1" presStyleCnt="2">
        <dgm:presLayoutVars>
          <dgm:chPref val="3"/>
        </dgm:presLayoutVars>
      </dgm:prSet>
      <dgm:spPr/>
    </dgm:pt>
    <dgm:pt modelId="{9BAA9220-130D-A74C-83A8-8FE110FCDFC6}" type="pres">
      <dgm:prSet presAssocID="{AFED60F4-29C1-4C5F-A36E-0AE01D11255C}" presName="hierChild2" presStyleCnt="0"/>
      <dgm:spPr/>
    </dgm:pt>
  </dgm:ptLst>
  <dgm:cxnLst>
    <dgm:cxn modelId="{BDA6BA0E-E527-4F79-BA7B-480BA9F1D283}" srcId="{5302DA55-5B86-4891-A660-F2C7887E5EEE}" destId="{AFED60F4-29C1-4C5F-A36E-0AE01D11255C}" srcOrd="1" destOrd="0" parTransId="{69EAB777-B290-4A0F-AFB8-2AA5BA4067D7}" sibTransId="{AC9926A2-0713-4E4B-AE52-8167ABC85DED}"/>
    <dgm:cxn modelId="{7870921B-A794-4528-A283-3C617C8B2E39}" srcId="{5302DA55-5B86-4891-A660-F2C7887E5EEE}" destId="{1185332C-F130-4821-A76C-415159ABA173}" srcOrd="0" destOrd="0" parTransId="{BB1A64C4-C0C4-4253-865F-532362455068}" sibTransId="{853FA221-F8A6-4ACF-A96D-3AE7EE7B26A2}"/>
    <dgm:cxn modelId="{5E918825-F79C-D147-94B4-7F74828BF747}" type="presOf" srcId="{AFED60F4-29C1-4C5F-A36E-0AE01D11255C}" destId="{1658BEEA-93D1-8043-9DAB-2BDED3F03F83}" srcOrd="0" destOrd="0" presId="urn:microsoft.com/office/officeart/2005/8/layout/hierarchy1"/>
    <dgm:cxn modelId="{17123A3D-9350-214B-BBCF-5C762E2FB5E6}" type="presOf" srcId="{5302DA55-5B86-4891-A660-F2C7887E5EEE}" destId="{FAEEF10B-E44D-3544-88E5-4DA95AB0A87A}" srcOrd="0" destOrd="0" presId="urn:microsoft.com/office/officeart/2005/8/layout/hierarchy1"/>
    <dgm:cxn modelId="{CD29DE79-6B55-FC4E-AF76-CE5752578219}" type="presOf" srcId="{1185332C-F130-4821-A76C-415159ABA173}" destId="{3C1433DE-DFDF-9D4E-A6F8-D8F52ECC365B}" srcOrd="0" destOrd="0" presId="urn:microsoft.com/office/officeart/2005/8/layout/hierarchy1"/>
    <dgm:cxn modelId="{6D87CC81-8049-F249-AC54-90E010673170}" type="presParOf" srcId="{FAEEF10B-E44D-3544-88E5-4DA95AB0A87A}" destId="{974E884A-EA72-2345-8766-DDFF0370E663}" srcOrd="0" destOrd="0" presId="urn:microsoft.com/office/officeart/2005/8/layout/hierarchy1"/>
    <dgm:cxn modelId="{B5F173E5-3D44-3945-8DD2-F926713F1DB9}" type="presParOf" srcId="{974E884A-EA72-2345-8766-DDFF0370E663}" destId="{4A3A4C39-1E29-0841-825C-052576AEFB70}" srcOrd="0" destOrd="0" presId="urn:microsoft.com/office/officeart/2005/8/layout/hierarchy1"/>
    <dgm:cxn modelId="{DEEE335C-64F5-1C41-83B5-44E1326075E6}" type="presParOf" srcId="{4A3A4C39-1E29-0841-825C-052576AEFB70}" destId="{A9BB73FA-7BDB-B74B-83CF-081675253816}" srcOrd="0" destOrd="0" presId="urn:microsoft.com/office/officeart/2005/8/layout/hierarchy1"/>
    <dgm:cxn modelId="{ABA6065B-F977-9748-AF10-98DD65DEB139}" type="presParOf" srcId="{4A3A4C39-1E29-0841-825C-052576AEFB70}" destId="{3C1433DE-DFDF-9D4E-A6F8-D8F52ECC365B}" srcOrd="1" destOrd="0" presId="urn:microsoft.com/office/officeart/2005/8/layout/hierarchy1"/>
    <dgm:cxn modelId="{FD87950B-0A4B-B546-AB99-5F8B3345695A}" type="presParOf" srcId="{974E884A-EA72-2345-8766-DDFF0370E663}" destId="{88ACEF51-B280-6B45-B59C-7599BA4DACFD}" srcOrd="1" destOrd="0" presId="urn:microsoft.com/office/officeart/2005/8/layout/hierarchy1"/>
    <dgm:cxn modelId="{4045BA9D-3428-D74E-8C4A-782F6AE60E42}" type="presParOf" srcId="{FAEEF10B-E44D-3544-88E5-4DA95AB0A87A}" destId="{E1785E07-D42A-4B41-A244-3AF71DD46F03}" srcOrd="1" destOrd="0" presId="urn:microsoft.com/office/officeart/2005/8/layout/hierarchy1"/>
    <dgm:cxn modelId="{E746444A-B56B-7B4D-BA72-047A9B35DAD1}" type="presParOf" srcId="{E1785E07-D42A-4B41-A244-3AF71DD46F03}" destId="{7D095ECB-A2B2-CB4E-A9E5-ED8C121ABD76}" srcOrd="0" destOrd="0" presId="urn:microsoft.com/office/officeart/2005/8/layout/hierarchy1"/>
    <dgm:cxn modelId="{7CD4317C-374B-B743-8F2F-068FD75E5DF1}" type="presParOf" srcId="{7D095ECB-A2B2-CB4E-A9E5-ED8C121ABD76}" destId="{D99CE29B-D9B5-674B-8024-FED58877F231}" srcOrd="0" destOrd="0" presId="urn:microsoft.com/office/officeart/2005/8/layout/hierarchy1"/>
    <dgm:cxn modelId="{6B9B7BEE-FD87-6A46-A229-EF32433DCACA}" type="presParOf" srcId="{7D095ECB-A2B2-CB4E-A9E5-ED8C121ABD76}" destId="{1658BEEA-93D1-8043-9DAB-2BDED3F03F83}" srcOrd="1" destOrd="0" presId="urn:microsoft.com/office/officeart/2005/8/layout/hierarchy1"/>
    <dgm:cxn modelId="{97F8F209-2E2B-6343-B850-239F0AD88ADE}" type="presParOf" srcId="{E1785E07-D42A-4B41-A244-3AF71DD46F03}" destId="{9BAA9220-130D-A74C-83A8-8FE110FCDFC6}"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ADA35373-48C8-4803-A35F-71E82EC0F6EE}" type="doc">
      <dgm:prSet loTypeId="urn:microsoft.com/office/officeart/2005/8/layout/default" loCatId="list" qsTypeId="urn:microsoft.com/office/officeart/2005/8/quickstyle/simple1" qsCatId="simple" csTypeId="urn:microsoft.com/office/officeart/2005/8/colors/colorful1" csCatId="colorful"/>
      <dgm:spPr/>
      <dgm:t>
        <a:bodyPr/>
        <a:lstStyle/>
        <a:p>
          <a:endParaRPr lang="en-US"/>
        </a:p>
      </dgm:t>
    </dgm:pt>
    <dgm:pt modelId="{CC3DB34B-B782-4614-861C-5635F89C3E51}">
      <dgm:prSet/>
      <dgm:spPr/>
      <dgm:t>
        <a:bodyPr/>
        <a:lstStyle/>
        <a:p>
          <a:r>
            <a:rPr lang="de-DE"/>
            <a:t>Personalisierte Lernerfahrungen</a:t>
          </a:r>
          <a:endParaRPr lang="en-US"/>
        </a:p>
      </dgm:t>
    </dgm:pt>
    <dgm:pt modelId="{1A67ED24-07F8-4025-AA81-9F3E39E21403}" type="parTrans" cxnId="{D9A87BD9-71D2-41AD-86DA-D74CBA22AF7B}">
      <dgm:prSet/>
      <dgm:spPr/>
      <dgm:t>
        <a:bodyPr/>
        <a:lstStyle/>
        <a:p>
          <a:endParaRPr lang="en-US"/>
        </a:p>
      </dgm:t>
    </dgm:pt>
    <dgm:pt modelId="{03B5C722-FD93-48BD-98A7-04E885270239}" type="sibTrans" cxnId="{D9A87BD9-71D2-41AD-86DA-D74CBA22AF7B}">
      <dgm:prSet/>
      <dgm:spPr/>
      <dgm:t>
        <a:bodyPr/>
        <a:lstStyle/>
        <a:p>
          <a:endParaRPr lang="en-US"/>
        </a:p>
      </dgm:t>
    </dgm:pt>
    <dgm:pt modelId="{32D91157-C64A-4579-A059-F96EEA7DAD78}">
      <dgm:prSet/>
      <dgm:spPr/>
      <dgm:t>
        <a:bodyPr/>
        <a:lstStyle/>
        <a:p>
          <a:r>
            <a:rPr lang="de-DE"/>
            <a:t>Verstärkte Zugänglichkeit</a:t>
          </a:r>
          <a:endParaRPr lang="en-US"/>
        </a:p>
      </dgm:t>
    </dgm:pt>
    <dgm:pt modelId="{3FE115DF-C0CD-444A-B70D-519081DBA17C}" type="parTrans" cxnId="{2CE4B76E-1C3A-482F-B063-B7A4469FB5EB}">
      <dgm:prSet/>
      <dgm:spPr/>
      <dgm:t>
        <a:bodyPr/>
        <a:lstStyle/>
        <a:p>
          <a:endParaRPr lang="en-US"/>
        </a:p>
      </dgm:t>
    </dgm:pt>
    <dgm:pt modelId="{2E60D4FB-950B-4E1F-8FCF-9CCB14B0CB9A}" type="sibTrans" cxnId="{2CE4B76E-1C3A-482F-B063-B7A4469FB5EB}">
      <dgm:prSet/>
      <dgm:spPr/>
      <dgm:t>
        <a:bodyPr/>
        <a:lstStyle/>
        <a:p>
          <a:endParaRPr lang="en-US"/>
        </a:p>
      </dgm:t>
    </dgm:pt>
    <dgm:pt modelId="{C3CF631F-8ED7-4127-81E9-DF98C0470FC7}">
      <dgm:prSet/>
      <dgm:spPr/>
      <dgm:t>
        <a:bodyPr/>
        <a:lstStyle/>
        <a:p>
          <a:r>
            <a:rPr lang="de-DE"/>
            <a:t>Verbesserte Effizienz und Produktivität</a:t>
          </a:r>
          <a:endParaRPr lang="en-US"/>
        </a:p>
      </dgm:t>
    </dgm:pt>
    <dgm:pt modelId="{9FF80B1A-0FDE-47EB-9F6D-1BEEB8F3DA68}" type="parTrans" cxnId="{BC6DCABA-AB37-49CD-AAC3-C8FA6BC32D9C}">
      <dgm:prSet/>
      <dgm:spPr/>
      <dgm:t>
        <a:bodyPr/>
        <a:lstStyle/>
        <a:p>
          <a:endParaRPr lang="en-US"/>
        </a:p>
      </dgm:t>
    </dgm:pt>
    <dgm:pt modelId="{83EF3864-2EB3-4442-8E8F-7E77D0761537}" type="sibTrans" cxnId="{BC6DCABA-AB37-49CD-AAC3-C8FA6BC32D9C}">
      <dgm:prSet/>
      <dgm:spPr/>
      <dgm:t>
        <a:bodyPr/>
        <a:lstStyle/>
        <a:p>
          <a:endParaRPr lang="en-US"/>
        </a:p>
      </dgm:t>
    </dgm:pt>
    <dgm:pt modelId="{D0C8EDED-062B-46C8-B7C0-6A3B98549FB0}">
      <dgm:prSet/>
      <dgm:spPr/>
      <dgm:t>
        <a:bodyPr/>
        <a:lstStyle/>
        <a:p>
          <a:r>
            <a:rPr lang="de-DE"/>
            <a:t>Unterstützung der Fachkräfte</a:t>
          </a:r>
          <a:endParaRPr lang="en-US"/>
        </a:p>
      </dgm:t>
    </dgm:pt>
    <dgm:pt modelId="{57ABFC98-9077-4E5F-8A61-DFAE31C1BB27}" type="parTrans" cxnId="{7222E834-84F0-45DC-855F-83203A0B6353}">
      <dgm:prSet/>
      <dgm:spPr/>
      <dgm:t>
        <a:bodyPr/>
        <a:lstStyle/>
        <a:p>
          <a:endParaRPr lang="en-US"/>
        </a:p>
      </dgm:t>
    </dgm:pt>
    <dgm:pt modelId="{2CAE2613-8D58-4DA3-91F2-EC671E10316C}" type="sibTrans" cxnId="{7222E834-84F0-45DC-855F-83203A0B6353}">
      <dgm:prSet/>
      <dgm:spPr/>
      <dgm:t>
        <a:bodyPr/>
        <a:lstStyle/>
        <a:p>
          <a:endParaRPr lang="en-US"/>
        </a:p>
      </dgm:t>
    </dgm:pt>
    <dgm:pt modelId="{A92DC8C9-96B1-4AC3-9F2B-4A8B6F78E751}">
      <dgm:prSet/>
      <dgm:spPr/>
      <dgm:t>
        <a:bodyPr/>
        <a:lstStyle/>
        <a:p>
          <a:r>
            <a:rPr lang="de-DE"/>
            <a:t>Datengesteuerte Erkenntnisse</a:t>
          </a:r>
          <a:endParaRPr lang="en-US"/>
        </a:p>
      </dgm:t>
    </dgm:pt>
    <dgm:pt modelId="{0DD460CB-BA5F-41EF-A300-5CCF0B208F06}" type="parTrans" cxnId="{11FEEEA0-B03E-44E3-AAF6-0EB0A0C13ECF}">
      <dgm:prSet/>
      <dgm:spPr/>
      <dgm:t>
        <a:bodyPr/>
        <a:lstStyle/>
        <a:p>
          <a:endParaRPr lang="en-US"/>
        </a:p>
      </dgm:t>
    </dgm:pt>
    <dgm:pt modelId="{2FBFB91A-A81B-4E67-AEC6-CB5BB9638357}" type="sibTrans" cxnId="{11FEEEA0-B03E-44E3-AAF6-0EB0A0C13ECF}">
      <dgm:prSet/>
      <dgm:spPr/>
      <dgm:t>
        <a:bodyPr/>
        <a:lstStyle/>
        <a:p>
          <a:endParaRPr lang="en-US"/>
        </a:p>
      </dgm:t>
    </dgm:pt>
    <dgm:pt modelId="{76FF78D4-004D-4CED-94F9-414AE1488044}">
      <dgm:prSet/>
      <dgm:spPr/>
      <dgm:t>
        <a:bodyPr/>
        <a:lstStyle/>
        <a:p>
          <a:r>
            <a:rPr lang="de-DE"/>
            <a:t>Anstoß zu lebenslangem Lernen</a:t>
          </a:r>
          <a:endParaRPr lang="en-US"/>
        </a:p>
      </dgm:t>
    </dgm:pt>
    <dgm:pt modelId="{E65E3D37-3FCA-4309-BDD2-6DC493B5888E}" type="parTrans" cxnId="{B5F837F0-2CE3-4191-9D0F-707062AEFDB6}">
      <dgm:prSet/>
      <dgm:spPr/>
      <dgm:t>
        <a:bodyPr/>
        <a:lstStyle/>
        <a:p>
          <a:endParaRPr lang="en-US"/>
        </a:p>
      </dgm:t>
    </dgm:pt>
    <dgm:pt modelId="{C1ACFF9B-EC14-4045-ADCF-5C397D88EFC6}" type="sibTrans" cxnId="{B5F837F0-2CE3-4191-9D0F-707062AEFDB6}">
      <dgm:prSet/>
      <dgm:spPr/>
      <dgm:t>
        <a:bodyPr/>
        <a:lstStyle/>
        <a:p>
          <a:endParaRPr lang="en-US"/>
        </a:p>
      </dgm:t>
    </dgm:pt>
    <dgm:pt modelId="{9311048A-FEE6-4073-AE2C-E9D30EF6F6BB}">
      <dgm:prSet/>
      <dgm:spPr/>
      <dgm:t>
        <a:bodyPr/>
        <a:lstStyle/>
        <a:p>
          <a:r>
            <a:rPr lang="de-DE"/>
            <a:t>Skalierbarkeit</a:t>
          </a:r>
          <a:endParaRPr lang="en-US"/>
        </a:p>
      </dgm:t>
    </dgm:pt>
    <dgm:pt modelId="{BB6708B0-98CF-4BB7-936D-4D0F31471C99}" type="parTrans" cxnId="{DDD19AE5-4E03-4970-95E2-6821D122DCA7}">
      <dgm:prSet/>
      <dgm:spPr/>
      <dgm:t>
        <a:bodyPr/>
        <a:lstStyle/>
        <a:p>
          <a:endParaRPr lang="en-US"/>
        </a:p>
      </dgm:t>
    </dgm:pt>
    <dgm:pt modelId="{961757FE-6EB3-4D58-B03E-05C6D187A26E}" type="sibTrans" cxnId="{DDD19AE5-4E03-4970-95E2-6821D122DCA7}">
      <dgm:prSet/>
      <dgm:spPr/>
      <dgm:t>
        <a:bodyPr/>
        <a:lstStyle/>
        <a:p>
          <a:endParaRPr lang="en-US"/>
        </a:p>
      </dgm:t>
    </dgm:pt>
    <dgm:pt modelId="{F09A368C-E3D7-7444-9E82-7A64FEF33B54}" type="pres">
      <dgm:prSet presAssocID="{ADA35373-48C8-4803-A35F-71E82EC0F6EE}" presName="diagram" presStyleCnt="0">
        <dgm:presLayoutVars>
          <dgm:dir/>
          <dgm:resizeHandles val="exact"/>
        </dgm:presLayoutVars>
      </dgm:prSet>
      <dgm:spPr/>
    </dgm:pt>
    <dgm:pt modelId="{6EB4F269-ED9F-8744-A71D-F5FCA537C923}" type="pres">
      <dgm:prSet presAssocID="{CC3DB34B-B782-4614-861C-5635F89C3E51}" presName="node" presStyleLbl="node1" presStyleIdx="0" presStyleCnt="7">
        <dgm:presLayoutVars>
          <dgm:bulletEnabled val="1"/>
        </dgm:presLayoutVars>
      </dgm:prSet>
      <dgm:spPr/>
    </dgm:pt>
    <dgm:pt modelId="{FC3B7F91-CAEB-5F4A-853F-FC6E957B7DF8}" type="pres">
      <dgm:prSet presAssocID="{03B5C722-FD93-48BD-98A7-04E885270239}" presName="sibTrans" presStyleCnt="0"/>
      <dgm:spPr/>
    </dgm:pt>
    <dgm:pt modelId="{C89B9816-435E-D542-8703-2C5DD9BBF6B2}" type="pres">
      <dgm:prSet presAssocID="{32D91157-C64A-4579-A059-F96EEA7DAD78}" presName="node" presStyleLbl="node1" presStyleIdx="1" presStyleCnt="7">
        <dgm:presLayoutVars>
          <dgm:bulletEnabled val="1"/>
        </dgm:presLayoutVars>
      </dgm:prSet>
      <dgm:spPr/>
    </dgm:pt>
    <dgm:pt modelId="{53CB4ACD-5445-1D41-9898-0643C4BD8474}" type="pres">
      <dgm:prSet presAssocID="{2E60D4FB-950B-4E1F-8FCF-9CCB14B0CB9A}" presName="sibTrans" presStyleCnt="0"/>
      <dgm:spPr/>
    </dgm:pt>
    <dgm:pt modelId="{CB92E20C-BDDB-8749-99DF-730D2EC693EF}" type="pres">
      <dgm:prSet presAssocID="{C3CF631F-8ED7-4127-81E9-DF98C0470FC7}" presName="node" presStyleLbl="node1" presStyleIdx="2" presStyleCnt="7">
        <dgm:presLayoutVars>
          <dgm:bulletEnabled val="1"/>
        </dgm:presLayoutVars>
      </dgm:prSet>
      <dgm:spPr/>
    </dgm:pt>
    <dgm:pt modelId="{9A1B1690-097A-D942-BB4C-FC58526E37CF}" type="pres">
      <dgm:prSet presAssocID="{83EF3864-2EB3-4442-8E8F-7E77D0761537}" presName="sibTrans" presStyleCnt="0"/>
      <dgm:spPr/>
    </dgm:pt>
    <dgm:pt modelId="{BB9A4A44-10C9-6347-8A7E-0A7C8FA95014}" type="pres">
      <dgm:prSet presAssocID="{D0C8EDED-062B-46C8-B7C0-6A3B98549FB0}" presName="node" presStyleLbl="node1" presStyleIdx="3" presStyleCnt="7">
        <dgm:presLayoutVars>
          <dgm:bulletEnabled val="1"/>
        </dgm:presLayoutVars>
      </dgm:prSet>
      <dgm:spPr/>
    </dgm:pt>
    <dgm:pt modelId="{69C3BF26-FC3E-F043-BEA3-E43C531D8793}" type="pres">
      <dgm:prSet presAssocID="{2CAE2613-8D58-4DA3-91F2-EC671E10316C}" presName="sibTrans" presStyleCnt="0"/>
      <dgm:spPr/>
    </dgm:pt>
    <dgm:pt modelId="{B8B9BDD3-640A-B747-8E6B-EF70D0FDC14A}" type="pres">
      <dgm:prSet presAssocID="{A92DC8C9-96B1-4AC3-9F2B-4A8B6F78E751}" presName="node" presStyleLbl="node1" presStyleIdx="4" presStyleCnt="7">
        <dgm:presLayoutVars>
          <dgm:bulletEnabled val="1"/>
        </dgm:presLayoutVars>
      </dgm:prSet>
      <dgm:spPr/>
    </dgm:pt>
    <dgm:pt modelId="{0D461046-E131-6547-AA48-3E4098C55942}" type="pres">
      <dgm:prSet presAssocID="{2FBFB91A-A81B-4E67-AEC6-CB5BB9638357}" presName="sibTrans" presStyleCnt="0"/>
      <dgm:spPr/>
    </dgm:pt>
    <dgm:pt modelId="{5374EBCE-6A5C-2141-B342-4EEC7167F3FD}" type="pres">
      <dgm:prSet presAssocID="{76FF78D4-004D-4CED-94F9-414AE1488044}" presName="node" presStyleLbl="node1" presStyleIdx="5" presStyleCnt="7">
        <dgm:presLayoutVars>
          <dgm:bulletEnabled val="1"/>
        </dgm:presLayoutVars>
      </dgm:prSet>
      <dgm:spPr/>
    </dgm:pt>
    <dgm:pt modelId="{988EB8BA-D2C6-F84F-B394-4B5636D36A0F}" type="pres">
      <dgm:prSet presAssocID="{C1ACFF9B-EC14-4045-ADCF-5C397D88EFC6}" presName="sibTrans" presStyleCnt="0"/>
      <dgm:spPr/>
    </dgm:pt>
    <dgm:pt modelId="{ECD9443B-B2D0-D741-82E6-AC597E7EC44A}" type="pres">
      <dgm:prSet presAssocID="{9311048A-FEE6-4073-AE2C-E9D30EF6F6BB}" presName="node" presStyleLbl="node1" presStyleIdx="6" presStyleCnt="7">
        <dgm:presLayoutVars>
          <dgm:bulletEnabled val="1"/>
        </dgm:presLayoutVars>
      </dgm:prSet>
      <dgm:spPr/>
    </dgm:pt>
  </dgm:ptLst>
  <dgm:cxnLst>
    <dgm:cxn modelId="{04172429-81BE-7B49-9C03-A056AC0BE05B}" type="presOf" srcId="{CC3DB34B-B782-4614-861C-5635F89C3E51}" destId="{6EB4F269-ED9F-8744-A71D-F5FCA537C923}" srcOrd="0" destOrd="0" presId="urn:microsoft.com/office/officeart/2005/8/layout/default"/>
    <dgm:cxn modelId="{59494031-0D96-B445-9DCA-863363E7DAC0}" type="presOf" srcId="{D0C8EDED-062B-46C8-B7C0-6A3B98549FB0}" destId="{BB9A4A44-10C9-6347-8A7E-0A7C8FA95014}" srcOrd="0" destOrd="0" presId="urn:microsoft.com/office/officeart/2005/8/layout/default"/>
    <dgm:cxn modelId="{7222E834-84F0-45DC-855F-83203A0B6353}" srcId="{ADA35373-48C8-4803-A35F-71E82EC0F6EE}" destId="{D0C8EDED-062B-46C8-B7C0-6A3B98549FB0}" srcOrd="3" destOrd="0" parTransId="{57ABFC98-9077-4E5F-8A61-DFAE31C1BB27}" sibTransId="{2CAE2613-8D58-4DA3-91F2-EC671E10316C}"/>
    <dgm:cxn modelId="{2CE4B76E-1C3A-482F-B063-B7A4469FB5EB}" srcId="{ADA35373-48C8-4803-A35F-71E82EC0F6EE}" destId="{32D91157-C64A-4579-A059-F96EEA7DAD78}" srcOrd="1" destOrd="0" parTransId="{3FE115DF-C0CD-444A-B70D-519081DBA17C}" sibTransId="{2E60D4FB-950B-4E1F-8FCF-9CCB14B0CB9A}"/>
    <dgm:cxn modelId="{6E62DE77-A793-CE4D-BB20-57F8AB87570F}" type="presOf" srcId="{32D91157-C64A-4579-A059-F96EEA7DAD78}" destId="{C89B9816-435E-D542-8703-2C5DD9BBF6B2}" srcOrd="0" destOrd="0" presId="urn:microsoft.com/office/officeart/2005/8/layout/default"/>
    <dgm:cxn modelId="{9038D58D-64AE-B94D-9069-32C22642039A}" type="presOf" srcId="{ADA35373-48C8-4803-A35F-71E82EC0F6EE}" destId="{F09A368C-E3D7-7444-9E82-7A64FEF33B54}" srcOrd="0" destOrd="0" presId="urn:microsoft.com/office/officeart/2005/8/layout/default"/>
    <dgm:cxn modelId="{B6F63C90-E3FF-C044-B657-99BC56723DD4}" type="presOf" srcId="{A92DC8C9-96B1-4AC3-9F2B-4A8B6F78E751}" destId="{B8B9BDD3-640A-B747-8E6B-EF70D0FDC14A}" srcOrd="0" destOrd="0" presId="urn:microsoft.com/office/officeart/2005/8/layout/default"/>
    <dgm:cxn modelId="{11FEEEA0-B03E-44E3-AAF6-0EB0A0C13ECF}" srcId="{ADA35373-48C8-4803-A35F-71E82EC0F6EE}" destId="{A92DC8C9-96B1-4AC3-9F2B-4A8B6F78E751}" srcOrd="4" destOrd="0" parTransId="{0DD460CB-BA5F-41EF-A300-5CCF0B208F06}" sibTransId="{2FBFB91A-A81B-4E67-AEC6-CB5BB9638357}"/>
    <dgm:cxn modelId="{BC6DCABA-AB37-49CD-AAC3-C8FA6BC32D9C}" srcId="{ADA35373-48C8-4803-A35F-71E82EC0F6EE}" destId="{C3CF631F-8ED7-4127-81E9-DF98C0470FC7}" srcOrd="2" destOrd="0" parTransId="{9FF80B1A-0FDE-47EB-9F6D-1BEEB8F3DA68}" sibTransId="{83EF3864-2EB3-4442-8E8F-7E77D0761537}"/>
    <dgm:cxn modelId="{6AE46EC1-09DC-ED4D-B5E8-105F87C49B2D}" type="presOf" srcId="{9311048A-FEE6-4073-AE2C-E9D30EF6F6BB}" destId="{ECD9443B-B2D0-D741-82E6-AC597E7EC44A}" srcOrd="0" destOrd="0" presId="urn:microsoft.com/office/officeart/2005/8/layout/default"/>
    <dgm:cxn modelId="{D9A87BD9-71D2-41AD-86DA-D74CBA22AF7B}" srcId="{ADA35373-48C8-4803-A35F-71E82EC0F6EE}" destId="{CC3DB34B-B782-4614-861C-5635F89C3E51}" srcOrd="0" destOrd="0" parTransId="{1A67ED24-07F8-4025-AA81-9F3E39E21403}" sibTransId="{03B5C722-FD93-48BD-98A7-04E885270239}"/>
    <dgm:cxn modelId="{DDD19AE5-4E03-4970-95E2-6821D122DCA7}" srcId="{ADA35373-48C8-4803-A35F-71E82EC0F6EE}" destId="{9311048A-FEE6-4073-AE2C-E9D30EF6F6BB}" srcOrd="6" destOrd="0" parTransId="{BB6708B0-98CF-4BB7-936D-4D0F31471C99}" sibTransId="{961757FE-6EB3-4D58-B03E-05C6D187A26E}"/>
    <dgm:cxn modelId="{87ECD1E6-CEB6-2246-975D-2D0C5A0A4D9B}" type="presOf" srcId="{76FF78D4-004D-4CED-94F9-414AE1488044}" destId="{5374EBCE-6A5C-2141-B342-4EEC7167F3FD}" srcOrd="0" destOrd="0" presId="urn:microsoft.com/office/officeart/2005/8/layout/default"/>
    <dgm:cxn modelId="{B5F837F0-2CE3-4191-9D0F-707062AEFDB6}" srcId="{ADA35373-48C8-4803-A35F-71E82EC0F6EE}" destId="{76FF78D4-004D-4CED-94F9-414AE1488044}" srcOrd="5" destOrd="0" parTransId="{E65E3D37-3FCA-4309-BDD2-6DC493B5888E}" sibTransId="{C1ACFF9B-EC14-4045-ADCF-5C397D88EFC6}"/>
    <dgm:cxn modelId="{5EDE8BF3-CD5B-0C4F-82F0-99941A8AC4D2}" type="presOf" srcId="{C3CF631F-8ED7-4127-81E9-DF98C0470FC7}" destId="{CB92E20C-BDDB-8749-99DF-730D2EC693EF}" srcOrd="0" destOrd="0" presId="urn:microsoft.com/office/officeart/2005/8/layout/default"/>
    <dgm:cxn modelId="{E9DEF5C3-8805-B341-86FC-980D015B9E2F}" type="presParOf" srcId="{F09A368C-E3D7-7444-9E82-7A64FEF33B54}" destId="{6EB4F269-ED9F-8744-A71D-F5FCA537C923}" srcOrd="0" destOrd="0" presId="urn:microsoft.com/office/officeart/2005/8/layout/default"/>
    <dgm:cxn modelId="{00B0B98D-C9AF-234A-8EF7-8F6F5BB14D1B}" type="presParOf" srcId="{F09A368C-E3D7-7444-9E82-7A64FEF33B54}" destId="{FC3B7F91-CAEB-5F4A-853F-FC6E957B7DF8}" srcOrd="1" destOrd="0" presId="urn:microsoft.com/office/officeart/2005/8/layout/default"/>
    <dgm:cxn modelId="{C0F1F335-6003-C146-BA77-177299193B61}" type="presParOf" srcId="{F09A368C-E3D7-7444-9E82-7A64FEF33B54}" destId="{C89B9816-435E-D542-8703-2C5DD9BBF6B2}" srcOrd="2" destOrd="0" presId="urn:microsoft.com/office/officeart/2005/8/layout/default"/>
    <dgm:cxn modelId="{61B3304E-3D36-094F-B765-D589CA88B6FC}" type="presParOf" srcId="{F09A368C-E3D7-7444-9E82-7A64FEF33B54}" destId="{53CB4ACD-5445-1D41-9898-0643C4BD8474}" srcOrd="3" destOrd="0" presId="urn:microsoft.com/office/officeart/2005/8/layout/default"/>
    <dgm:cxn modelId="{1D3A3852-5B5C-D64B-B56A-2628C5133DF6}" type="presParOf" srcId="{F09A368C-E3D7-7444-9E82-7A64FEF33B54}" destId="{CB92E20C-BDDB-8749-99DF-730D2EC693EF}" srcOrd="4" destOrd="0" presId="urn:microsoft.com/office/officeart/2005/8/layout/default"/>
    <dgm:cxn modelId="{EE7F8C9B-16FA-AD4A-8E7D-F718DE42FBB6}" type="presParOf" srcId="{F09A368C-E3D7-7444-9E82-7A64FEF33B54}" destId="{9A1B1690-097A-D942-BB4C-FC58526E37CF}" srcOrd="5" destOrd="0" presId="urn:microsoft.com/office/officeart/2005/8/layout/default"/>
    <dgm:cxn modelId="{9AE36861-28B3-7C49-A073-5E18AAD43BD2}" type="presParOf" srcId="{F09A368C-E3D7-7444-9E82-7A64FEF33B54}" destId="{BB9A4A44-10C9-6347-8A7E-0A7C8FA95014}" srcOrd="6" destOrd="0" presId="urn:microsoft.com/office/officeart/2005/8/layout/default"/>
    <dgm:cxn modelId="{5366B11D-A5AD-8342-BAB6-D58DCE42D2E3}" type="presParOf" srcId="{F09A368C-E3D7-7444-9E82-7A64FEF33B54}" destId="{69C3BF26-FC3E-F043-BEA3-E43C531D8793}" srcOrd="7" destOrd="0" presId="urn:microsoft.com/office/officeart/2005/8/layout/default"/>
    <dgm:cxn modelId="{D91AAB3D-4CC7-D945-8368-CA2EEBD32C8D}" type="presParOf" srcId="{F09A368C-E3D7-7444-9E82-7A64FEF33B54}" destId="{B8B9BDD3-640A-B747-8E6B-EF70D0FDC14A}" srcOrd="8" destOrd="0" presId="urn:microsoft.com/office/officeart/2005/8/layout/default"/>
    <dgm:cxn modelId="{5E8DAB51-3296-C94C-B568-A7156704EA3C}" type="presParOf" srcId="{F09A368C-E3D7-7444-9E82-7A64FEF33B54}" destId="{0D461046-E131-6547-AA48-3E4098C55942}" srcOrd="9" destOrd="0" presId="urn:microsoft.com/office/officeart/2005/8/layout/default"/>
    <dgm:cxn modelId="{77D6B024-0EB1-3441-861D-5AC784663BFF}" type="presParOf" srcId="{F09A368C-E3D7-7444-9E82-7A64FEF33B54}" destId="{5374EBCE-6A5C-2141-B342-4EEC7167F3FD}" srcOrd="10" destOrd="0" presId="urn:microsoft.com/office/officeart/2005/8/layout/default"/>
    <dgm:cxn modelId="{383FBCD5-D424-5946-B5E1-738AA271F619}" type="presParOf" srcId="{F09A368C-E3D7-7444-9E82-7A64FEF33B54}" destId="{988EB8BA-D2C6-F84F-B394-4B5636D36A0F}" srcOrd="11" destOrd="0" presId="urn:microsoft.com/office/officeart/2005/8/layout/default"/>
    <dgm:cxn modelId="{321B311A-8DB9-0F4D-BF72-F26571316EF9}" type="presParOf" srcId="{F09A368C-E3D7-7444-9E82-7A64FEF33B54}" destId="{ECD9443B-B2D0-D741-82E6-AC597E7EC44A}" srcOrd="12"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0A84214E-2926-4527-ABE4-55CDC63F2DDD}"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3BC1FA67-0303-4CF0-801C-98BC96B8F91F}">
      <dgm:prSet custT="1"/>
      <dgm:spPr/>
      <dgm:t>
        <a:bodyPr/>
        <a:lstStyle/>
        <a:p>
          <a:r>
            <a:rPr lang="de-DE" sz="2400" dirty="0"/>
            <a:t>VR und AR repräsentieren zwei der spannendsten technologischen Fortschritte der letzten Jahre, mit dem Potenzial die Art der Darbietung und des Erlebens von Bildungsinhalten zu revolutionieren.</a:t>
          </a:r>
          <a:endParaRPr lang="en-US" sz="2400" dirty="0"/>
        </a:p>
      </dgm:t>
    </dgm:pt>
    <dgm:pt modelId="{E1B75CB6-1614-4A71-8269-2B6D2A1B385D}" type="parTrans" cxnId="{DF0E3B0A-296A-44E0-8D52-E0E1328D69D9}">
      <dgm:prSet/>
      <dgm:spPr/>
      <dgm:t>
        <a:bodyPr/>
        <a:lstStyle/>
        <a:p>
          <a:endParaRPr lang="en-US"/>
        </a:p>
      </dgm:t>
    </dgm:pt>
    <dgm:pt modelId="{746938E7-180E-4AC4-8432-7B2FB3C94286}" type="sibTrans" cxnId="{DF0E3B0A-296A-44E0-8D52-E0E1328D69D9}">
      <dgm:prSet/>
      <dgm:spPr/>
      <dgm:t>
        <a:bodyPr/>
        <a:lstStyle/>
        <a:p>
          <a:endParaRPr lang="en-US"/>
        </a:p>
      </dgm:t>
    </dgm:pt>
    <dgm:pt modelId="{A6095E1C-04EC-4255-A814-2B8F73415C45}">
      <dgm:prSet custT="1"/>
      <dgm:spPr/>
      <dgm:t>
        <a:bodyPr/>
        <a:lstStyle/>
        <a:p>
          <a:r>
            <a:rPr lang="de-DE" sz="2400" dirty="0"/>
            <a:t>VR lässt NutzerInnen eine vollständig digitale Umwelt eintauchen, während AR digitale Information in Überlagerung mit der realen Welt bringt. In Bildungskontexten bieten diese Technologien immense und interaktive Erfahrungen, die Lernergebnisse, Engagement und Motivation in verschiedenen Lernfächern und Altersgruppen fördern können.</a:t>
          </a:r>
          <a:endParaRPr lang="en-US" sz="2400" dirty="0"/>
        </a:p>
      </dgm:t>
    </dgm:pt>
    <dgm:pt modelId="{C53E4D14-EE1B-4612-AB77-661C066F8DA0}" type="parTrans" cxnId="{C43C6036-DB89-4329-9D15-02700A4599F9}">
      <dgm:prSet/>
      <dgm:spPr/>
      <dgm:t>
        <a:bodyPr/>
        <a:lstStyle/>
        <a:p>
          <a:endParaRPr lang="en-US"/>
        </a:p>
      </dgm:t>
    </dgm:pt>
    <dgm:pt modelId="{316DE3B0-0A79-4F3C-B7B5-9377ABC7C780}" type="sibTrans" cxnId="{C43C6036-DB89-4329-9D15-02700A4599F9}">
      <dgm:prSet/>
      <dgm:spPr/>
      <dgm:t>
        <a:bodyPr/>
        <a:lstStyle/>
        <a:p>
          <a:endParaRPr lang="en-US"/>
        </a:p>
      </dgm:t>
    </dgm:pt>
    <dgm:pt modelId="{03D9C4C0-5A47-F142-8ACA-7DF3B9870334}" type="pres">
      <dgm:prSet presAssocID="{0A84214E-2926-4527-ABE4-55CDC63F2DDD}" presName="linear" presStyleCnt="0">
        <dgm:presLayoutVars>
          <dgm:animLvl val="lvl"/>
          <dgm:resizeHandles val="exact"/>
        </dgm:presLayoutVars>
      </dgm:prSet>
      <dgm:spPr/>
    </dgm:pt>
    <dgm:pt modelId="{F018E13E-2C5C-A44B-85BD-B2B351B9AEE0}" type="pres">
      <dgm:prSet presAssocID="{3BC1FA67-0303-4CF0-801C-98BC96B8F91F}" presName="parentText" presStyleLbl="node1" presStyleIdx="0" presStyleCnt="2">
        <dgm:presLayoutVars>
          <dgm:chMax val="0"/>
          <dgm:bulletEnabled val="1"/>
        </dgm:presLayoutVars>
      </dgm:prSet>
      <dgm:spPr/>
    </dgm:pt>
    <dgm:pt modelId="{B566325C-5BD4-4447-AE5E-81D3770CA4DC}" type="pres">
      <dgm:prSet presAssocID="{746938E7-180E-4AC4-8432-7B2FB3C94286}" presName="spacer" presStyleCnt="0"/>
      <dgm:spPr/>
    </dgm:pt>
    <dgm:pt modelId="{7A4B4CC9-7D35-8847-8311-AFDD74267D83}" type="pres">
      <dgm:prSet presAssocID="{A6095E1C-04EC-4255-A814-2B8F73415C45}" presName="parentText" presStyleLbl="node1" presStyleIdx="1" presStyleCnt="2">
        <dgm:presLayoutVars>
          <dgm:chMax val="0"/>
          <dgm:bulletEnabled val="1"/>
        </dgm:presLayoutVars>
      </dgm:prSet>
      <dgm:spPr/>
    </dgm:pt>
  </dgm:ptLst>
  <dgm:cxnLst>
    <dgm:cxn modelId="{DF0E3B0A-296A-44E0-8D52-E0E1328D69D9}" srcId="{0A84214E-2926-4527-ABE4-55CDC63F2DDD}" destId="{3BC1FA67-0303-4CF0-801C-98BC96B8F91F}" srcOrd="0" destOrd="0" parTransId="{E1B75CB6-1614-4A71-8269-2B6D2A1B385D}" sibTransId="{746938E7-180E-4AC4-8432-7B2FB3C94286}"/>
    <dgm:cxn modelId="{575B2735-0206-9B41-930F-F5182257CCD7}" type="presOf" srcId="{0A84214E-2926-4527-ABE4-55CDC63F2DDD}" destId="{03D9C4C0-5A47-F142-8ACA-7DF3B9870334}" srcOrd="0" destOrd="0" presId="urn:microsoft.com/office/officeart/2005/8/layout/vList2"/>
    <dgm:cxn modelId="{C43C6036-DB89-4329-9D15-02700A4599F9}" srcId="{0A84214E-2926-4527-ABE4-55CDC63F2DDD}" destId="{A6095E1C-04EC-4255-A814-2B8F73415C45}" srcOrd="1" destOrd="0" parTransId="{C53E4D14-EE1B-4612-AB77-661C066F8DA0}" sibTransId="{316DE3B0-0A79-4F3C-B7B5-9377ABC7C780}"/>
    <dgm:cxn modelId="{E783D468-9113-544B-B3A2-A7829CAA85C1}" type="presOf" srcId="{A6095E1C-04EC-4255-A814-2B8F73415C45}" destId="{7A4B4CC9-7D35-8847-8311-AFDD74267D83}" srcOrd="0" destOrd="0" presId="urn:microsoft.com/office/officeart/2005/8/layout/vList2"/>
    <dgm:cxn modelId="{3A49EEC2-B4A2-1C47-92D6-5B9D311F0A96}" type="presOf" srcId="{3BC1FA67-0303-4CF0-801C-98BC96B8F91F}" destId="{F018E13E-2C5C-A44B-85BD-B2B351B9AEE0}" srcOrd="0" destOrd="0" presId="urn:microsoft.com/office/officeart/2005/8/layout/vList2"/>
    <dgm:cxn modelId="{0AC0299D-86C3-0E4B-93C2-262F9063A047}" type="presParOf" srcId="{03D9C4C0-5A47-F142-8ACA-7DF3B9870334}" destId="{F018E13E-2C5C-A44B-85BD-B2B351B9AEE0}" srcOrd="0" destOrd="0" presId="urn:microsoft.com/office/officeart/2005/8/layout/vList2"/>
    <dgm:cxn modelId="{051A0F0A-607E-8542-BE11-9C5AF7C494C0}" type="presParOf" srcId="{03D9C4C0-5A47-F142-8ACA-7DF3B9870334}" destId="{B566325C-5BD4-4447-AE5E-81D3770CA4DC}" srcOrd="1" destOrd="0" presId="urn:microsoft.com/office/officeart/2005/8/layout/vList2"/>
    <dgm:cxn modelId="{84ADF234-355B-6547-A7F4-8114BA4C8B2C}" type="presParOf" srcId="{03D9C4C0-5A47-F142-8ACA-7DF3B9870334}" destId="{7A4B4CC9-7D35-8847-8311-AFDD74267D83}"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BD48B833-7F81-419F-955D-8CD06F7ACE43}" type="doc">
      <dgm:prSet loTypeId="urn:microsoft.com/office/officeart/2005/8/layout/vList2" loCatId="list" qsTypeId="urn:microsoft.com/office/officeart/2005/8/quickstyle/simple1" qsCatId="simple" csTypeId="urn:microsoft.com/office/officeart/2005/8/colors/colorful1" csCatId="colorful"/>
      <dgm:spPr/>
      <dgm:t>
        <a:bodyPr/>
        <a:lstStyle/>
        <a:p>
          <a:endParaRPr lang="en-US"/>
        </a:p>
      </dgm:t>
    </dgm:pt>
    <dgm:pt modelId="{3C28AD09-4C51-435B-8DA7-66D714A55784}">
      <dgm:prSet/>
      <dgm:spPr/>
      <dgm:t>
        <a:bodyPr/>
        <a:lstStyle/>
        <a:p>
          <a:r>
            <a:rPr lang="de-DE"/>
            <a:t>Verstärktes Engagement</a:t>
          </a:r>
          <a:endParaRPr lang="en-US"/>
        </a:p>
      </dgm:t>
    </dgm:pt>
    <dgm:pt modelId="{81E15FD1-CB13-4711-89BE-13ED005069FA}" type="parTrans" cxnId="{3AC46D11-6EE7-4AA3-81C0-C9F1516BADBF}">
      <dgm:prSet/>
      <dgm:spPr/>
      <dgm:t>
        <a:bodyPr/>
        <a:lstStyle/>
        <a:p>
          <a:endParaRPr lang="en-US"/>
        </a:p>
      </dgm:t>
    </dgm:pt>
    <dgm:pt modelId="{48A9E44D-FB77-4F6A-9587-10838BEBB431}" type="sibTrans" cxnId="{3AC46D11-6EE7-4AA3-81C0-C9F1516BADBF}">
      <dgm:prSet/>
      <dgm:spPr/>
      <dgm:t>
        <a:bodyPr/>
        <a:lstStyle/>
        <a:p>
          <a:endParaRPr lang="en-US"/>
        </a:p>
      </dgm:t>
    </dgm:pt>
    <dgm:pt modelId="{CC31F705-7D2A-4A25-8F10-32C2247B3292}">
      <dgm:prSet/>
      <dgm:spPr/>
      <dgm:t>
        <a:bodyPr/>
        <a:lstStyle/>
        <a:p>
          <a:r>
            <a:rPr lang="de-DE"/>
            <a:t>Zugang zu experimentellem Lernen</a:t>
          </a:r>
          <a:endParaRPr lang="en-US"/>
        </a:p>
      </dgm:t>
    </dgm:pt>
    <dgm:pt modelId="{4F1DBA3A-67DE-45E3-B5CF-8686AD0682CA}" type="parTrans" cxnId="{9B30DC67-AB27-48CF-9877-BD37B27B6BF7}">
      <dgm:prSet/>
      <dgm:spPr/>
      <dgm:t>
        <a:bodyPr/>
        <a:lstStyle/>
        <a:p>
          <a:endParaRPr lang="en-US"/>
        </a:p>
      </dgm:t>
    </dgm:pt>
    <dgm:pt modelId="{C382A132-07D3-4C57-8FA6-7ADD4F86F659}" type="sibTrans" cxnId="{9B30DC67-AB27-48CF-9877-BD37B27B6BF7}">
      <dgm:prSet/>
      <dgm:spPr/>
      <dgm:t>
        <a:bodyPr/>
        <a:lstStyle/>
        <a:p>
          <a:endParaRPr lang="en-US"/>
        </a:p>
      </dgm:t>
    </dgm:pt>
    <dgm:pt modelId="{B6A357E2-EF07-4F97-B8A0-63FEB1232D1F}">
      <dgm:prSet/>
      <dgm:spPr/>
      <dgm:t>
        <a:bodyPr/>
        <a:lstStyle/>
        <a:p>
          <a:r>
            <a:rPr lang="de-DE"/>
            <a:t>Personalisiertes Lernen</a:t>
          </a:r>
          <a:endParaRPr lang="en-US"/>
        </a:p>
      </dgm:t>
    </dgm:pt>
    <dgm:pt modelId="{95CEBA34-C978-4622-8092-D2CCE7A799EB}" type="parTrans" cxnId="{FE74E6AD-ED4B-46BF-AE76-16286DB4EFEB}">
      <dgm:prSet/>
      <dgm:spPr/>
      <dgm:t>
        <a:bodyPr/>
        <a:lstStyle/>
        <a:p>
          <a:endParaRPr lang="en-US"/>
        </a:p>
      </dgm:t>
    </dgm:pt>
    <dgm:pt modelId="{16B8B9AC-2EAA-4A92-999B-FA1018B51BC2}" type="sibTrans" cxnId="{FE74E6AD-ED4B-46BF-AE76-16286DB4EFEB}">
      <dgm:prSet/>
      <dgm:spPr/>
      <dgm:t>
        <a:bodyPr/>
        <a:lstStyle/>
        <a:p>
          <a:endParaRPr lang="en-US"/>
        </a:p>
      </dgm:t>
    </dgm:pt>
    <dgm:pt modelId="{6F79500A-E5A5-4E2C-9FE8-7E90DC65613A}">
      <dgm:prSet/>
      <dgm:spPr/>
      <dgm:t>
        <a:bodyPr/>
        <a:lstStyle/>
        <a:p>
          <a:r>
            <a:rPr lang="de-DE"/>
            <a:t>STEM-Lernbereiche</a:t>
          </a:r>
          <a:endParaRPr lang="en-US"/>
        </a:p>
      </dgm:t>
    </dgm:pt>
    <dgm:pt modelId="{51C01A5D-3FC7-4871-ABC6-1540BB9E7B6C}" type="parTrans" cxnId="{E612D133-E167-48AC-912E-C0BA8D7CAC98}">
      <dgm:prSet/>
      <dgm:spPr/>
      <dgm:t>
        <a:bodyPr/>
        <a:lstStyle/>
        <a:p>
          <a:endParaRPr lang="en-US"/>
        </a:p>
      </dgm:t>
    </dgm:pt>
    <dgm:pt modelId="{A6DB5AE3-865A-4D7D-8BD3-27009125DC0E}" type="sibTrans" cxnId="{E612D133-E167-48AC-912E-C0BA8D7CAC98}">
      <dgm:prSet/>
      <dgm:spPr/>
      <dgm:t>
        <a:bodyPr/>
        <a:lstStyle/>
        <a:p>
          <a:endParaRPr lang="en-US"/>
        </a:p>
      </dgm:t>
    </dgm:pt>
    <dgm:pt modelId="{7A618F2F-BA91-4B38-984C-0433ECAD6972}">
      <dgm:prSet/>
      <dgm:spPr/>
      <dgm:t>
        <a:bodyPr/>
        <a:lstStyle/>
        <a:p>
          <a:r>
            <a:rPr lang="de-DE"/>
            <a:t>Geschichte und Kuklur</a:t>
          </a:r>
          <a:endParaRPr lang="en-US"/>
        </a:p>
      </dgm:t>
    </dgm:pt>
    <dgm:pt modelId="{41739C7E-67DA-459A-BFBE-4E9621704C34}" type="parTrans" cxnId="{2C48F522-7C93-4145-9A9A-B6FCC604F6C3}">
      <dgm:prSet/>
      <dgm:spPr/>
      <dgm:t>
        <a:bodyPr/>
        <a:lstStyle/>
        <a:p>
          <a:endParaRPr lang="en-US"/>
        </a:p>
      </dgm:t>
    </dgm:pt>
    <dgm:pt modelId="{6CBFC9B1-7D1F-40F7-8952-812AF2438F6C}" type="sibTrans" cxnId="{2C48F522-7C93-4145-9A9A-B6FCC604F6C3}">
      <dgm:prSet/>
      <dgm:spPr/>
      <dgm:t>
        <a:bodyPr/>
        <a:lstStyle/>
        <a:p>
          <a:endParaRPr lang="en-US"/>
        </a:p>
      </dgm:t>
    </dgm:pt>
    <dgm:pt modelId="{35AF6B2D-05AE-4DCC-AD8F-0DC9759FD7E0}">
      <dgm:prSet/>
      <dgm:spPr/>
      <dgm:t>
        <a:bodyPr/>
        <a:lstStyle/>
        <a:p>
          <a:r>
            <a:rPr lang="de-DE"/>
            <a:t>Lernen von Sprachen</a:t>
          </a:r>
          <a:endParaRPr lang="en-US"/>
        </a:p>
      </dgm:t>
    </dgm:pt>
    <dgm:pt modelId="{CB24B327-16E5-46F4-B5CB-B5142D9CF398}" type="parTrans" cxnId="{D18B3946-D645-405A-94F7-697C159CFBEC}">
      <dgm:prSet/>
      <dgm:spPr/>
      <dgm:t>
        <a:bodyPr/>
        <a:lstStyle/>
        <a:p>
          <a:endParaRPr lang="en-US"/>
        </a:p>
      </dgm:t>
    </dgm:pt>
    <dgm:pt modelId="{8BD5FA2F-EF39-4DD5-9041-FED5A52329F2}" type="sibTrans" cxnId="{D18B3946-D645-405A-94F7-697C159CFBEC}">
      <dgm:prSet/>
      <dgm:spPr/>
      <dgm:t>
        <a:bodyPr/>
        <a:lstStyle/>
        <a:p>
          <a:endParaRPr lang="en-US"/>
        </a:p>
      </dgm:t>
    </dgm:pt>
    <dgm:pt modelId="{4C1E2F3E-1FCA-4712-88B0-A5E7AE94FB2E}">
      <dgm:prSet/>
      <dgm:spPr/>
      <dgm:t>
        <a:bodyPr/>
        <a:lstStyle/>
        <a:p>
          <a:r>
            <a:rPr lang="de-DE"/>
            <a:t>Sonderpädagogik</a:t>
          </a:r>
          <a:endParaRPr lang="en-US"/>
        </a:p>
      </dgm:t>
    </dgm:pt>
    <dgm:pt modelId="{6E3031DA-B431-441F-B1C4-4484F0A5CF27}" type="parTrans" cxnId="{7DE37F9C-36F0-4F3B-ADCD-5A8E380A5B94}">
      <dgm:prSet/>
      <dgm:spPr/>
      <dgm:t>
        <a:bodyPr/>
        <a:lstStyle/>
        <a:p>
          <a:endParaRPr lang="en-US"/>
        </a:p>
      </dgm:t>
    </dgm:pt>
    <dgm:pt modelId="{B9F68162-A50C-4EA3-81EC-A628ED09E1AB}" type="sibTrans" cxnId="{7DE37F9C-36F0-4F3B-ADCD-5A8E380A5B94}">
      <dgm:prSet/>
      <dgm:spPr/>
      <dgm:t>
        <a:bodyPr/>
        <a:lstStyle/>
        <a:p>
          <a:endParaRPr lang="en-US"/>
        </a:p>
      </dgm:t>
    </dgm:pt>
    <dgm:pt modelId="{3457D80C-E7DA-794E-9149-31C1C3249B83}" type="pres">
      <dgm:prSet presAssocID="{BD48B833-7F81-419F-955D-8CD06F7ACE43}" presName="linear" presStyleCnt="0">
        <dgm:presLayoutVars>
          <dgm:animLvl val="lvl"/>
          <dgm:resizeHandles val="exact"/>
        </dgm:presLayoutVars>
      </dgm:prSet>
      <dgm:spPr/>
    </dgm:pt>
    <dgm:pt modelId="{AE760ED3-5EBB-DF45-9EFB-177E29259935}" type="pres">
      <dgm:prSet presAssocID="{3C28AD09-4C51-435B-8DA7-66D714A55784}" presName="parentText" presStyleLbl="node1" presStyleIdx="0" presStyleCnt="7">
        <dgm:presLayoutVars>
          <dgm:chMax val="0"/>
          <dgm:bulletEnabled val="1"/>
        </dgm:presLayoutVars>
      </dgm:prSet>
      <dgm:spPr/>
    </dgm:pt>
    <dgm:pt modelId="{3F3BAFC7-3B21-4745-8751-FE71630032DB}" type="pres">
      <dgm:prSet presAssocID="{48A9E44D-FB77-4F6A-9587-10838BEBB431}" presName="spacer" presStyleCnt="0"/>
      <dgm:spPr/>
    </dgm:pt>
    <dgm:pt modelId="{4413FFDD-AAD1-704A-9380-C87D6295241D}" type="pres">
      <dgm:prSet presAssocID="{CC31F705-7D2A-4A25-8F10-32C2247B3292}" presName="parentText" presStyleLbl="node1" presStyleIdx="1" presStyleCnt="7">
        <dgm:presLayoutVars>
          <dgm:chMax val="0"/>
          <dgm:bulletEnabled val="1"/>
        </dgm:presLayoutVars>
      </dgm:prSet>
      <dgm:spPr/>
    </dgm:pt>
    <dgm:pt modelId="{D2C35581-6B1F-E641-8AB1-E4374C9CE086}" type="pres">
      <dgm:prSet presAssocID="{C382A132-07D3-4C57-8FA6-7ADD4F86F659}" presName="spacer" presStyleCnt="0"/>
      <dgm:spPr/>
    </dgm:pt>
    <dgm:pt modelId="{C5D5543E-C351-C34F-9906-7205A7C1C4BE}" type="pres">
      <dgm:prSet presAssocID="{B6A357E2-EF07-4F97-B8A0-63FEB1232D1F}" presName="parentText" presStyleLbl="node1" presStyleIdx="2" presStyleCnt="7">
        <dgm:presLayoutVars>
          <dgm:chMax val="0"/>
          <dgm:bulletEnabled val="1"/>
        </dgm:presLayoutVars>
      </dgm:prSet>
      <dgm:spPr/>
    </dgm:pt>
    <dgm:pt modelId="{4F331041-351C-8844-9C85-B561742B21A3}" type="pres">
      <dgm:prSet presAssocID="{16B8B9AC-2EAA-4A92-999B-FA1018B51BC2}" presName="spacer" presStyleCnt="0"/>
      <dgm:spPr/>
    </dgm:pt>
    <dgm:pt modelId="{3E931A78-E234-2843-9F27-3DE423D57D6E}" type="pres">
      <dgm:prSet presAssocID="{6F79500A-E5A5-4E2C-9FE8-7E90DC65613A}" presName="parentText" presStyleLbl="node1" presStyleIdx="3" presStyleCnt="7">
        <dgm:presLayoutVars>
          <dgm:chMax val="0"/>
          <dgm:bulletEnabled val="1"/>
        </dgm:presLayoutVars>
      </dgm:prSet>
      <dgm:spPr/>
    </dgm:pt>
    <dgm:pt modelId="{42A90F03-CC2E-B440-A45E-ECF720CA2AF8}" type="pres">
      <dgm:prSet presAssocID="{A6DB5AE3-865A-4D7D-8BD3-27009125DC0E}" presName="spacer" presStyleCnt="0"/>
      <dgm:spPr/>
    </dgm:pt>
    <dgm:pt modelId="{48C9A899-E1F0-D148-9DCE-4E50028DCFE2}" type="pres">
      <dgm:prSet presAssocID="{7A618F2F-BA91-4B38-984C-0433ECAD6972}" presName="parentText" presStyleLbl="node1" presStyleIdx="4" presStyleCnt="7">
        <dgm:presLayoutVars>
          <dgm:chMax val="0"/>
          <dgm:bulletEnabled val="1"/>
        </dgm:presLayoutVars>
      </dgm:prSet>
      <dgm:spPr/>
    </dgm:pt>
    <dgm:pt modelId="{E7702C80-9C69-6B41-A3ED-7BCA596BC96F}" type="pres">
      <dgm:prSet presAssocID="{6CBFC9B1-7D1F-40F7-8952-812AF2438F6C}" presName="spacer" presStyleCnt="0"/>
      <dgm:spPr/>
    </dgm:pt>
    <dgm:pt modelId="{48938D6D-7471-DC4F-8A7F-B5EE0D9938C8}" type="pres">
      <dgm:prSet presAssocID="{35AF6B2D-05AE-4DCC-AD8F-0DC9759FD7E0}" presName="parentText" presStyleLbl="node1" presStyleIdx="5" presStyleCnt="7">
        <dgm:presLayoutVars>
          <dgm:chMax val="0"/>
          <dgm:bulletEnabled val="1"/>
        </dgm:presLayoutVars>
      </dgm:prSet>
      <dgm:spPr/>
    </dgm:pt>
    <dgm:pt modelId="{F965AF03-D300-C749-98DC-76042B2E87EB}" type="pres">
      <dgm:prSet presAssocID="{8BD5FA2F-EF39-4DD5-9041-FED5A52329F2}" presName="spacer" presStyleCnt="0"/>
      <dgm:spPr/>
    </dgm:pt>
    <dgm:pt modelId="{57615151-19D9-C440-9B7A-88E8EC20548E}" type="pres">
      <dgm:prSet presAssocID="{4C1E2F3E-1FCA-4712-88B0-A5E7AE94FB2E}" presName="parentText" presStyleLbl="node1" presStyleIdx="6" presStyleCnt="7">
        <dgm:presLayoutVars>
          <dgm:chMax val="0"/>
          <dgm:bulletEnabled val="1"/>
        </dgm:presLayoutVars>
      </dgm:prSet>
      <dgm:spPr/>
    </dgm:pt>
  </dgm:ptLst>
  <dgm:cxnLst>
    <dgm:cxn modelId="{90798E03-A1BF-FC49-AF2B-4C8FF4D9B8D2}" type="presOf" srcId="{35AF6B2D-05AE-4DCC-AD8F-0DC9759FD7E0}" destId="{48938D6D-7471-DC4F-8A7F-B5EE0D9938C8}" srcOrd="0" destOrd="0" presId="urn:microsoft.com/office/officeart/2005/8/layout/vList2"/>
    <dgm:cxn modelId="{3AC46D11-6EE7-4AA3-81C0-C9F1516BADBF}" srcId="{BD48B833-7F81-419F-955D-8CD06F7ACE43}" destId="{3C28AD09-4C51-435B-8DA7-66D714A55784}" srcOrd="0" destOrd="0" parTransId="{81E15FD1-CB13-4711-89BE-13ED005069FA}" sibTransId="{48A9E44D-FB77-4F6A-9587-10838BEBB431}"/>
    <dgm:cxn modelId="{4A31471F-8F14-8247-BA4B-0B554A750428}" type="presOf" srcId="{3C28AD09-4C51-435B-8DA7-66D714A55784}" destId="{AE760ED3-5EBB-DF45-9EFB-177E29259935}" srcOrd="0" destOrd="0" presId="urn:microsoft.com/office/officeart/2005/8/layout/vList2"/>
    <dgm:cxn modelId="{2C48F522-7C93-4145-9A9A-B6FCC604F6C3}" srcId="{BD48B833-7F81-419F-955D-8CD06F7ACE43}" destId="{7A618F2F-BA91-4B38-984C-0433ECAD6972}" srcOrd="4" destOrd="0" parTransId="{41739C7E-67DA-459A-BFBE-4E9621704C34}" sibTransId="{6CBFC9B1-7D1F-40F7-8952-812AF2438F6C}"/>
    <dgm:cxn modelId="{A905F827-B67D-DC4A-9448-D1FB0191E186}" type="presOf" srcId="{BD48B833-7F81-419F-955D-8CD06F7ACE43}" destId="{3457D80C-E7DA-794E-9149-31C1C3249B83}" srcOrd="0" destOrd="0" presId="urn:microsoft.com/office/officeart/2005/8/layout/vList2"/>
    <dgm:cxn modelId="{E612D133-E167-48AC-912E-C0BA8D7CAC98}" srcId="{BD48B833-7F81-419F-955D-8CD06F7ACE43}" destId="{6F79500A-E5A5-4E2C-9FE8-7E90DC65613A}" srcOrd="3" destOrd="0" parTransId="{51C01A5D-3FC7-4871-ABC6-1540BB9E7B6C}" sibTransId="{A6DB5AE3-865A-4D7D-8BD3-27009125DC0E}"/>
    <dgm:cxn modelId="{D18B3946-D645-405A-94F7-697C159CFBEC}" srcId="{BD48B833-7F81-419F-955D-8CD06F7ACE43}" destId="{35AF6B2D-05AE-4DCC-AD8F-0DC9759FD7E0}" srcOrd="5" destOrd="0" parTransId="{CB24B327-16E5-46F4-B5CB-B5142D9CF398}" sibTransId="{8BD5FA2F-EF39-4DD5-9041-FED5A52329F2}"/>
    <dgm:cxn modelId="{0261F54E-F935-EF40-A4B8-50E5EBA03868}" type="presOf" srcId="{7A618F2F-BA91-4B38-984C-0433ECAD6972}" destId="{48C9A899-E1F0-D148-9DCE-4E50028DCFE2}" srcOrd="0" destOrd="0" presId="urn:microsoft.com/office/officeart/2005/8/layout/vList2"/>
    <dgm:cxn modelId="{ACA8D753-206D-F240-A2B2-E18C14C434BF}" type="presOf" srcId="{4C1E2F3E-1FCA-4712-88B0-A5E7AE94FB2E}" destId="{57615151-19D9-C440-9B7A-88E8EC20548E}" srcOrd="0" destOrd="0" presId="urn:microsoft.com/office/officeart/2005/8/layout/vList2"/>
    <dgm:cxn modelId="{9B30DC67-AB27-48CF-9877-BD37B27B6BF7}" srcId="{BD48B833-7F81-419F-955D-8CD06F7ACE43}" destId="{CC31F705-7D2A-4A25-8F10-32C2247B3292}" srcOrd="1" destOrd="0" parTransId="{4F1DBA3A-67DE-45E3-B5CF-8686AD0682CA}" sibTransId="{C382A132-07D3-4C57-8FA6-7ADD4F86F659}"/>
    <dgm:cxn modelId="{65DF558B-DDCF-5045-9528-B66E41DEC04F}" type="presOf" srcId="{CC31F705-7D2A-4A25-8F10-32C2247B3292}" destId="{4413FFDD-AAD1-704A-9380-C87D6295241D}" srcOrd="0" destOrd="0" presId="urn:microsoft.com/office/officeart/2005/8/layout/vList2"/>
    <dgm:cxn modelId="{19082B8E-ACD0-9346-92E8-3CE385727FCD}" type="presOf" srcId="{6F79500A-E5A5-4E2C-9FE8-7E90DC65613A}" destId="{3E931A78-E234-2843-9F27-3DE423D57D6E}" srcOrd="0" destOrd="0" presId="urn:microsoft.com/office/officeart/2005/8/layout/vList2"/>
    <dgm:cxn modelId="{7DE37F9C-36F0-4F3B-ADCD-5A8E380A5B94}" srcId="{BD48B833-7F81-419F-955D-8CD06F7ACE43}" destId="{4C1E2F3E-1FCA-4712-88B0-A5E7AE94FB2E}" srcOrd="6" destOrd="0" parTransId="{6E3031DA-B431-441F-B1C4-4484F0A5CF27}" sibTransId="{B9F68162-A50C-4EA3-81EC-A628ED09E1AB}"/>
    <dgm:cxn modelId="{7977D6AB-226F-3B48-BBF9-0E24D0DED897}" type="presOf" srcId="{B6A357E2-EF07-4F97-B8A0-63FEB1232D1F}" destId="{C5D5543E-C351-C34F-9906-7205A7C1C4BE}" srcOrd="0" destOrd="0" presId="urn:microsoft.com/office/officeart/2005/8/layout/vList2"/>
    <dgm:cxn modelId="{FE74E6AD-ED4B-46BF-AE76-16286DB4EFEB}" srcId="{BD48B833-7F81-419F-955D-8CD06F7ACE43}" destId="{B6A357E2-EF07-4F97-B8A0-63FEB1232D1F}" srcOrd="2" destOrd="0" parTransId="{95CEBA34-C978-4622-8092-D2CCE7A799EB}" sibTransId="{16B8B9AC-2EAA-4A92-999B-FA1018B51BC2}"/>
    <dgm:cxn modelId="{29AAD3A0-9D12-F544-9FCE-9FFF925DE99A}" type="presParOf" srcId="{3457D80C-E7DA-794E-9149-31C1C3249B83}" destId="{AE760ED3-5EBB-DF45-9EFB-177E29259935}" srcOrd="0" destOrd="0" presId="urn:microsoft.com/office/officeart/2005/8/layout/vList2"/>
    <dgm:cxn modelId="{808E8C30-3321-054C-9E26-8E5F497337FF}" type="presParOf" srcId="{3457D80C-E7DA-794E-9149-31C1C3249B83}" destId="{3F3BAFC7-3B21-4745-8751-FE71630032DB}" srcOrd="1" destOrd="0" presId="urn:microsoft.com/office/officeart/2005/8/layout/vList2"/>
    <dgm:cxn modelId="{83EC9EB3-E045-C34F-8A8F-1D57A776842A}" type="presParOf" srcId="{3457D80C-E7DA-794E-9149-31C1C3249B83}" destId="{4413FFDD-AAD1-704A-9380-C87D6295241D}" srcOrd="2" destOrd="0" presId="urn:microsoft.com/office/officeart/2005/8/layout/vList2"/>
    <dgm:cxn modelId="{E8BFA1A8-8993-4747-885A-66D7B6BEF669}" type="presParOf" srcId="{3457D80C-E7DA-794E-9149-31C1C3249B83}" destId="{D2C35581-6B1F-E641-8AB1-E4374C9CE086}" srcOrd="3" destOrd="0" presId="urn:microsoft.com/office/officeart/2005/8/layout/vList2"/>
    <dgm:cxn modelId="{90770BCA-FBA6-504E-9EED-FE4C815FB99A}" type="presParOf" srcId="{3457D80C-E7DA-794E-9149-31C1C3249B83}" destId="{C5D5543E-C351-C34F-9906-7205A7C1C4BE}" srcOrd="4" destOrd="0" presId="urn:microsoft.com/office/officeart/2005/8/layout/vList2"/>
    <dgm:cxn modelId="{7FA2DB33-D93B-3948-A9F9-A6884B60C452}" type="presParOf" srcId="{3457D80C-E7DA-794E-9149-31C1C3249B83}" destId="{4F331041-351C-8844-9C85-B561742B21A3}" srcOrd="5" destOrd="0" presId="urn:microsoft.com/office/officeart/2005/8/layout/vList2"/>
    <dgm:cxn modelId="{8499E5A1-505A-CD41-A106-D0EB46593B84}" type="presParOf" srcId="{3457D80C-E7DA-794E-9149-31C1C3249B83}" destId="{3E931A78-E234-2843-9F27-3DE423D57D6E}" srcOrd="6" destOrd="0" presId="urn:microsoft.com/office/officeart/2005/8/layout/vList2"/>
    <dgm:cxn modelId="{41A502D0-FB3A-2844-85ED-557651091619}" type="presParOf" srcId="{3457D80C-E7DA-794E-9149-31C1C3249B83}" destId="{42A90F03-CC2E-B440-A45E-ECF720CA2AF8}" srcOrd="7" destOrd="0" presId="urn:microsoft.com/office/officeart/2005/8/layout/vList2"/>
    <dgm:cxn modelId="{AABA1181-8AE2-2E4E-A5DB-512CC5A9089C}" type="presParOf" srcId="{3457D80C-E7DA-794E-9149-31C1C3249B83}" destId="{48C9A899-E1F0-D148-9DCE-4E50028DCFE2}" srcOrd="8" destOrd="0" presId="urn:microsoft.com/office/officeart/2005/8/layout/vList2"/>
    <dgm:cxn modelId="{4E5732FC-E657-4644-BA5F-8B0F08AD0C46}" type="presParOf" srcId="{3457D80C-E7DA-794E-9149-31C1C3249B83}" destId="{E7702C80-9C69-6B41-A3ED-7BCA596BC96F}" srcOrd="9" destOrd="0" presId="urn:microsoft.com/office/officeart/2005/8/layout/vList2"/>
    <dgm:cxn modelId="{8C5363FC-F92C-FC4B-AA38-1A94B929275D}" type="presParOf" srcId="{3457D80C-E7DA-794E-9149-31C1C3249B83}" destId="{48938D6D-7471-DC4F-8A7F-B5EE0D9938C8}" srcOrd="10" destOrd="0" presId="urn:microsoft.com/office/officeart/2005/8/layout/vList2"/>
    <dgm:cxn modelId="{BE490889-853C-5E46-82EE-12D0F3D44DBE}" type="presParOf" srcId="{3457D80C-E7DA-794E-9149-31C1C3249B83}" destId="{F965AF03-D300-C749-98DC-76042B2E87EB}" srcOrd="11" destOrd="0" presId="urn:microsoft.com/office/officeart/2005/8/layout/vList2"/>
    <dgm:cxn modelId="{AAB6456F-B5E2-574F-ACB8-D8A077FE43BF}" type="presParOf" srcId="{3457D80C-E7DA-794E-9149-31C1C3249B83}" destId="{57615151-19D9-C440-9B7A-88E8EC20548E}" srcOrd="1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BF7386C-6DA3-4B41-A2A1-DEAF240C3401}" type="doc">
      <dgm:prSet loTypeId="urn:microsoft.com/office/officeart/2005/8/layout/hierarchy1" loCatId="hierarchy" qsTypeId="urn:microsoft.com/office/officeart/2005/8/quickstyle/simple1" qsCatId="simple" csTypeId="urn:microsoft.com/office/officeart/2005/8/colors/colorful1" csCatId="colorful"/>
      <dgm:spPr/>
      <dgm:t>
        <a:bodyPr/>
        <a:lstStyle/>
        <a:p>
          <a:endParaRPr lang="en-US"/>
        </a:p>
      </dgm:t>
    </dgm:pt>
    <dgm:pt modelId="{95B218F0-6CA6-46D0-AF7C-48FFF9B8735A}">
      <dgm:prSet/>
      <dgm:spPr/>
      <dgm:t>
        <a:bodyPr/>
        <a:lstStyle/>
        <a:p>
          <a:r>
            <a:rPr lang="de-DE"/>
            <a:t>KI wird definiert als die Wissenschaft und Technik der Problemlösung mit technologischen Innovationen, wie maschinellem Lernen und neuralen Netzwerken (Wang, 2020). Sie repräsentiert die Integration von Wissenschaft, Technologie, Technik und Mathematik (STEM), welche in der heutigen, technologiegestützten Gesellschaft betont wird.</a:t>
          </a:r>
          <a:endParaRPr lang="en-US"/>
        </a:p>
      </dgm:t>
    </dgm:pt>
    <dgm:pt modelId="{52CB6E57-015F-4708-A229-35BD6F438927}" type="parTrans" cxnId="{C0A14988-4DD6-41AF-B7F9-8F705E63BE2B}">
      <dgm:prSet/>
      <dgm:spPr/>
      <dgm:t>
        <a:bodyPr/>
        <a:lstStyle/>
        <a:p>
          <a:endParaRPr lang="en-US"/>
        </a:p>
      </dgm:t>
    </dgm:pt>
    <dgm:pt modelId="{2C1F0743-116C-44B6-AE37-CEF31B261B79}" type="sibTrans" cxnId="{C0A14988-4DD6-41AF-B7F9-8F705E63BE2B}">
      <dgm:prSet/>
      <dgm:spPr/>
      <dgm:t>
        <a:bodyPr/>
        <a:lstStyle/>
        <a:p>
          <a:endParaRPr lang="en-US"/>
        </a:p>
      </dgm:t>
    </dgm:pt>
    <dgm:pt modelId="{C131BD69-6204-4CC8-9B03-D745A619077B}">
      <dgm:prSet/>
      <dgm:spPr/>
      <dgm:t>
        <a:bodyPr/>
        <a:lstStyle/>
        <a:p>
          <a:r>
            <a:rPr lang="de-DE"/>
            <a:t>KI wurde definiert als die Wissenschaft und Technik der Schaffung intelligenter Maschinen (McCarthy, 2007). </a:t>
          </a:r>
          <a:endParaRPr lang="en-US"/>
        </a:p>
      </dgm:t>
    </dgm:pt>
    <dgm:pt modelId="{80DB4A81-1F2E-4C9B-8A44-51B71CA3819B}" type="parTrans" cxnId="{0E704810-E193-4978-881E-A577041E2602}">
      <dgm:prSet/>
      <dgm:spPr/>
      <dgm:t>
        <a:bodyPr/>
        <a:lstStyle/>
        <a:p>
          <a:endParaRPr lang="en-US"/>
        </a:p>
      </dgm:t>
    </dgm:pt>
    <dgm:pt modelId="{38A2D4B8-67A2-49D5-A894-ED5F6ACEFA5F}" type="sibTrans" cxnId="{0E704810-E193-4978-881E-A577041E2602}">
      <dgm:prSet/>
      <dgm:spPr/>
      <dgm:t>
        <a:bodyPr/>
        <a:lstStyle/>
        <a:p>
          <a:endParaRPr lang="en-US"/>
        </a:p>
      </dgm:t>
    </dgm:pt>
    <dgm:pt modelId="{D6C3FEC8-ACA8-C544-83B4-6F1AE028D1FF}" type="pres">
      <dgm:prSet presAssocID="{7BF7386C-6DA3-4B41-A2A1-DEAF240C3401}" presName="hierChild1" presStyleCnt="0">
        <dgm:presLayoutVars>
          <dgm:chPref val="1"/>
          <dgm:dir/>
          <dgm:animOne val="branch"/>
          <dgm:animLvl val="lvl"/>
          <dgm:resizeHandles/>
        </dgm:presLayoutVars>
      </dgm:prSet>
      <dgm:spPr/>
    </dgm:pt>
    <dgm:pt modelId="{823F1943-49C9-1E46-9A88-18F385C09DB6}" type="pres">
      <dgm:prSet presAssocID="{95B218F0-6CA6-46D0-AF7C-48FFF9B8735A}" presName="hierRoot1" presStyleCnt="0"/>
      <dgm:spPr/>
    </dgm:pt>
    <dgm:pt modelId="{4CAB405E-9731-FE43-B09E-7CCFA0880F0D}" type="pres">
      <dgm:prSet presAssocID="{95B218F0-6CA6-46D0-AF7C-48FFF9B8735A}" presName="composite" presStyleCnt="0"/>
      <dgm:spPr/>
    </dgm:pt>
    <dgm:pt modelId="{10455EEF-FA93-F043-B5A3-C0F3AC6D4D4E}" type="pres">
      <dgm:prSet presAssocID="{95B218F0-6CA6-46D0-AF7C-48FFF9B8735A}" presName="background" presStyleLbl="node0" presStyleIdx="0" presStyleCnt="2"/>
      <dgm:spPr/>
    </dgm:pt>
    <dgm:pt modelId="{DEF98F99-4D21-784F-B3FD-E4A75529E622}" type="pres">
      <dgm:prSet presAssocID="{95B218F0-6CA6-46D0-AF7C-48FFF9B8735A}" presName="text" presStyleLbl="fgAcc0" presStyleIdx="0" presStyleCnt="2">
        <dgm:presLayoutVars>
          <dgm:chPref val="3"/>
        </dgm:presLayoutVars>
      </dgm:prSet>
      <dgm:spPr/>
    </dgm:pt>
    <dgm:pt modelId="{722D5C09-9101-024C-9B33-B43C4C163CD1}" type="pres">
      <dgm:prSet presAssocID="{95B218F0-6CA6-46D0-AF7C-48FFF9B8735A}" presName="hierChild2" presStyleCnt="0"/>
      <dgm:spPr/>
    </dgm:pt>
    <dgm:pt modelId="{118A597F-3953-464E-A7E3-0EFA6E206A08}" type="pres">
      <dgm:prSet presAssocID="{C131BD69-6204-4CC8-9B03-D745A619077B}" presName="hierRoot1" presStyleCnt="0"/>
      <dgm:spPr/>
    </dgm:pt>
    <dgm:pt modelId="{8E1B57D2-42BF-5747-AC37-FD2C2873EC9E}" type="pres">
      <dgm:prSet presAssocID="{C131BD69-6204-4CC8-9B03-D745A619077B}" presName="composite" presStyleCnt="0"/>
      <dgm:spPr/>
    </dgm:pt>
    <dgm:pt modelId="{790B5ADD-CCED-1D4B-94BD-14A01B367E60}" type="pres">
      <dgm:prSet presAssocID="{C131BD69-6204-4CC8-9B03-D745A619077B}" presName="background" presStyleLbl="node0" presStyleIdx="1" presStyleCnt="2"/>
      <dgm:spPr/>
    </dgm:pt>
    <dgm:pt modelId="{B802E8F5-567D-7E49-BA43-79ACDCD863B2}" type="pres">
      <dgm:prSet presAssocID="{C131BD69-6204-4CC8-9B03-D745A619077B}" presName="text" presStyleLbl="fgAcc0" presStyleIdx="1" presStyleCnt="2">
        <dgm:presLayoutVars>
          <dgm:chPref val="3"/>
        </dgm:presLayoutVars>
      </dgm:prSet>
      <dgm:spPr/>
    </dgm:pt>
    <dgm:pt modelId="{293FB822-9D30-A84A-A62F-0025C0CD1653}" type="pres">
      <dgm:prSet presAssocID="{C131BD69-6204-4CC8-9B03-D745A619077B}" presName="hierChild2" presStyleCnt="0"/>
      <dgm:spPr/>
    </dgm:pt>
  </dgm:ptLst>
  <dgm:cxnLst>
    <dgm:cxn modelId="{0E704810-E193-4978-881E-A577041E2602}" srcId="{7BF7386C-6DA3-4B41-A2A1-DEAF240C3401}" destId="{C131BD69-6204-4CC8-9B03-D745A619077B}" srcOrd="1" destOrd="0" parTransId="{80DB4A81-1F2E-4C9B-8A44-51B71CA3819B}" sibTransId="{38A2D4B8-67A2-49D5-A894-ED5F6ACEFA5F}"/>
    <dgm:cxn modelId="{9B43AC5B-D624-5C4D-8CD8-FB267F86AD4A}" type="presOf" srcId="{7BF7386C-6DA3-4B41-A2A1-DEAF240C3401}" destId="{D6C3FEC8-ACA8-C544-83B4-6F1AE028D1FF}" srcOrd="0" destOrd="0" presId="urn:microsoft.com/office/officeart/2005/8/layout/hierarchy1"/>
    <dgm:cxn modelId="{C0A14988-4DD6-41AF-B7F9-8F705E63BE2B}" srcId="{7BF7386C-6DA3-4B41-A2A1-DEAF240C3401}" destId="{95B218F0-6CA6-46D0-AF7C-48FFF9B8735A}" srcOrd="0" destOrd="0" parTransId="{52CB6E57-015F-4708-A229-35BD6F438927}" sibTransId="{2C1F0743-116C-44B6-AE37-CEF31B261B79}"/>
    <dgm:cxn modelId="{2145B0F3-54DF-F747-A055-227FD3BC1973}" type="presOf" srcId="{95B218F0-6CA6-46D0-AF7C-48FFF9B8735A}" destId="{DEF98F99-4D21-784F-B3FD-E4A75529E622}" srcOrd="0" destOrd="0" presId="urn:microsoft.com/office/officeart/2005/8/layout/hierarchy1"/>
    <dgm:cxn modelId="{24A434FE-FFA5-6A4E-B0AA-F23CA3014A94}" type="presOf" srcId="{C131BD69-6204-4CC8-9B03-D745A619077B}" destId="{B802E8F5-567D-7E49-BA43-79ACDCD863B2}" srcOrd="0" destOrd="0" presId="urn:microsoft.com/office/officeart/2005/8/layout/hierarchy1"/>
    <dgm:cxn modelId="{784693F8-691B-AC4B-BA07-31818F1BF8D2}" type="presParOf" srcId="{D6C3FEC8-ACA8-C544-83B4-6F1AE028D1FF}" destId="{823F1943-49C9-1E46-9A88-18F385C09DB6}" srcOrd="0" destOrd="0" presId="urn:microsoft.com/office/officeart/2005/8/layout/hierarchy1"/>
    <dgm:cxn modelId="{38B3BE3D-90AD-784C-B70F-E472104EA749}" type="presParOf" srcId="{823F1943-49C9-1E46-9A88-18F385C09DB6}" destId="{4CAB405E-9731-FE43-B09E-7CCFA0880F0D}" srcOrd="0" destOrd="0" presId="urn:microsoft.com/office/officeart/2005/8/layout/hierarchy1"/>
    <dgm:cxn modelId="{E3352AA3-1C4A-5649-94D7-3965D2A809EC}" type="presParOf" srcId="{4CAB405E-9731-FE43-B09E-7CCFA0880F0D}" destId="{10455EEF-FA93-F043-B5A3-C0F3AC6D4D4E}" srcOrd="0" destOrd="0" presId="urn:microsoft.com/office/officeart/2005/8/layout/hierarchy1"/>
    <dgm:cxn modelId="{A65570A9-5416-EC45-BCCC-ED9AB9F42CEB}" type="presParOf" srcId="{4CAB405E-9731-FE43-B09E-7CCFA0880F0D}" destId="{DEF98F99-4D21-784F-B3FD-E4A75529E622}" srcOrd="1" destOrd="0" presId="urn:microsoft.com/office/officeart/2005/8/layout/hierarchy1"/>
    <dgm:cxn modelId="{94683F32-5A80-D546-A546-7B1492B4C81C}" type="presParOf" srcId="{823F1943-49C9-1E46-9A88-18F385C09DB6}" destId="{722D5C09-9101-024C-9B33-B43C4C163CD1}" srcOrd="1" destOrd="0" presId="urn:microsoft.com/office/officeart/2005/8/layout/hierarchy1"/>
    <dgm:cxn modelId="{4D793ABF-AC17-E643-AC29-BCB459981BC7}" type="presParOf" srcId="{D6C3FEC8-ACA8-C544-83B4-6F1AE028D1FF}" destId="{118A597F-3953-464E-A7E3-0EFA6E206A08}" srcOrd="1" destOrd="0" presId="urn:microsoft.com/office/officeart/2005/8/layout/hierarchy1"/>
    <dgm:cxn modelId="{81D1DA62-B943-5D44-8DA9-D5BCFF85FE39}" type="presParOf" srcId="{118A597F-3953-464E-A7E3-0EFA6E206A08}" destId="{8E1B57D2-42BF-5747-AC37-FD2C2873EC9E}" srcOrd="0" destOrd="0" presId="urn:microsoft.com/office/officeart/2005/8/layout/hierarchy1"/>
    <dgm:cxn modelId="{FC5CB6DE-BC5E-D141-A752-7BC56C5EA174}" type="presParOf" srcId="{8E1B57D2-42BF-5747-AC37-FD2C2873EC9E}" destId="{790B5ADD-CCED-1D4B-94BD-14A01B367E60}" srcOrd="0" destOrd="0" presId="urn:microsoft.com/office/officeart/2005/8/layout/hierarchy1"/>
    <dgm:cxn modelId="{ECB7B2BE-A749-4C47-BBC9-073922636E98}" type="presParOf" srcId="{8E1B57D2-42BF-5747-AC37-FD2C2873EC9E}" destId="{B802E8F5-567D-7E49-BA43-79ACDCD863B2}" srcOrd="1" destOrd="0" presId="urn:microsoft.com/office/officeart/2005/8/layout/hierarchy1"/>
    <dgm:cxn modelId="{EBEB9E81-A3BF-DF4F-A257-BA34B4762E8D}" type="presParOf" srcId="{118A597F-3953-464E-A7E3-0EFA6E206A08}" destId="{293FB822-9D30-A84A-A62F-0025C0CD1653}"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DA172E57-C4A9-4D93-8FC1-F4E6784D6FC0}"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B15B5D3D-4D37-4340-9DB7-18DE3605B689}">
      <dgm:prSet/>
      <dgm:spPr/>
      <dgm:t>
        <a:bodyPr/>
        <a:lstStyle/>
        <a:p>
          <a:r>
            <a:rPr lang="de-DE"/>
            <a:t>Nach Jung &amp; Wong (2019) muss in jedem Fall eine eindeutige Zuordnung zwischen der Lernaktivität und dem Interaktionsstil des Roboters erfolgen. </a:t>
          </a:r>
          <a:endParaRPr lang="en-US"/>
        </a:p>
      </dgm:t>
    </dgm:pt>
    <dgm:pt modelId="{CF677F79-E408-4D63-BE89-2EB19F464C88}" type="parTrans" cxnId="{545F2D27-84C3-47EC-8B50-13EEADC7A548}">
      <dgm:prSet/>
      <dgm:spPr/>
      <dgm:t>
        <a:bodyPr/>
        <a:lstStyle/>
        <a:p>
          <a:endParaRPr lang="en-US"/>
        </a:p>
      </dgm:t>
    </dgm:pt>
    <dgm:pt modelId="{394D8704-3BC3-4979-888B-4ACFB050214D}" type="sibTrans" cxnId="{545F2D27-84C3-47EC-8B50-13EEADC7A548}">
      <dgm:prSet/>
      <dgm:spPr/>
      <dgm:t>
        <a:bodyPr/>
        <a:lstStyle/>
        <a:p>
          <a:endParaRPr lang="en-US"/>
        </a:p>
      </dgm:t>
    </dgm:pt>
    <dgm:pt modelId="{26BAA404-1935-4183-B4DD-A3898B320EEA}">
      <dgm:prSet/>
      <dgm:spPr/>
      <dgm:t>
        <a:bodyPr/>
        <a:lstStyle/>
        <a:p>
          <a:r>
            <a:rPr lang="de-DE"/>
            <a:t>Für grundlegende Lernaufgaben wäre bspw. ein kooperativer Roboter zu bevorzugen (Okita et al., 2009), beim Spracherwerb hingegen eher die Tutorenform (Saerbeck,et al., 2010). </a:t>
          </a:r>
          <a:endParaRPr lang="en-US"/>
        </a:p>
      </dgm:t>
    </dgm:pt>
    <dgm:pt modelId="{10C56575-B940-4F91-A82A-E803D6E70085}" type="parTrans" cxnId="{1E906A17-11E9-4C1F-8C57-45A4B1A6FF31}">
      <dgm:prSet/>
      <dgm:spPr/>
      <dgm:t>
        <a:bodyPr/>
        <a:lstStyle/>
        <a:p>
          <a:endParaRPr lang="en-US"/>
        </a:p>
      </dgm:t>
    </dgm:pt>
    <dgm:pt modelId="{834C7398-4209-4C55-BE72-E56B06DD0B11}" type="sibTrans" cxnId="{1E906A17-11E9-4C1F-8C57-45A4B1A6FF31}">
      <dgm:prSet/>
      <dgm:spPr/>
      <dgm:t>
        <a:bodyPr/>
        <a:lstStyle/>
        <a:p>
          <a:endParaRPr lang="en-US"/>
        </a:p>
      </dgm:t>
    </dgm:pt>
    <dgm:pt modelId="{784FB159-302F-4B25-90C9-CFD4EB28E46F}">
      <dgm:prSet/>
      <dgm:spPr/>
      <dgm:t>
        <a:bodyPr/>
        <a:lstStyle/>
        <a:p>
          <a:r>
            <a:rPr lang="de-DE"/>
            <a:t>Während sich jüngere Kinder im Lernprozess zufrieden mit einem kooperativen Roboter zeigten, betrachteten ältere Kinder den Roboter eher als Lernwerkzeug/ -hilfe (Shin &amp; Kim, 2007). </a:t>
          </a:r>
          <a:endParaRPr lang="en-US"/>
        </a:p>
      </dgm:t>
    </dgm:pt>
    <dgm:pt modelId="{71051B6D-BD94-4032-AFC7-E7DDC54B14E2}" type="parTrans" cxnId="{612C0D94-214B-4956-95D5-FE6277A6FB8D}">
      <dgm:prSet/>
      <dgm:spPr/>
      <dgm:t>
        <a:bodyPr/>
        <a:lstStyle/>
        <a:p>
          <a:endParaRPr lang="en-US"/>
        </a:p>
      </dgm:t>
    </dgm:pt>
    <dgm:pt modelId="{1F0B9B79-28A3-43D2-BCF5-B64CC28B3B01}" type="sibTrans" cxnId="{612C0D94-214B-4956-95D5-FE6277A6FB8D}">
      <dgm:prSet/>
      <dgm:spPr/>
      <dgm:t>
        <a:bodyPr/>
        <a:lstStyle/>
        <a:p>
          <a:endParaRPr lang="en-US"/>
        </a:p>
      </dgm:t>
    </dgm:pt>
    <dgm:pt modelId="{933798CB-D792-F040-8D0F-5272F21061FD}" type="pres">
      <dgm:prSet presAssocID="{DA172E57-C4A9-4D93-8FC1-F4E6784D6FC0}" presName="linear" presStyleCnt="0">
        <dgm:presLayoutVars>
          <dgm:animLvl val="lvl"/>
          <dgm:resizeHandles val="exact"/>
        </dgm:presLayoutVars>
      </dgm:prSet>
      <dgm:spPr/>
    </dgm:pt>
    <dgm:pt modelId="{6F573832-4513-4742-8F0A-64EA1CDDC35B}" type="pres">
      <dgm:prSet presAssocID="{B15B5D3D-4D37-4340-9DB7-18DE3605B689}" presName="parentText" presStyleLbl="node1" presStyleIdx="0" presStyleCnt="3">
        <dgm:presLayoutVars>
          <dgm:chMax val="0"/>
          <dgm:bulletEnabled val="1"/>
        </dgm:presLayoutVars>
      </dgm:prSet>
      <dgm:spPr/>
    </dgm:pt>
    <dgm:pt modelId="{319EEF4B-78CE-4E45-BCC7-A8298DFBB8BD}" type="pres">
      <dgm:prSet presAssocID="{394D8704-3BC3-4979-888B-4ACFB050214D}" presName="spacer" presStyleCnt="0"/>
      <dgm:spPr/>
    </dgm:pt>
    <dgm:pt modelId="{2652943C-60D8-6C46-990A-7B3A67273A1E}" type="pres">
      <dgm:prSet presAssocID="{26BAA404-1935-4183-B4DD-A3898B320EEA}" presName="parentText" presStyleLbl="node1" presStyleIdx="1" presStyleCnt="3">
        <dgm:presLayoutVars>
          <dgm:chMax val="0"/>
          <dgm:bulletEnabled val="1"/>
        </dgm:presLayoutVars>
      </dgm:prSet>
      <dgm:spPr/>
    </dgm:pt>
    <dgm:pt modelId="{6AA1D34B-98B5-7745-8440-B79308F97CA9}" type="pres">
      <dgm:prSet presAssocID="{834C7398-4209-4C55-BE72-E56B06DD0B11}" presName="spacer" presStyleCnt="0"/>
      <dgm:spPr/>
    </dgm:pt>
    <dgm:pt modelId="{18AF0ED6-8F76-CD41-8CA4-2934B76137ED}" type="pres">
      <dgm:prSet presAssocID="{784FB159-302F-4B25-90C9-CFD4EB28E46F}" presName="parentText" presStyleLbl="node1" presStyleIdx="2" presStyleCnt="3">
        <dgm:presLayoutVars>
          <dgm:chMax val="0"/>
          <dgm:bulletEnabled val="1"/>
        </dgm:presLayoutVars>
      </dgm:prSet>
      <dgm:spPr/>
    </dgm:pt>
  </dgm:ptLst>
  <dgm:cxnLst>
    <dgm:cxn modelId="{C0664602-027A-764D-94AA-41FEBB1959BF}" type="presOf" srcId="{784FB159-302F-4B25-90C9-CFD4EB28E46F}" destId="{18AF0ED6-8F76-CD41-8CA4-2934B76137ED}" srcOrd="0" destOrd="0" presId="urn:microsoft.com/office/officeart/2005/8/layout/vList2"/>
    <dgm:cxn modelId="{1E906A17-11E9-4C1F-8C57-45A4B1A6FF31}" srcId="{DA172E57-C4A9-4D93-8FC1-F4E6784D6FC0}" destId="{26BAA404-1935-4183-B4DD-A3898B320EEA}" srcOrd="1" destOrd="0" parTransId="{10C56575-B940-4F91-A82A-E803D6E70085}" sibTransId="{834C7398-4209-4C55-BE72-E56B06DD0B11}"/>
    <dgm:cxn modelId="{545F2D27-84C3-47EC-8B50-13EEADC7A548}" srcId="{DA172E57-C4A9-4D93-8FC1-F4E6784D6FC0}" destId="{B15B5D3D-4D37-4340-9DB7-18DE3605B689}" srcOrd="0" destOrd="0" parTransId="{CF677F79-E408-4D63-BE89-2EB19F464C88}" sibTransId="{394D8704-3BC3-4979-888B-4ACFB050214D}"/>
    <dgm:cxn modelId="{26936B48-CDF3-3646-B2BF-BD19332930ED}" type="presOf" srcId="{26BAA404-1935-4183-B4DD-A3898B320EEA}" destId="{2652943C-60D8-6C46-990A-7B3A67273A1E}" srcOrd="0" destOrd="0" presId="urn:microsoft.com/office/officeart/2005/8/layout/vList2"/>
    <dgm:cxn modelId="{38B1B449-6EF6-464C-964A-2B3A5E83DC2E}" type="presOf" srcId="{B15B5D3D-4D37-4340-9DB7-18DE3605B689}" destId="{6F573832-4513-4742-8F0A-64EA1CDDC35B}" srcOrd="0" destOrd="0" presId="urn:microsoft.com/office/officeart/2005/8/layout/vList2"/>
    <dgm:cxn modelId="{612C0D94-214B-4956-95D5-FE6277A6FB8D}" srcId="{DA172E57-C4A9-4D93-8FC1-F4E6784D6FC0}" destId="{784FB159-302F-4B25-90C9-CFD4EB28E46F}" srcOrd="2" destOrd="0" parTransId="{71051B6D-BD94-4032-AFC7-E7DDC54B14E2}" sibTransId="{1F0B9B79-28A3-43D2-BCF5-B64CC28B3B01}"/>
    <dgm:cxn modelId="{F5513CB9-56AE-3549-9BD0-485C3992F2A9}" type="presOf" srcId="{DA172E57-C4A9-4D93-8FC1-F4E6784D6FC0}" destId="{933798CB-D792-F040-8D0F-5272F21061FD}" srcOrd="0" destOrd="0" presId="urn:microsoft.com/office/officeart/2005/8/layout/vList2"/>
    <dgm:cxn modelId="{A2BC71FC-7A3E-E74B-9C56-50F1F9B85CD6}" type="presParOf" srcId="{933798CB-D792-F040-8D0F-5272F21061FD}" destId="{6F573832-4513-4742-8F0A-64EA1CDDC35B}" srcOrd="0" destOrd="0" presId="urn:microsoft.com/office/officeart/2005/8/layout/vList2"/>
    <dgm:cxn modelId="{026433EC-DE3F-3D40-B9A5-411152022330}" type="presParOf" srcId="{933798CB-D792-F040-8D0F-5272F21061FD}" destId="{319EEF4B-78CE-4E45-BCC7-A8298DFBB8BD}" srcOrd="1" destOrd="0" presId="urn:microsoft.com/office/officeart/2005/8/layout/vList2"/>
    <dgm:cxn modelId="{902D991F-3784-474E-AA93-C5F9198538C3}" type="presParOf" srcId="{933798CB-D792-F040-8D0F-5272F21061FD}" destId="{2652943C-60D8-6C46-990A-7B3A67273A1E}" srcOrd="2" destOrd="0" presId="urn:microsoft.com/office/officeart/2005/8/layout/vList2"/>
    <dgm:cxn modelId="{3A92C0A6-1A8C-E746-8DD9-C246F2A6466F}" type="presParOf" srcId="{933798CB-D792-F040-8D0F-5272F21061FD}" destId="{6AA1D34B-98B5-7745-8440-B79308F97CA9}" srcOrd="3" destOrd="0" presId="urn:microsoft.com/office/officeart/2005/8/layout/vList2"/>
    <dgm:cxn modelId="{D0615D68-6A0F-1748-B1BD-57D5851B6906}" type="presParOf" srcId="{933798CB-D792-F040-8D0F-5272F21061FD}" destId="{18AF0ED6-8F76-CD41-8CA4-2934B76137ED}"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4325AD30-F1E6-44D7-A150-0BA667F9D409}"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B5CFB3CC-1232-439D-815D-5294E52BA368}">
      <dgm:prSet/>
      <dgm:spPr/>
      <dgm:t>
        <a:bodyPr/>
        <a:lstStyle/>
        <a:p>
          <a:r>
            <a:rPr lang="de-DE"/>
            <a:t>Der Umfang von notwendigem sozialem Verhalten eines Roboters ist mehr oder weniger mit seiner Rolle in der Lernaktivität, dem Themenbereich und dem Alter der Lernenden verknüpft. </a:t>
          </a:r>
          <a:endParaRPr lang="en-US"/>
        </a:p>
      </dgm:t>
    </dgm:pt>
    <dgm:pt modelId="{C05D3B81-EFDE-431A-8410-43A7504A9EA8}" type="parTrans" cxnId="{BC35DEF7-F380-4E5E-A0BC-9CDECFA6B85B}">
      <dgm:prSet/>
      <dgm:spPr/>
      <dgm:t>
        <a:bodyPr/>
        <a:lstStyle/>
        <a:p>
          <a:endParaRPr lang="en-US"/>
        </a:p>
      </dgm:t>
    </dgm:pt>
    <dgm:pt modelId="{0E97CD1C-D576-4FC2-9C72-35BFF88AEDCE}" type="sibTrans" cxnId="{BC35DEF7-F380-4E5E-A0BC-9CDECFA6B85B}">
      <dgm:prSet/>
      <dgm:spPr/>
      <dgm:t>
        <a:bodyPr/>
        <a:lstStyle/>
        <a:p>
          <a:endParaRPr lang="en-US"/>
        </a:p>
      </dgm:t>
    </dgm:pt>
    <dgm:pt modelId="{24C606F4-6400-418B-A55D-9659632D5B00}">
      <dgm:prSet/>
      <dgm:spPr/>
      <dgm:t>
        <a:bodyPr/>
        <a:lstStyle/>
        <a:p>
          <a:r>
            <a:rPr lang="de-DE"/>
            <a:t>Hier spielen auch das Aussehen (Okita et al., 2009) und die Aufnahme von Blickkontakt (Johnson et al., 2000) eine Rolle. </a:t>
          </a:r>
          <a:endParaRPr lang="en-US"/>
        </a:p>
      </dgm:t>
    </dgm:pt>
    <dgm:pt modelId="{3F53D48A-0EDC-4F85-B985-300962B3DC31}" type="parTrans" cxnId="{36447D81-0DCB-4037-A72D-7045056F7F21}">
      <dgm:prSet/>
      <dgm:spPr/>
      <dgm:t>
        <a:bodyPr/>
        <a:lstStyle/>
        <a:p>
          <a:endParaRPr lang="en-US"/>
        </a:p>
      </dgm:t>
    </dgm:pt>
    <dgm:pt modelId="{0A30B336-B7DD-4B29-A793-C6FBB6ADC129}" type="sibTrans" cxnId="{36447D81-0DCB-4037-A72D-7045056F7F21}">
      <dgm:prSet/>
      <dgm:spPr/>
      <dgm:t>
        <a:bodyPr/>
        <a:lstStyle/>
        <a:p>
          <a:endParaRPr lang="en-US"/>
        </a:p>
      </dgm:t>
    </dgm:pt>
    <dgm:pt modelId="{5F635666-2997-4BC4-8F6F-6F681DEA2C16}">
      <dgm:prSet/>
      <dgm:spPr/>
      <dgm:t>
        <a:bodyPr/>
        <a:lstStyle/>
        <a:p>
          <a:r>
            <a:rPr lang="de-DE"/>
            <a:t>Für den Fremdspracherwerb und die kognitive Entwicklung sind soziale Interaktionen unerlässlich (Shin &amp; Lee, 2008). </a:t>
          </a:r>
          <a:endParaRPr lang="en-US"/>
        </a:p>
      </dgm:t>
    </dgm:pt>
    <dgm:pt modelId="{4FC64D5E-B1B0-4611-86EE-FA8F4BC5C418}" type="parTrans" cxnId="{FF189A24-691F-47A0-A79E-57D19D80A319}">
      <dgm:prSet/>
      <dgm:spPr/>
      <dgm:t>
        <a:bodyPr/>
        <a:lstStyle/>
        <a:p>
          <a:endParaRPr lang="en-US"/>
        </a:p>
      </dgm:t>
    </dgm:pt>
    <dgm:pt modelId="{CE432529-22B1-4DE6-8D53-44478BFE1358}" type="sibTrans" cxnId="{FF189A24-691F-47A0-A79E-57D19D80A319}">
      <dgm:prSet/>
      <dgm:spPr/>
      <dgm:t>
        <a:bodyPr/>
        <a:lstStyle/>
        <a:p>
          <a:endParaRPr lang="en-US"/>
        </a:p>
      </dgm:t>
    </dgm:pt>
    <dgm:pt modelId="{CBBA8742-8BDE-7147-96C6-2B92E1F911FD}" type="pres">
      <dgm:prSet presAssocID="{4325AD30-F1E6-44D7-A150-0BA667F9D409}" presName="linear" presStyleCnt="0">
        <dgm:presLayoutVars>
          <dgm:animLvl val="lvl"/>
          <dgm:resizeHandles val="exact"/>
        </dgm:presLayoutVars>
      </dgm:prSet>
      <dgm:spPr/>
    </dgm:pt>
    <dgm:pt modelId="{16C07DDB-6FE6-E348-8C76-FCD2599ECCCA}" type="pres">
      <dgm:prSet presAssocID="{B5CFB3CC-1232-439D-815D-5294E52BA368}" presName="parentText" presStyleLbl="node1" presStyleIdx="0" presStyleCnt="3">
        <dgm:presLayoutVars>
          <dgm:chMax val="0"/>
          <dgm:bulletEnabled val="1"/>
        </dgm:presLayoutVars>
      </dgm:prSet>
      <dgm:spPr/>
    </dgm:pt>
    <dgm:pt modelId="{DBC3BB65-2BBA-9547-A579-F692FDD6B938}" type="pres">
      <dgm:prSet presAssocID="{0E97CD1C-D576-4FC2-9C72-35BFF88AEDCE}" presName="spacer" presStyleCnt="0"/>
      <dgm:spPr/>
    </dgm:pt>
    <dgm:pt modelId="{568D4FDF-5D84-164B-A537-4669E7D49B89}" type="pres">
      <dgm:prSet presAssocID="{24C606F4-6400-418B-A55D-9659632D5B00}" presName="parentText" presStyleLbl="node1" presStyleIdx="1" presStyleCnt="3">
        <dgm:presLayoutVars>
          <dgm:chMax val="0"/>
          <dgm:bulletEnabled val="1"/>
        </dgm:presLayoutVars>
      </dgm:prSet>
      <dgm:spPr/>
    </dgm:pt>
    <dgm:pt modelId="{FEB5BCFA-7E58-DC4F-8B05-C77467BB2B46}" type="pres">
      <dgm:prSet presAssocID="{0A30B336-B7DD-4B29-A793-C6FBB6ADC129}" presName="spacer" presStyleCnt="0"/>
      <dgm:spPr/>
    </dgm:pt>
    <dgm:pt modelId="{F91C8B23-1CC3-4144-962C-8F06144ABFBA}" type="pres">
      <dgm:prSet presAssocID="{5F635666-2997-4BC4-8F6F-6F681DEA2C16}" presName="parentText" presStyleLbl="node1" presStyleIdx="2" presStyleCnt="3">
        <dgm:presLayoutVars>
          <dgm:chMax val="0"/>
          <dgm:bulletEnabled val="1"/>
        </dgm:presLayoutVars>
      </dgm:prSet>
      <dgm:spPr/>
    </dgm:pt>
  </dgm:ptLst>
  <dgm:cxnLst>
    <dgm:cxn modelId="{9579190D-E01F-0A4F-A970-ECCA2A6C6683}" type="presOf" srcId="{5F635666-2997-4BC4-8F6F-6F681DEA2C16}" destId="{F91C8B23-1CC3-4144-962C-8F06144ABFBA}" srcOrd="0" destOrd="0" presId="urn:microsoft.com/office/officeart/2005/8/layout/vList2"/>
    <dgm:cxn modelId="{FE3F5F20-2F7C-9341-A71D-CAD109FC2AAD}" type="presOf" srcId="{4325AD30-F1E6-44D7-A150-0BA667F9D409}" destId="{CBBA8742-8BDE-7147-96C6-2B92E1F911FD}" srcOrd="0" destOrd="0" presId="urn:microsoft.com/office/officeart/2005/8/layout/vList2"/>
    <dgm:cxn modelId="{FF189A24-691F-47A0-A79E-57D19D80A319}" srcId="{4325AD30-F1E6-44D7-A150-0BA667F9D409}" destId="{5F635666-2997-4BC4-8F6F-6F681DEA2C16}" srcOrd="2" destOrd="0" parTransId="{4FC64D5E-B1B0-4611-86EE-FA8F4BC5C418}" sibTransId="{CE432529-22B1-4DE6-8D53-44478BFE1358}"/>
    <dgm:cxn modelId="{F5FEBB2F-2D52-9C48-833E-FA2304E6B18E}" type="presOf" srcId="{B5CFB3CC-1232-439D-815D-5294E52BA368}" destId="{16C07DDB-6FE6-E348-8C76-FCD2599ECCCA}" srcOrd="0" destOrd="0" presId="urn:microsoft.com/office/officeart/2005/8/layout/vList2"/>
    <dgm:cxn modelId="{36447D81-0DCB-4037-A72D-7045056F7F21}" srcId="{4325AD30-F1E6-44D7-A150-0BA667F9D409}" destId="{24C606F4-6400-418B-A55D-9659632D5B00}" srcOrd="1" destOrd="0" parTransId="{3F53D48A-0EDC-4F85-B985-300962B3DC31}" sibTransId="{0A30B336-B7DD-4B29-A793-C6FBB6ADC129}"/>
    <dgm:cxn modelId="{889D67E7-D067-E64C-8B31-C3E4884512A9}" type="presOf" srcId="{24C606F4-6400-418B-A55D-9659632D5B00}" destId="{568D4FDF-5D84-164B-A537-4669E7D49B89}" srcOrd="0" destOrd="0" presId="urn:microsoft.com/office/officeart/2005/8/layout/vList2"/>
    <dgm:cxn modelId="{BC35DEF7-F380-4E5E-A0BC-9CDECFA6B85B}" srcId="{4325AD30-F1E6-44D7-A150-0BA667F9D409}" destId="{B5CFB3CC-1232-439D-815D-5294E52BA368}" srcOrd="0" destOrd="0" parTransId="{C05D3B81-EFDE-431A-8410-43A7504A9EA8}" sibTransId="{0E97CD1C-D576-4FC2-9C72-35BFF88AEDCE}"/>
    <dgm:cxn modelId="{7DA76FCB-FF73-FD4F-A8CB-2E802667A843}" type="presParOf" srcId="{CBBA8742-8BDE-7147-96C6-2B92E1F911FD}" destId="{16C07DDB-6FE6-E348-8C76-FCD2599ECCCA}" srcOrd="0" destOrd="0" presId="urn:microsoft.com/office/officeart/2005/8/layout/vList2"/>
    <dgm:cxn modelId="{58A89C73-4EE5-3B4D-9DCC-6449879FB86D}" type="presParOf" srcId="{CBBA8742-8BDE-7147-96C6-2B92E1F911FD}" destId="{DBC3BB65-2BBA-9547-A579-F692FDD6B938}" srcOrd="1" destOrd="0" presId="urn:microsoft.com/office/officeart/2005/8/layout/vList2"/>
    <dgm:cxn modelId="{BE863311-F63D-D942-82E6-C4E8999A1367}" type="presParOf" srcId="{CBBA8742-8BDE-7147-96C6-2B92E1F911FD}" destId="{568D4FDF-5D84-164B-A537-4669E7D49B89}" srcOrd="2" destOrd="0" presId="urn:microsoft.com/office/officeart/2005/8/layout/vList2"/>
    <dgm:cxn modelId="{76784BDA-12EC-CB47-AB52-542C9848393B}" type="presParOf" srcId="{CBBA8742-8BDE-7147-96C6-2B92E1F911FD}" destId="{FEB5BCFA-7E58-DC4F-8B05-C77467BB2B46}" srcOrd="3" destOrd="0" presId="urn:microsoft.com/office/officeart/2005/8/layout/vList2"/>
    <dgm:cxn modelId="{139D1D01-DBEC-5046-90EC-D160E013B4C8}" type="presParOf" srcId="{CBBA8742-8BDE-7147-96C6-2B92E1F911FD}" destId="{F91C8B23-1CC3-4144-962C-8F06144ABFBA}"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8C1333CF-5383-4B28-AF2A-455D0CAAA1F7}"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E3D13D98-3A3F-4A86-9886-4502764F3CF7}">
      <dgm:prSet/>
      <dgm:spPr/>
      <dgm:t>
        <a:bodyPr/>
        <a:lstStyle/>
        <a:p>
          <a:r>
            <a:rPr lang="de-DE" dirty="0"/>
            <a:t>Technische Robotik und Computer-Bildung (eine generelle Stimulierung des Interesses an Technologien)</a:t>
          </a:r>
          <a:endParaRPr lang="en-US" dirty="0"/>
        </a:p>
      </dgm:t>
    </dgm:pt>
    <dgm:pt modelId="{260D8698-BC7D-408C-B23B-E5B3BDBB9573}" type="parTrans" cxnId="{48121F10-440D-4D03-A27F-B52272EAB195}">
      <dgm:prSet/>
      <dgm:spPr/>
      <dgm:t>
        <a:bodyPr/>
        <a:lstStyle/>
        <a:p>
          <a:endParaRPr lang="en-US"/>
        </a:p>
      </dgm:t>
    </dgm:pt>
    <dgm:pt modelId="{7F413A3B-158A-45E7-9725-63EE2CAF9F38}" type="sibTrans" cxnId="{48121F10-440D-4D03-A27F-B52272EAB195}">
      <dgm:prSet/>
      <dgm:spPr/>
      <dgm:t>
        <a:bodyPr/>
        <a:lstStyle/>
        <a:p>
          <a:endParaRPr lang="en-US"/>
        </a:p>
      </dgm:t>
    </dgm:pt>
    <dgm:pt modelId="{853B4852-693B-40DC-BC2F-E3F558715D59}">
      <dgm:prSet/>
      <dgm:spPr/>
      <dgm:t>
        <a:bodyPr/>
        <a:lstStyle/>
        <a:p>
          <a:r>
            <a:rPr lang="de-DE"/>
            <a:t>Nicht-technische Bildung (Wissenschaft und Sprache).</a:t>
          </a:r>
          <a:endParaRPr lang="en-US"/>
        </a:p>
      </dgm:t>
    </dgm:pt>
    <dgm:pt modelId="{0BC7C362-54A1-49AF-A88B-C77CC738AA04}" type="parTrans" cxnId="{07357F1E-9AE5-49F5-AC14-C27673F92D3B}">
      <dgm:prSet/>
      <dgm:spPr/>
      <dgm:t>
        <a:bodyPr/>
        <a:lstStyle/>
        <a:p>
          <a:endParaRPr lang="en-US"/>
        </a:p>
      </dgm:t>
    </dgm:pt>
    <dgm:pt modelId="{2F28B58A-93F1-4116-9C31-A33921BD4650}" type="sibTrans" cxnId="{07357F1E-9AE5-49F5-AC14-C27673F92D3B}">
      <dgm:prSet/>
      <dgm:spPr/>
      <dgm:t>
        <a:bodyPr/>
        <a:lstStyle/>
        <a:p>
          <a:endParaRPr lang="en-US"/>
        </a:p>
      </dgm:t>
    </dgm:pt>
    <dgm:pt modelId="{32066EC7-695C-974B-ABEF-C0CF3D255143}" type="pres">
      <dgm:prSet presAssocID="{8C1333CF-5383-4B28-AF2A-455D0CAAA1F7}" presName="linear" presStyleCnt="0">
        <dgm:presLayoutVars>
          <dgm:animLvl val="lvl"/>
          <dgm:resizeHandles val="exact"/>
        </dgm:presLayoutVars>
      </dgm:prSet>
      <dgm:spPr/>
    </dgm:pt>
    <dgm:pt modelId="{2D0B7D6D-8E09-D144-A29B-A7BD56FAED85}" type="pres">
      <dgm:prSet presAssocID="{E3D13D98-3A3F-4A86-9886-4502764F3CF7}" presName="parentText" presStyleLbl="node1" presStyleIdx="0" presStyleCnt="2">
        <dgm:presLayoutVars>
          <dgm:chMax val="0"/>
          <dgm:bulletEnabled val="1"/>
        </dgm:presLayoutVars>
      </dgm:prSet>
      <dgm:spPr/>
    </dgm:pt>
    <dgm:pt modelId="{BF46F817-8022-E542-B9D1-9EB84F7F73B0}" type="pres">
      <dgm:prSet presAssocID="{7F413A3B-158A-45E7-9725-63EE2CAF9F38}" presName="spacer" presStyleCnt="0"/>
      <dgm:spPr/>
    </dgm:pt>
    <dgm:pt modelId="{44D7CB47-6892-574B-ABAF-FAF70AA50BDE}" type="pres">
      <dgm:prSet presAssocID="{853B4852-693B-40DC-BC2F-E3F558715D59}" presName="parentText" presStyleLbl="node1" presStyleIdx="1" presStyleCnt="2">
        <dgm:presLayoutVars>
          <dgm:chMax val="0"/>
          <dgm:bulletEnabled val="1"/>
        </dgm:presLayoutVars>
      </dgm:prSet>
      <dgm:spPr/>
    </dgm:pt>
  </dgm:ptLst>
  <dgm:cxnLst>
    <dgm:cxn modelId="{48121F10-440D-4D03-A27F-B52272EAB195}" srcId="{8C1333CF-5383-4B28-AF2A-455D0CAAA1F7}" destId="{E3D13D98-3A3F-4A86-9886-4502764F3CF7}" srcOrd="0" destOrd="0" parTransId="{260D8698-BC7D-408C-B23B-E5B3BDBB9573}" sibTransId="{7F413A3B-158A-45E7-9725-63EE2CAF9F38}"/>
    <dgm:cxn modelId="{07357F1E-9AE5-49F5-AC14-C27673F92D3B}" srcId="{8C1333CF-5383-4B28-AF2A-455D0CAAA1F7}" destId="{853B4852-693B-40DC-BC2F-E3F558715D59}" srcOrd="1" destOrd="0" parTransId="{0BC7C362-54A1-49AF-A88B-C77CC738AA04}" sibTransId="{2F28B58A-93F1-4116-9C31-A33921BD4650}"/>
    <dgm:cxn modelId="{C6AC0941-8507-184F-BBD6-849571AB82F9}" type="presOf" srcId="{E3D13D98-3A3F-4A86-9886-4502764F3CF7}" destId="{2D0B7D6D-8E09-D144-A29B-A7BD56FAED85}" srcOrd="0" destOrd="0" presId="urn:microsoft.com/office/officeart/2005/8/layout/vList2"/>
    <dgm:cxn modelId="{82C629E7-60F7-094A-8B00-B5531AFDA617}" type="presOf" srcId="{853B4852-693B-40DC-BC2F-E3F558715D59}" destId="{44D7CB47-6892-574B-ABAF-FAF70AA50BDE}" srcOrd="0" destOrd="0" presId="urn:microsoft.com/office/officeart/2005/8/layout/vList2"/>
    <dgm:cxn modelId="{8B1BD0E7-850A-1B42-A681-0E6D5C087021}" type="presOf" srcId="{8C1333CF-5383-4B28-AF2A-455D0CAAA1F7}" destId="{32066EC7-695C-974B-ABEF-C0CF3D255143}" srcOrd="0" destOrd="0" presId="urn:microsoft.com/office/officeart/2005/8/layout/vList2"/>
    <dgm:cxn modelId="{34D1EE0D-4E19-3647-8EC8-48E5184DA754}" type="presParOf" srcId="{32066EC7-695C-974B-ABEF-C0CF3D255143}" destId="{2D0B7D6D-8E09-D144-A29B-A7BD56FAED85}" srcOrd="0" destOrd="0" presId="urn:microsoft.com/office/officeart/2005/8/layout/vList2"/>
    <dgm:cxn modelId="{A78B6D93-C81A-7A4E-9933-FCDFE770C86E}" type="presParOf" srcId="{32066EC7-695C-974B-ABEF-C0CF3D255143}" destId="{BF46F817-8022-E542-B9D1-9EB84F7F73B0}" srcOrd="1" destOrd="0" presId="urn:microsoft.com/office/officeart/2005/8/layout/vList2"/>
    <dgm:cxn modelId="{6CF71E0C-2C2E-E943-A322-7E4D38296D55}" type="presParOf" srcId="{32066EC7-695C-974B-ABEF-C0CF3D255143}" destId="{44D7CB47-6892-574B-ABAF-FAF70AA50BDE}"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189CF222-7C6A-4583-9DC1-EF0BAFA1AFA3}" type="doc">
      <dgm:prSet loTypeId="urn:microsoft.com/office/officeart/2005/8/layout/hierarchy1" loCatId="hierarchy" qsTypeId="urn:microsoft.com/office/officeart/2005/8/quickstyle/simple1" qsCatId="simple" csTypeId="urn:microsoft.com/office/officeart/2005/8/colors/accent0_3" csCatId="mainScheme"/>
      <dgm:spPr/>
      <dgm:t>
        <a:bodyPr/>
        <a:lstStyle/>
        <a:p>
          <a:endParaRPr lang="en-US"/>
        </a:p>
      </dgm:t>
    </dgm:pt>
    <dgm:pt modelId="{9CAA82B4-ECD1-4592-9064-9FC406F56BCE}">
      <dgm:prSet/>
      <dgm:spPr/>
      <dgm:t>
        <a:bodyPr/>
        <a:lstStyle/>
        <a:p>
          <a:r>
            <a:rPr lang="de-DE"/>
            <a:t>Persönlichkeitsbildung</a:t>
          </a:r>
          <a:endParaRPr lang="en-US"/>
        </a:p>
      </dgm:t>
    </dgm:pt>
    <dgm:pt modelId="{9A9266CE-32E0-4B03-A50C-A4D128F1A288}" type="parTrans" cxnId="{BBE5E8CA-13D1-4B86-AFF5-294811844819}">
      <dgm:prSet/>
      <dgm:spPr/>
      <dgm:t>
        <a:bodyPr/>
        <a:lstStyle/>
        <a:p>
          <a:endParaRPr lang="en-US"/>
        </a:p>
      </dgm:t>
    </dgm:pt>
    <dgm:pt modelId="{887DD04A-BFFB-4DC8-AA32-C100324583EB}" type="sibTrans" cxnId="{BBE5E8CA-13D1-4B86-AFF5-294811844819}">
      <dgm:prSet/>
      <dgm:spPr/>
      <dgm:t>
        <a:bodyPr/>
        <a:lstStyle/>
        <a:p>
          <a:endParaRPr lang="en-US"/>
        </a:p>
      </dgm:t>
    </dgm:pt>
    <dgm:pt modelId="{4EE30420-D1C4-4B47-93AA-D9C16F145321}">
      <dgm:prSet/>
      <dgm:spPr/>
      <dgm:t>
        <a:bodyPr/>
        <a:lstStyle/>
        <a:p>
          <a:r>
            <a:rPr lang="de-DE"/>
            <a:t>Kooperation (Teamwork)</a:t>
          </a:r>
          <a:endParaRPr lang="en-US"/>
        </a:p>
      </dgm:t>
    </dgm:pt>
    <dgm:pt modelId="{670D4562-810D-4BFE-84C0-4A2A4BC8B556}" type="parTrans" cxnId="{503E5898-396E-4B73-ADAC-0E278650BEFF}">
      <dgm:prSet/>
      <dgm:spPr/>
      <dgm:t>
        <a:bodyPr/>
        <a:lstStyle/>
        <a:p>
          <a:endParaRPr lang="en-US"/>
        </a:p>
      </dgm:t>
    </dgm:pt>
    <dgm:pt modelId="{B7169760-CCD0-4B83-A29F-4DACCE4439A7}" type="sibTrans" cxnId="{503E5898-396E-4B73-ADAC-0E278650BEFF}">
      <dgm:prSet/>
      <dgm:spPr/>
      <dgm:t>
        <a:bodyPr/>
        <a:lstStyle/>
        <a:p>
          <a:endParaRPr lang="en-US"/>
        </a:p>
      </dgm:t>
    </dgm:pt>
    <dgm:pt modelId="{4B6DA0C9-CCC0-46DF-A1D6-CC4F688B30A0}">
      <dgm:prSet/>
      <dgm:spPr/>
      <dgm:t>
        <a:bodyPr/>
        <a:lstStyle/>
        <a:p>
          <a:r>
            <a:rPr lang="de-DE"/>
            <a:t>Problemlösung</a:t>
          </a:r>
          <a:endParaRPr lang="en-US"/>
        </a:p>
      </dgm:t>
    </dgm:pt>
    <dgm:pt modelId="{B92E0D1E-1E91-4B3C-9F1D-77F8465CD8B0}" type="parTrans" cxnId="{A79D6E42-4B90-4A91-B0E6-66D9ACB57798}">
      <dgm:prSet/>
      <dgm:spPr/>
      <dgm:t>
        <a:bodyPr/>
        <a:lstStyle/>
        <a:p>
          <a:endParaRPr lang="en-US"/>
        </a:p>
      </dgm:t>
    </dgm:pt>
    <dgm:pt modelId="{B8BF82BF-8328-472E-B07A-B4F2B1E3411A}" type="sibTrans" cxnId="{A79D6E42-4B90-4A91-B0E6-66D9ACB57798}">
      <dgm:prSet/>
      <dgm:spPr/>
      <dgm:t>
        <a:bodyPr/>
        <a:lstStyle/>
        <a:p>
          <a:endParaRPr lang="en-US"/>
        </a:p>
      </dgm:t>
    </dgm:pt>
    <dgm:pt modelId="{8DEF8DC9-49CB-FB46-909F-E870F3EE3E1C}" type="pres">
      <dgm:prSet presAssocID="{189CF222-7C6A-4583-9DC1-EF0BAFA1AFA3}" presName="hierChild1" presStyleCnt="0">
        <dgm:presLayoutVars>
          <dgm:chPref val="1"/>
          <dgm:dir/>
          <dgm:animOne val="branch"/>
          <dgm:animLvl val="lvl"/>
          <dgm:resizeHandles/>
        </dgm:presLayoutVars>
      </dgm:prSet>
      <dgm:spPr/>
    </dgm:pt>
    <dgm:pt modelId="{BE5BFD51-5F61-E243-BF70-E4EAFAAC5DCC}" type="pres">
      <dgm:prSet presAssocID="{9CAA82B4-ECD1-4592-9064-9FC406F56BCE}" presName="hierRoot1" presStyleCnt="0"/>
      <dgm:spPr/>
    </dgm:pt>
    <dgm:pt modelId="{0FADDF67-2050-4D4B-B561-1D8E7079AC79}" type="pres">
      <dgm:prSet presAssocID="{9CAA82B4-ECD1-4592-9064-9FC406F56BCE}" presName="composite" presStyleCnt="0"/>
      <dgm:spPr/>
    </dgm:pt>
    <dgm:pt modelId="{A067843F-BA65-4C4B-A1BD-EAAF0379BA01}" type="pres">
      <dgm:prSet presAssocID="{9CAA82B4-ECD1-4592-9064-9FC406F56BCE}" presName="background" presStyleLbl="node0" presStyleIdx="0" presStyleCnt="3"/>
      <dgm:spPr/>
    </dgm:pt>
    <dgm:pt modelId="{46994A8D-56C9-E748-980C-6FC375F06E78}" type="pres">
      <dgm:prSet presAssocID="{9CAA82B4-ECD1-4592-9064-9FC406F56BCE}" presName="text" presStyleLbl="fgAcc0" presStyleIdx="0" presStyleCnt="3">
        <dgm:presLayoutVars>
          <dgm:chPref val="3"/>
        </dgm:presLayoutVars>
      </dgm:prSet>
      <dgm:spPr/>
    </dgm:pt>
    <dgm:pt modelId="{198E7E79-66E0-1C4D-BFA2-FE30F3B42FF0}" type="pres">
      <dgm:prSet presAssocID="{9CAA82B4-ECD1-4592-9064-9FC406F56BCE}" presName="hierChild2" presStyleCnt="0"/>
      <dgm:spPr/>
    </dgm:pt>
    <dgm:pt modelId="{8B77BAAC-E6FA-B340-B290-EAE1AFE9E958}" type="pres">
      <dgm:prSet presAssocID="{4EE30420-D1C4-4B47-93AA-D9C16F145321}" presName="hierRoot1" presStyleCnt="0"/>
      <dgm:spPr/>
    </dgm:pt>
    <dgm:pt modelId="{1D6CC0AB-A0F9-694A-91BB-8026235464B3}" type="pres">
      <dgm:prSet presAssocID="{4EE30420-D1C4-4B47-93AA-D9C16F145321}" presName="composite" presStyleCnt="0"/>
      <dgm:spPr/>
    </dgm:pt>
    <dgm:pt modelId="{0D74A440-DC80-DF4F-972F-5503C743B223}" type="pres">
      <dgm:prSet presAssocID="{4EE30420-D1C4-4B47-93AA-D9C16F145321}" presName="background" presStyleLbl="node0" presStyleIdx="1" presStyleCnt="3"/>
      <dgm:spPr/>
    </dgm:pt>
    <dgm:pt modelId="{7F5B0E6E-D49D-5C49-ADE0-A93B5109CF66}" type="pres">
      <dgm:prSet presAssocID="{4EE30420-D1C4-4B47-93AA-D9C16F145321}" presName="text" presStyleLbl="fgAcc0" presStyleIdx="1" presStyleCnt="3">
        <dgm:presLayoutVars>
          <dgm:chPref val="3"/>
        </dgm:presLayoutVars>
      </dgm:prSet>
      <dgm:spPr/>
    </dgm:pt>
    <dgm:pt modelId="{B4F397FF-CCB3-A24B-81DE-90B18D04BFFF}" type="pres">
      <dgm:prSet presAssocID="{4EE30420-D1C4-4B47-93AA-D9C16F145321}" presName="hierChild2" presStyleCnt="0"/>
      <dgm:spPr/>
    </dgm:pt>
    <dgm:pt modelId="{C5362445-7DF7-3E45-9D21-10D2AFD9AC70}" type="pres">
      <dgm:prSet presAssocID="{4B6DA0C9-CCC0-46DF-A1D6-CC4F688B30A0}" presName="hierRoot1" presStyleCnt="0"/>
      <dgm:spPr/>
    </dgm:pt>
    <dgm:pt modelId="{CD84EBC7-CD73-AD43-8B98-D8D6E51DDF9A}" type="pres">
      <dgm:prSet presAssocID="{4B6DA0C9-CCC0-46DF-A1D6-CC4F688B30A0}" presName="composite" presStyleCnt="0"/>
      <dgm:spPr/>
    </dgm:pt>
    <dgm:pt modelId="{4D5A2CAF-36CD-B74D-89BB-AF8901903298}" type="pres">
      <dgm:prSet presAssocID="{4B6DA0C9-CCC0-46DF-A1D6-CC4F688B30A0}" presName="background" presStyleLbl="node0" presStyleIdx="2" presStyleCnt="3"/>
      <dgm:spPr/>
    </dgm:pt>
    <dgm:pt modelId="{1A3B58ED-D3EE-774C-84D5-A658CA311061}" type="pres">
      <dgm:prSet presAssocID="{4B6DA0C9-CCC0-46DF-A1D6-CC4F688B30A0}" presName="text" presStyleLbl="fgAcc0" presStyleIdx="2" presStyleCnt="3">
        <dgm:presLayoutVars>
          <dgm:chPref val="3"/>
        </dgm:presLayoutVars>
      </dgm:prSet>
      <dgm:spPr/>
    </dgm:pt>
    <dgm:pt modelId="{E1A2D65F-50CC-4F46-85AA-98658E7B77FD}" type="pres">
      <dgm:prSet presAssocID="{4B6DA0C9-CCC0-46DF-A1D6-CC4F688B30A0}" presName="hierChild2" presStyleCnt="0"/>
      <dgm:spPr/>
    </dgm:pt>
  </dgm:ptLst>
  <dgm:cxnLst>
    <dgm:cxn modelId="{75287017-BAB1-1040-80E5-D662C06EC17F}" type="presOf" srcId="{4B6DA0C9-CCC0-46DF-A1D6-CC4F688B30A0}" destId="{1A3B58ED-D3EE-774C-84D5-A658CA311061}" srcOrd="0" destOrd="0" presId="urn:microsoft.com/office/officeart/2005/8/layout/hierarchy1"/>
    <dgm:cxn modelId="{A79D6E42-4B90-4A91-B0E6-66D9ACB57798}" srcId="{189CF222-7C6A-4583-9DC1-EF0BAFA1AFA3}" destId="{4B6DA0C9-CCC0-46DF-A1D6-CC4F688B30A0}" srcOrd="2" destOrd="0" parTransId="{B92E0D1E-1E91-4B3C-9F1D-77F8465CD8B0}" sibTransId="{B8BF82BF-8328-472E-B07A-B4F2B1E3411A}"/>
    <dgm:cxn modelId="{F6D2C691-329F-964A-B0E0-DFFD8E36137C}" type="presOf" srcId="{9CAA82B4-ECD1-4592-9064-9FC406F56BCE}" destId="{46994A8D-56C9-E748-980C-6FC375F06E78}" srcOrd="0" destOrd="0" presId="urn:microsoft.com/office/officeart/2005/8/layout/hierarchy1"/>
    <dgm:cxn modelId="{C1C9DD92-3050-A241-92D7-72A548319B2D}" type="presOf" srcId="{4EE30420-D1C4-4B47-93AA-D9C16F145321}" destId="{7F5B0E6E-D49D-5C49-ADE0-A93B5109CF66}" srcOrd="0" destOrd="0" presId="urn:microsoft.com/office/officeart/2005/8/layout/hierarchy1"/>
    <dgm:cxn modelId="{503E5898-396E-4B73-ADAC-0E278650BEFF}" srcId="{189CF222-7C6A-4583-9DC1-EF0BAFA1AFA3}" destId="{4EE30420-D1C4-4B47-93AA-D9C16F145321}" srcOrd="1" destOrd="0" parTransId="{670D4562-810D-4BFE-84C0-4A2A4BC8B556}" sibTransId="{B7169760-CCD0-4B83-A29F-4DACCE4439A7}"/>
    <dgm:cxn modelId="{256069C3-0619-AB44-A2CC-3C5863694366}" type="presOf" srcId="{189CF222-7C6A-4583-9DC1-EF0BAFA1AFA3}" destId="{8DEF8DC9-49CB-FB46-909F-E870F3EE3E1C}" srcOrd="0" destOrd="0" presId="urn:microsoft.com/office/officeart/2005/8/layout/hierarchy1"/>
    <dgm:cxn modelId="{BBE5E8CA-13D1-4B86-AFF5-294811844819}" srcId="{189CF222-7C6A-4583-9DC1-EF0BAFA1AFA3}" destId="{9CAA82B4-ECD1-4592-9064-9FC406F56BCE}" srcOrd="0" destOrd="0" parTransId="{9A9266CE-32E0-4B03-A50C-A4D128F1A288}" sibTransId="{887DD04A-BFFB-4DC8-AA32-C100324583EB}"/>
    <dgm:cxn modelId="{98A56BCB-02E5-0F48-BE87-07175BDF7AD4}" type="presParOf" srcId="{8DEF8DC9-49CB-FB46-909F-E870F3EE3E1C}" destId="{BE5BFD51-5F61-E243-BF70-E4EAFAAC5DCC}" srcOrd="0" destOrd="0" presId="urn:microsoft.com/office/officeart/2005/8/layout/hierarchy1"/>
    <dgm:cxn modelId="{DFFC8885-953B-2949-BA9C-E118F02BCA1C}" type="presParOf" srcId="{BE5BFD51-5F61-E243-BF70-E4EAFAAC5DCC}" destId="{0FADDF67-2050-4D4B-B561-1D8E7079AC79}" srcOrd="0" destOrd="0" presId="urn:microsoft.com/office/officeart/2005/8/layout/hierarchy1"/>
    <dgm:cxn modelId="{CC9F0600-CDD8-4149-8BBB-182A3C0244B8}" type="presParOf" srcId="{0FADDF67-2050-4D4B-B561-1D8E7079AC79}" destId="{A067843F-BA65-4C4B-A1BD-EAAF0379BA01}" srcOrd="0" destOrd="0" presId="urn:microsoft.com/office/officeart/2005/8/layout/hierarchy1"/>
    <dgm:cxn modelId="{69C16110-3A15-CC4D-B12C-2FE24CED4634}" type="presParOf" srcId="{0FADDF67-2050-4D4B-B561-1D8E7079AC79}" destId="{46994A8D-56C9-E748-980C-6FC375F06E78}" srcOrd="1" destOrd="0" presId="urn:microsoft.com/office/officeart/2005/8/layout/hierarchy1"/>
    <dgm:cxn modelId="{63A56732-D858-6842-B6C9-3B04F214A92D}" type="presParOf" srcId="{BE5BFD51-5F61-E243-BF70-E4EAFAAC5DCC}" destId="{198E7E79-66E0-1C4D-BFA2-FE30F3B42FF0}" srcOrd="1" destOrd="0" presId="urn:microsoft.com/office/officeart/2005/8/layout/hierarchy1"/>
    <dgm:cxn modelId="{5342CC61-2A1B-2B4C-8E5C-FDB7C7A23C6C}" type="presParOf" srcId="{8DEF8DC9-49CB-FB46-909F-E870F3EE3E1C}" destId="{8B77BAAC-E6FA-B340-B290-EAE1AFE9E958}" srcOrd="1" destOrd="0" presId="urn:microsoft.com/office/officeart/2005/8/layout/hierarchy1"/>
    <dgm:cxn modelId="{41FF43A5-04F1-4C4C-9F54-58095C05115C}" type="presParOf" srcId="{8B77BAAC-E6FA-B340-B290-EAE1AFE9E958}" destId="{1D6CC0AB-A0F9-694A-91BB-8026235464B3}" srcOrd="0" destOrd="0" presId="urn:microsoft.com/office/officeart/2005/8/layout/hierarchy1"/>
    <dgm:cxn modelId="{B791E1C6-54D5-804C-8795-0DAEA524B93D}" type="presParOf" srcId="{1D6CC0AB-A0F9-694A-91BB-8026235464B3}" destId="{0D74A440-DC80-DF4F-972F-5503C743B223}" srcOrd="0" destOrd="0" presId="urn:microsoft.com/office/officeart/2005/8/layout/hierarchy1"/>
    <dgm:cxn modelId="{3A9719E6-2B89-B045-89E2-BB521F35016C}" type="presParOf" srcId="{1D6CC0AB-A0F9-694A-91BB-8026235464B3}" destId="{7F5B0E6E-D49D-5C49-ADE0-A93B5109CF66}" srcOrd="1" destOrd="0" presId="urn:microsoft.com/office/officeart/2005/8/layout/hierarchy1"/>
    <dgm:cxn modelId="{94CC726D-4DBC-4D4A-BA50-73796DC779E0}" type="presParOf" srcId="{8B77BAAC-E6FA-B340-B290-EAE1AFE9E958}" destId="{B4F397FF-CCB3-A24B-81DE-90B18D04BFFF}" srcOrd="1" destOrd="0" presId="urn:microsoft.com/office/officeart/2005/8/layout/hierarchy1"/>
    <dgm:cxn modelId="{2517A737-3C67-7C46-B5A3-CF8C946CD050}" type="presParOf" srcId="{8DEF8DC9-49CB-FB46-909F-E870F3EE3E1C}" destId="{C5362445-7DF7-3E45-9D21-10D2AFD9AC70}" srcOrd="2" destOrd="0" presId="urn:microsoft.com/office/officeart/2005/8/layout/hierarchy1"/>
    <dgm:cxn modelId="{FD75EC24-4C3E-9E40-85C0-EB7E3A2F84D0}" type="presParOf" srcId="{C5362445-7DF7-3E45-9D21-10D2AFD9AC70}" destId="{CD84EBC7-CD73-AD43-8B98-D8D6E51DDF9A}" srcOrd="0" destOrd="0" presId="urn:microsoft.com/office/officeart/2005/8/layout/hierarchy1"/>
    <dgm:cxn modelId="{97250132-EAFB-134C-A5A1-423D98A6FD63}" type="presParOf" srcId="{CD84EBC7-CD73-AD43-8B98-D8D6E51DDF9A}" destId="{4D5A2CAF-36CD-B74D-89BB-AF8901903298}" srcOrd="0" destOrd="0" presId="urn:microsoft.com/office/officeart/2005/8/layout/hierarchy1"/>
    <dgm:cxn modelId="{E60B83E5-44A6-B64D-8FAD-DC0551FA640D}" type="presParOf" srcId="{CD84EBC7-CD73-AD43-8B98-D8D6E51DDF9A}" destId="{1A3B58ED-D3EE-774C-84D5-A658CA311061}" srcOrd="1" destOrd="0" presId="urn:microsoft.com/office/officeart/2005/8/layout/hierarchy1"/>
    <dgm:cxn modelId="{A5D2197C-9781-1F48-99AA-1A2457339C53}" type="presParOf" srcId="{C5362445-7DF7-3E45-9D21-10D2AFD9AC70}" destId="{E1A2D65F-50CC-4F46-85AA-98658E7B77FD}"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E5175B63-0089-4AEB-B406-FB0804448AD9}" type="doc">
      <dgm:prSet loTypeId="urn:microsoft.com/office/officeart/2008/layout/LinedList" loCatId="list" qsTypeId="urn:microsoft.com/office/officeart/2005/8/quickstyle/simple1" qsCatId="simple" csTypeId="urn:microsoft.com/office/officeart/2005/8/colors/accent3_2" csCatId="accent3" phldr="1"/>
      <dgm:spPr/>
      <dgm:t>
        <a:bodyPr/>
        <a:lstStyle/>
        <a:p>
          <a:endParaRPr lang="en-US"/>
        </a:p>
      </dgm:t>
    </dgm:pt>
    <dgm:pt modelId="{A13D071B-88F8-4816-9A0C-7C93F8FF4D0F}">
      <dgm:prSet custT="1"/>
      <dgm:spPr/>
      <dgm:t>
        <a:bodyPr/>
        <a:lstStyle/>
        <a:p>
          <a:r>
            <a:rPr lang="de-DE" sz="2400" dirty="0">
              <a:solidFill>
                <a:srgbClr val="FF0000"/>
              </a:solidFill>
            </a:rPr>
            <a:t>Im Wesentlichen wird beim Einsatz von interaktiven Robotern in Lernprozessen zwischen drei Rollen unterschieden</a:t>
          </a:r>
          <a:r>
            <a:rPr lang="de-DE" sz="1600" dirty="0">
              <a:solidFill>
                <a:schemeClr val="accent6">
                  <a:lumMod val="50000"/>
                </a:schemeClr>
              </a:solidFill>
            </a:rPr>
            <a:t>:  </a:t>
          </a:r>
          <a:endParaRPr lang="en-US" sz="1600" dirty="0">
            <a:solidFill>
              <a:schemeClr val="accent6">
                <a:lumMod val="50000"/>
              </a:schemeClr>
            </a:solidFill>
          </a:endParaRPr>
        </a:p>
      </dgm:t>
    </dgm:pt>
    <dgm:pt modelId="{0329E841-569E-4302-82ED-2E258225BDD0}" type="parTrans" cxnId="{507C1EBC-3E2C-429C-885D-F4FBB5F319D5}">
      <dgm:prSet/>
      <dgm:spPr/>
      <dgm:t>
        <a:bodyPr/>
        <a:lstStyle/>
        <a:p>
          <a:endParaRPr lang="en-US"/>
        </a:p>
      </dgm:t>
    </dgm:pt>
    <dgm:pt modelId="{F62019CE-6788-4491-A222-013C1C2152A4}" type="sibTrans" cxnId="{507C1EBC-3E2C-429C-885D-F4FBB5F319D5}">
      <dgm:prSet/>
      <dgm:spPr/>
      <dgm:t>
        <a:bodyPr/>
        <a:lstStyle/>
        <a:p>
          <a:endParaRPr lang="en-US"/>
        </a:p>
      </dgm:t>
    </dgm:pt>
    <dgm:pt modelId="{219F95C0-5B22-4054-9DCA-41A19E64086B}">
      <dgm:prSet/>
      <dgm:spPr/>
      <dgm:t>
        <a:bodyPr/>
        <a:lstStyle/>
        <a:p>
          <a:r>
            <a:rPr lang="de-DE" dirty="0">
              <a:solidFill>
                <a:srgbClr val="0070C0"/>
              </a:solidFill>
            </a:rPr>
            <a:t>Roboter als Lehrkraft oder Tutor, </a:t>
          </a:r>
          <a:endParaRPr lang="en-US" dirty="0">
            <a:solidFill>
              <a:srgbClr val="0070C0"/>
            </a:solidFill>
          </a:endParaRPr>
        </a:p>
      </dgm:t>
    </dgm:pt>
    <dgm:pt modelId="{7573B2BE-B108-4CF0-9BB9-798F24BD76DF}" type="parTrans" cxnId="{E5CB0878-98F0-4C11-8E44-630971FC422C}">
      <dgm:prSet/>
      <dgm:spPr/>
      <dgm:t>
        <a:bodyPr/>
        <a:lstStyle/>
        <a:p>
          <a:endParaRPr lang="en-US"/>
        </a:p>
      </dgm:t>
    </dgm:pt>
    <dgm:pt modelId="{76F73533-21F0-427E-A46C-AEA083C2C42C}" type="sibTrans" cxnId="{E5CB0878-98F0-4C11-8E44-630971FC422C}">
      <dgm:prSet/>
      <dgm:spPr/>
      <dgm:t>
        <a:bodyPr/>
        <a:lstStyle/>
        <a:p>
          <a:endParaRPr lang="en-US"/>
        </a:p>
      </dgm:t>
    </dgm:pt>
    <dgm:pt modelId="{071F77FC-B74F-4DA8-98CE-262769D1DD52}">
      <dgm:prSet/>
      <dgm:spPr/>
      <dgm:t>
        <a:bodyPr/>
        <a:lstStyle/>
        <a:p>
          <a:r>
            <a:rPr lang="de-DE" dirty="0">
              <a:solidFill>
                <a:srgbClr val="0070C0"/>
              </a:solidFill>
            </a:rPr>
            <a:t>als Lernpartner oder </a:t>
          </a:r>
          <a:endParaRPr lang="en-US" dirty="0">
            <a:solidFill>
              <a:srgbClr val="0070C0"/>
            </a:solidFill>
          </a:endParaRPr>
        </a:p>
      </dgm:t>
    </dgm:pt>
    <dgm:pt modelId="{5693A9BA-3311-4036-9426-99038ADEEF8A}" type="parTrans" cxnId="{038CBB74-AD74-48F0-BEB0-992BCAD15E8C}">
      <dgm:prSet/>
      <dgm:spPr/>
      <dgm:t>
        <a:bodyPr/>
        <a:lstStyle/>
        <a:p>
          <a:endParaRPr lang="en-US"/>
        </a:p>
      </dgm:t>
    </dgm:pt>
    <dgm:pt modelId="{875C51E6-187D-4A16-9586-A83CFD0B9896}" type="sibTrans" cxnId="{038CBB74-AD74-48F0-BEB0-992BCAD15E8C}">
      <dgm:prSet/>
      <dgm:spPr/>
      <dgm:t>
        <a:bodyPr/>
        <a:lstStyle/>
        <a:p>
          <a:endParaRPr lang="en-US"/>
        </a:p>
      </dgm:t>
    </dgm:pt>
    <dgm:pt modelId="{96ECFF85-29A1-4A58-892A-A31017AA80A3}">
      <dgm:prSet/>
      <dgm:spPr/>
      <dgm:t>
        <a:bodyPr/>
        <a:lstStyle/>
        <a:p>
          <a:r>
            <a:rPr lang="de-DE" dirty="0">
              <a:solidFill>
                <a:srgbClr val="0070C0"/>
              </a:solidFill>
            </a:rPr>
            <a:t>als Lernender </a:t>
          </a:r>
          <a:endParaRPr lang="en-US" dirty="0">
            <a:solidFill>
              <a:srgbClr val="0070C0"/>
            </a:solidFill>
          </a:endParaRPr>
        </a:p>
      </dgm:t>
    </dgm:pt>
    <dgm:pt modelId="{5CF42551-04BA-41A4-9E70-2E8D0839E9CF}" type="parTrans" cxnId="{31150A76-D3FE-4802-B05E-559513B1192F}">
      <dgm:prSet/>
      <dgm:spPr/>
      <dgm:t>
        <a:bodyPr/>
        <a:lstStyle/>
        <a:p>
          <a:endParaRPr lang="en-US"/>
        </a:p>
      </dgm:t>
    </dgm:pt>
    <dgm:pt modelId="{7B58C36E-0304-4FEF-BD95-A2E8F9FCB75B}" type="sibTrans" cxnId="{31150A76-D3FE-4802-B05E-559513B1192F}">
      <dgm:prSet/>
      <dgm:spPr/>
      <dgm:t>
        <a:bodyPr/>
        <a:lstStyle/>
        <a:p>
          <a:endParaRPr lang="en-US"/>
        </a:p>
      </dgm:t>
    </dgm:pt>
    <dgm:pt modelId="{67A50D77-2492-0747-A3A2-DDB3274F3A8B}" type="pres">
      <dgm:prSet presAssocID="{E5175B63-0089-4AEB-B406-FB0804448AD9}" presName="vert0" presStyleCnt="0">
        <dgm:presLayoutVars>
          <dgm:dir/>
          <dgm:animOne val="branch"/>
          <dgm:animLvl val="lvl"/>
        </dgm:presLayoutVars>
      </dgm:prSet>
      <dgm:spPr/>
    </dgm:pt>
    <dgm:pt modelId="{4220DFED-CB71-3F40-ACCA-0870B0C1ABFE}" type="pres">
      <dgm:prSet presAssocID="{A13D071B-88F8-4816-9A0C-7C93F8FF4D0F}" presName="thickLine" presStyleLbl="alignNode1" presStyleIdx="0" presStyleCnt="1"/>
      <dgm:spPr/>
    </dgm:pt>
    <dgm:pt modelId="{6A48971F-DC5A-D24C-9A69-8E49530CD23D}" type="pres">
      <dgm:prSet presAssocID="{A13D071B-88F8-4816-9A0C-7C93F8FF4D0F}" presName="horz1" presStyleCnt="0"/>
      <dgm:spPr/>
    </dgm:pt>
    <dgm:pt modelId="{00BF4705-A295-5F46-A6B5-67DBE3B25DD7}" type="pres">
      <dgm:prSet presAssocID="{A13D071B-88F8-4816-9A0C-7C93F8FF4D0F}" presName="tx1" presStyleLbl="revTx" presStyleIdx="0" presStyleCnt="4" custScaleX="204904"/>
      <dgm:spPr/>
    </dgm:pt>
    <dgm:pt modelId="{F0EBE77C-B3BA-A546-B5C5-AD31CDA593CE}" type="pres">
      <dgm:prSet presAssocID="{A13D071B-88F8-4816-9A0C-7C93F8FF4D0F}" presName="vert1" presStyleCnt="0"/>
      <dgm:spPr/>
    </dgm:pt>
    <dgm:pt modelId="{FA443687-220A-6344-994D-BDDD1A7DD74F}" type="pres">
      <dgm:prSet presAssocID="{219F95C0-5B22-4054-9DCA-41A19E64086B}" presName="vertSpace2a" presStyleCnt="0"/>
      <dgm:spPr/>
    </dgm:pt>
    <dgm:pt modelId="{DCFD5306-841C-4F47-A3CA-4ACF398CA646}" type="pres">
      <dgm:prSet presAssocID="{219F95C0-5B22-4054-9DCA-41A19E64086B}" presName="horz2" presStyleCnt="0"/>
      <dgm:spPr/>
    </dgm:pt>
    <dgm:pt modelId="{35810030-BA51-A94A-BCC7-B1FC77491DF0}" type="pres">
      <dgm:prSet presAssocID="{219F95C0-5B22-4054-9DCA-41A19E64086B}" presName="horzSpace2" presStyleCnt="0"/>
      <dgm:spPr/>
    </dgm:pt>
    <dgm:pt modelId="{AE7A8409-5EBA-414E-B1EB-267B0515407C}" type="pres">
      <dgm:prSet presAssocID="{219F95C0-5B22-4054-9DCA-41A19E64086B}" presName="tx2" presStyleLbl="revTx" presStyleIdx="1" presStyleCnt="4"/>
      <dgm:spPr/>
    </dgm:pt>
    <dgm:pt modelId="{9304A6D3-073C-EF48-80DC-23783E78F7BA}" type="pres">
      <dgm:prSet presAssocID="{219F95C0-5B22-4054-9DCA-41A19E64086B}" presName="vert2" presStyleCnt="0"/>
      <dgm:spPr/>
    </dgm:pt>
    <dgm:pt modelId="{2CAF3D0F-52AD-9C4A-9073-76D3F77ECD57}" type="pres">
      <dgm:prSet presAssocID="{219F95C0-5B22-4054-9DCA-41A19E64086B}" presName="thinLine2b" presStyleLbl="callout" presStyleIdx="0" presStyleCnt="3"/>
      <dgm:spPr/>
    </dgm:pt>
    <dgm:pt modelId="{88C574B8-C33D-144D-9B57-D2F30F4E0204}" type="pres">
      <dgm:prSet presAssocID="{219F95C0-5B22-4054-9DCA-41A19E64086B}" presName="vertSpace2b" presStyleCnt="0"/>
      <dgm:spPr/>
    </dgm:pt>
    <dgm:pt modelId="{82C3678D-0963-2F48-A1F8-5ED47F165C58}" type="pres">
      <dgm:prSet presAssocID="{071F77FC-B74F-4DA8-98CE-262769D1DD52}" presName="horz2" presStyleCnt="0"/>
      <dgm:spPr/>
    </dgm:pt>
    <dgm:pt modelId="{E2029B0F-8B19-4944-9274-F373B8493A15}" type="pres">
      <dgm:prSet presAssocID="{071F77FC-B74F-4DA8-98CE-262769D1DD52}" presName="horzSpace2" presStyleCnt="0"/>
      <dgm:spPr/>
    </dgm:pt>
    <dgm:pt modelId="{B445D332-68BB-604A-945E-5BAAD4D9E630}" type="pres">
      <dgm:prSet presAssocID="{071F77FC-B74F-4DA8-98CE-262769D1DD52}" presName="tx2" presStyleLbl="revTx" presStyleIdx="2" presStyleCnt="4"/>
      <dgm:spPr/>
    </dgm:pt>
    <dgm:pt modelId="{B3319306-81AC-BD40-8958-63506C320E7F}" type="pres">
      <dgm:prSet presAssocID="{071F77FC-B74F-4DA8-98CE-262769D1DD52}" presName="vert2" presStyleCnt="0"/>
      <dgm:spPr/>
    </dgm:pt>
    <dgm:pt modelId="{26E0CD37-3B42-A441-A7E5-B2E3D1F76005}" type="pres">
      <dgm:prSet presAssocID="{071F77FC-B74F-4DA8-98CE-262769D1DD52}" presName="thinLine2b" presStyleLbl="callout" presStyleIdx="1" presStyleCnt="3"/>
      <dgm:spPr/>
    </dgm:pt>
    <dgm:pt modelId="{46EBAAB3-CF2B-7244-A575-71BB5945C557}" type="pres">
      <dgm:prSet presAssocID="{071F77FC-B74F-4DA8-98CE-262769D1DD52}" presName="vertSpace2b" presStyleCnt="0"/>
      <dgm:spPr/>
    </dgm:pt>
    <dgm:pt modelId="{343E8CCE-38DC-3248-850B-A2CAAFC798CE}" type="pres">
      <dgm:prSet presAssocID="{96ECFF85-29A1-4A58-892A-A31017AA80A3}" presName="horz2" presStyleCnt="0"/>
      <dgm:spPr/>
    </dgm:pt>
    <dgm:pt modelId="{D5219570-B983-CA4F-A701-2F8D7CEB8D62}" type="pres">
      <dgm:prSet presAssocID="{96ECFF85-29A1-4A58-892A-A31017AA80A3}" presName="horzSpace2" presStyleCnt="0"/>
      <dgm:spPr/>
    </dgm:pt>
    <dgm:pt modelId="{41EF9C01-6004-0C49-8555-2DBB363583B8}" type="pres">
      <dgm:prSet presAssocID="{96ECFF85-29A1-4A58-892A-A31017AA80A3}" presName="tx2" presStyleLbl="revTx" presStyleIdx="3" presStyleCnt="4"/>
      <dgm:spPr/>
    </dgm:pt>
    <dgm:pt modelId="{18BFFEA5-5F50-7344-A4F9-6C973B31C12D}" type="pres">
      <dgm:prSet presAssocID="{96ECFF85-29A1-4A58-892A-A31017AA80A3}" presName="vert2" presStyleCnt="0"/>
      <dgm:spPr/>
    </dgm:pt>
    <dgm:pt modelId="{7E46530D-2175-DA4C-8028-C5BEB4D6F368}" type="pres">
      <dgm:prSet presAssocID="{96ECFF85-29A1-4A58-892A-A31017AA80A3}" presName="thinLine2b" presStyleLbl="callout" presStyleIdx="2" presStyleCnt="3"/>
      <dgm:spPr/>
    </dgm:pt>
    <dgm:pt modelId="{04C2C11A-2D90-4548-9882-21ECE9D5D835}" type="pres">
      <dgm:prSet presAssocID="{96ECFF85-29A1-4A58-892A-A31017AA80A3}" presName="vertSpace2b" presStyleCnt="0"/>
      <dgm:spPr/>
    </dgm:pt>
  </dgm:ptLst>
  <dgm:cxnLst>
    <dgm:cxn modelId="{6C090728-EDD0-6D49-B2BE-7A9189E7CCD3}" type="presOf" srcId="{E5175B63-0089-4AEB-B406-FB0804448AD9}" destId="{67A50D77-2492-0747-A3A2-DDB3274F3A8B}" srcOrd="0" destOrd="0" presId="urn:microsoft.com/office/officeart/2008/layout/LinedList"/>
    <dgm:cxn modelId="{30B79B2A-D376-C642-A410-BB396F5514A1}" type="presOf" srcId="{219F95C0-5B22-4054-9DCA-41A19E64086B}" destId="{AE7A8409-5EBA-414E-B1EB-267B0515407C}" srcOrd="0" destOrd="0" presId="urn:microsoft.com/office/officeart/2008/layout/LinedList"/>
    <dgm:cxn modelId="{3D7BDF56-889C-2B4B-A295-A0F9603218B8}" type="presOf" srcId="{A13D071B-88F8-4816-9A0C-7C93F8FF4D0F}" destId="{00BF4705-A295-5F46-A6B5-67DBE3B25DD7}" srcOrd="0" destOrd="0" presId="urn:microsoft.com/office/officeart/2008/layout/LinedList"/>
    <dgm:cxn modelId="{6E882C6B-57A1-E740-B038-CD978F516258}" type="presOf" srcId="{96ECFF85-29A1-4A58-892A-A31017AA80A3}" destId="{41EF9C01-6004-0C49-8555-2DBB363583B8}" srcOrd="0" destOrd="0" presId="urn:microsoft.com/office/officeart/2008/layout/LinedList"/>
    <dgm:cxn modelId="{038CBB74-AD74-48F0-BEB0-992BCAD15E8C}" srcId="{A13D071B-88F8-4816-9A0C-7C93F8FF4D0F}" destId="{071F77FC-B74F-4DA8-98CE-262769D1DD52}" srcOrd="1" destOrd="0" parTransId="{5693A9BA-3311-4036-9426-99038ADEEF8A}" sibTransId="{875C51E6-187D-4A16-9586-A83CFD0B9896}"/>
    <dgm:cxn modelId="{31150A76-D3FE-4802-B05E-559513B1192F}" srcId="{A13D071B-88F8-4816-9A0C-7C93F8FF4D0F}" destId="{96ECFF85-29A1-4A58-892A-A31017AA80A3}" srcOrd="2" destOrd="0" parTransId="{5CF42551-04BA-41A4-9E70-2E8D0839E9CF}" sibTransId="{7B58C36E-0304-4FEF-BD95-A2E8F9FCB75B}"/>
    <dgm:cxn modelId="{E5CB0878-98F0-4C11-8E44-630971FC422C}" srcId="{A13D071B-88F8-4816-9A0C-7C93F8FF4D0F}" destId="{219F95C0-5B22-4054-9DCA-41A19E64086B}" srcOrd="0" destOrd="0" parTransId="{7573B2BE-B108-4CF0-9BB9-798F24BD76DF}" sibTransId="{76F73533-21F0-427E-A46C-AEA083C2C42C}"/>
    <dgm:cxn modelId="{507C1EBC-3E2C-429C-885D-F4FBB5F319D5}" srcId="{E5175B63-0089-4AEB-B406-FB0804448AD9}" destId="{A13D071B-88F8-4816-9A0C-7C93F8FF4D0F}" srcOrd="0" destOrd="0" parTransId="{0329E841-569E-4302-82ED-2E258225BDD0}" sibTransId="{F62019CE-6788-4491-A222-013C1C2152A4}"/>
    <dgm:cxn modelId="{2A5BADD2-BE0C-AB4D-9F12-F73C360F10D7}" type="presOf" srcId="{071F77FC-B74F-4DA8-98CE-262769D1DD52}" destId="{B445D332-68BB-604A-945E-5BAAD4D9E630}" srcOrd="0" destOrd="0" presId="urn:microsoft.com/office/officeart/2008/layout/LinedList"/>
    <dgm:cxn modelId="{72A9EDB8-2B8E-784B-BFED-8B0379981028}" type="presParOf" srcId="{67A50D77-2492-0747-A3A2-DDB3274F3A8B}" destId="{4220DFED-CB71-3F40-ACCA-0870B0C1ABFE}" srcOrd="0" destOrd="0" presId="urn:microsoft.com/office/officeart/2008/layout/LinedList"/>
    <dgm:cxn modelId="{7041AE25-D6D8-1340-9AC3-D4D93B27642B}" type="presParOf" srcId="{67A50D77-2492-0747-A3A2-DDB3274F3A8B}" destId="{6A48971F-DC5A-D24C-9A69-8E49530CD23D}" srcOrd="1" destOrd="0" presId="urn:microsoft.com/office/officeart/2008/layout/LinedList"/>
    <dgm:cxn modelId="{89C81D4B-1070-4049-A292-342E406BD279}" type="presParOf" srcId="{6A48971F-DC5A-D24C-9A69-8E49530CD23D}" destId="{00BF4705-A295-5F46-A6B5-67DBE3B25DD7}" srcOrd="0" destOrd="0" presId="urn:microsoft.com/office/officeart/2008/layout/LinedList"/>
    <dgm:cxn modelId="{E71A71F1-2F8A-8F41-8E98-660298BC4647}" type="presParOf" srcId="{6A48971F-DC5A-D24C-9A69-8E49530CD23D}" destId="{F0EBE77C-B3BA-A546-B5C5-AD31CDA593CE}" srcOrd="1" destOrd="0" presId="urn:microsoft.com/office/officeart/2008/layout/LinedList"/>
    <dgm:cxn modelId="{5C41D312-B976-C845-8654-A17030F4029D}" type="presParOf" srcId="{F0EBE77C-B3BA-A546-B5C5-AD31CDA593CE}" destId="{FA443687-220A-6344-994D-BDDD1A7DD74F}" srcOrd="0" destOrd="0" presId="urn:microsoft.com/office/officeart/2008/layout/LinedList"/>
    <dgm:cxn modelId="{7FB7B48E-D4BD-A243-864D-F863B5AF9405}" type="presParOf" srcId="{F0EBE77C-B3BA-A546-B5C5-AD31CDA593CE}" destId="{DCFD5306-841C-4F47-A3CA-4ACF398CA646}" srcOrd="1" destOrd="0" presId="urn:microsoft.com/office/officeart/2008/layout/LinedList"/>
    <dgm:cxn modelId="{F145D50F-C19F-7141-904F-7123A84005C4}" type="presParOf" srcId="{DCFD5306-841C-4F47-A3CA-4ACF398CA646}" destId="{35810030-BA51-A94A-BCC7-B1FC77491DF0}" srcOrd="0" destOrd="0" presId="urn:microsoft.com/office/officeart/2008/layout/LinedList"/>
    <dgm:cxn modelId="{8F857067-11C4-6C41-9E76-1937A7287459}" type="presParOf" srcId="{DCFD5306-841C-4F47-A3CA-4ACF398CA646}" destId="{AE7A8409-5EBA-414E-B1EB-267B0515407C}" srcOrd="1" destOrd="0" presId="urn:microsoft.com/office/officeart/2008/layout/LinedList"/>
    <dgm:cxn modelId="{1D2C4AE7-F792-AD4F-84C2-56C5EF5AF1FE}" type="presParOf" srcId="{DCFD5306-841C-4F47-A3CA-4ACF398CA646}" destId="{9304A6D3-073C-EF48-80DC-23783E78F7BA}" srcOrd="2" destOrd="0" presId="urn:microsoft.com/office/officeart/2008/layout/LinedList"/>
    <dgm:cxn modelId="{279C61D2-9EF8-7C4A-853B-6502F8949E7E}" type="presParOf" srcId="{F0EBE77C-B3BA-A546-B5C5-AD31CDA593CE}" destId="{2CAF3D0F-52AD-9C4A-9073-76D3F77ECD57}" srcOrd="2" destOrd="0" presId="urn:microsoft.com/office/officeart/2008/layout/LinedList"/>
    <dgm:cxn modelId="{281012F3-2E54-284B-823B-33D61133F528}" type="presParOf" srcId="{F0EBE77C-B3BA-A546-B5C5-AD31CDA593CE}" destId="{88C574B8-C33D-144D-9B57-D2F30F4E0204}" srcOrd="3" destOrd="0" presId="urn:microsoft.com/office/officeart/2008/layout/LinedList"/>
    <dgm:cxn modelId="{06A03FE0-7E34-924F-98F7-AEF448AE030C}" type="presParOf" srcId="{F0EBE77C-B3BA-A546-B5C5-AD31CDA593CE}" destId="{82C3678D-0963-2F48-A1F8-5ED47F165C58}" srcOrd="4" destOrd="0" presId="urn:microsoft.com/office/officeart/2008/layout/LinedList"/>
    <dgm:cxn modelId="{06C5D67D-F6EA-A14A-9923-8B2F8B320958}" type="presParOf" srcId="{82C3678D-0963-2F48-A1F8-5ED47F165C58}" destId="{E2029B0F-8B19-4944-9274-F373B8493A15}" srcOrd="0" destOrd="0" presId="urn:microsoft.com/office/officeart/2008/layout/LinedList"/>
    <dgm:cxn modelId="{7A069F6C-1480-9241-9889-E87B0E602A1B}" type="presParOf" srcId="{82C3678D-0963-2F48-A1F8-5ED47F165C58}" destId="{B445D332-68BB-604A-945E-5BAAD4D9E630}" srcOrd="1" destOrd="0" presId="urn:microsoft.com/office/officeart/2008/layout/LinedList"/>
    <dgm:cxn modelId="{BDD8B818-724D-8244-9169-51C3191A9BB7}" type="presParOf" srcId="{82C3678D-0963-2F48-A1F8-5ED47F165C58}" destId="{B3319306-81AC-BD40-8958-63506C320E7F}" srcOrd="2" destOrd="0" presId="urn:microsoft.com/office/officeart/2008/layout/LinedList"/>
    <dgm:cxn modelId="{B4D7E079-0D10-1B4D-BAD2-946CA8C06916}" type="presParOf" srcId="{F0EBE77C-B3BA-A546-B5C5-AD31CDA593CE}" destId="{26E0CD37-3B42-A441-A7E5-B2E3D1F76005}" srcOrd="5" destOrd="0" presId="urn:microsoft.com/office/officeart/2008/layout/LinedList"/>
    <dgm:cxn modelId="{1A8939BF-24C1-144A-9374-A44D487FACB6}" type="presParOf" srcId="{F0EBE77C-B3BA-A546-B5C5-AD31CDA593CE}" destId="{46EBAAB3-CF2B-7244-A575-71BB5945C557}" srcOrd="6" destOrd="0" presId="urn:microsoft.com/office/officeart/2008/layout/LinedList"/>
    <dgm:cxn modelId="{775CE4CF-1EAB-E34D-A389-0939BB931D18}" type="presParOf" srcId="{F0EBE77C-B3BA-A546-B5C5-AD31CDA593CE}" destId="{343E8CCE-38DC-3248-850B-A2CAAFC798CE}" srcOrd="7" destOrd="0" presId="urn:microsoft.com/office/officeart/2008/layout/LinedList"/>
    <dgm:cxn modelId="{24881EA3-D01A-B34E-AC99-8F39812164FD}" type="presParOf" srcId="{343E8CCE-38DC-3248-850B-A2CAAFC798CE}" destId="{D5219570-B983-CA4F-A701-2F8D7CEB8D62}" srcOrd="0" destOrd="0" presId="urn:microsoft.com/office/officeart/2008/layout/LinedList"/>
    <dgm:cxn modelId="{C1BC7277-79A4-AD4E-8A79-E9B10246A8DE}" type="presParOf" srcId="{343E8CCE-38DC-3248-850B-A2CAAFC798CE}" destId="{41EF9C01-6004-0C49-8555-2DBB363583B8}" srcOrd="1" destOrd="0" presId="urn:microsoft.com/office/officeart/2008/layout/LinedList"/>
    <dgm:cxn modelId="{521574E0-5830-9440-BCBD-812878F27CB5}" type="presParOf" srcId="{343E8CCE-38DC-3248-850B-A2CAAFC798CE}" destId="{18BFFEA5-5F50-7344-A4F9-6C973B31C12D}" srcOrd="2" destOrd="0" presId="urn:microsoft.com/office/officeart/2008/layout/LinedList"/>
    <dgm:cxn modelId="{41DECE70-E313-CE45-8EE5-857ECCE9BA3C}" type="presParOf" srcId="{F0EBE77C-B3BA-A546-B5C5-AD31CDA593CE}" destId="{7E46530D-2175-DA4C-8028-C5BEB4D6F368}" srcOrd="8" destOrd="0" presId="urn:microsoft.com/office/officeart/2008/layout/LinedList"/>
    <dgm:cxn modelId="{02BB427A-E969-6C47-9742-5918B0261D36}" type="presParOf" srcId="{F0EBE77C-B3BA-A546-B5C5-AD31CDA593CE}" destId="{04C2C11A-2D90-4548-9882-21ECE9D5D835}" srcOrd="9"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CDCD30F9-DC5F-4C4A-95D1-9C278D2D091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40BBBFDA-076D-413B-A92A-EE55F286880C}">
      <dgm:prSet/>
      <dgm:spPr/>
      <dgm:t>
        <a:bodyPr/>
        <a:lstStyle/>
        <a:p>
          <a:r>
            <a:rPr lang="de-DE"/>
            <a:t>Nutzung eines sozialen Roboters</a:t>
          </a:r>
          <a:endParaRPr lang="en-US"/>
        </a:p>
      </dgm:t>
    </dgm:pt>
    <dgm:pt modelId="{9497FA20-CBA6-4DDF-BC25-075E52F5A64C}" type="parTrans" cxnId="{1C7CA157-2942-4019-B5A7-46B0B3329842}">
      <dgm:prSet/>
      <dgm:spPr/>
      <dgm:t>
        <a:bodyPr/>
        <a:lstStyle/>
        <a:p>
          <a:endParaRPr lang="en-US"/>
        </a:p>
      </dgm:t>
    </dgm:pt>
    <dgm:pt modelId="{E171716A-4C2A-491F-9D5E-D21CE0FD64E2}" type="sibTrans" cxnId="{1C7CA157-2942-4019-B5A7-46B0B3329842}">
      <dgm:prSet/>
      <dgm:spPr/>
      <dgm:t>
        <a:bodyPr/>
        <a:lstStyle/>
        <a:p>
          <a:endParaRPr lang="en-US"/>
        </a:p>
      </dgm:t>
    </dgm:pt>
    <dgm:pt modelId="{8F0BF257-DA02-4BEC-A4DD-3CFBFB2DF5F5}">
      <dgm:prSet/>
      <dgm:spPr/>
      <dgm:t>
        <a:bodyPr/>
        <a:lstStyle/>
        <a:p>
          <a:r>
            <a:rPr lang="de-DE" dirty="0">
              <a:solidFill>
                <a:srgbClr val="0070C0"/>
              </a:solidFill>
            </a:rPr>
            <a:t>1.	Zur Unterstützung des </a:t>
          </a:r>
          <a:r>
            <a:rPr lang="el-GR" dirty="0">
              <a:solidFill>
                <a:srgbClr val="0070C0"/>
              </a:solidFill>
            </a:rPr>
            <a:t>	</a:t>
          </a:r>
          <a:r>
            <a:rPr lang="de-DE" dirty="0">
              <a:solidFill>
                <a:srgbClr val="0070C0"/>
              </a:solidFill>
            </a:rPr>
            <a:t>Lernens</a:t>
          </a:r>
          <a:endParaRPr lang="en-US" dirty="0">
            <a:solidFill>
              <a:srgbClr val="0070C0"/>
            </a:solidFill>
          </a:endParaRPr>
        </a:p>
      </dgm:t>
    </dgm:pt>
    <dgm:pt modelId="{39236429-9359-4406-820D-90FB0424461C}" type="parTrans" cxnId="{6360D342-0ECC-4995-9BD2-334ECF10670F}">
      <dgm:prSet/>
      <dgm:spPr/>
      <dgm:t>
        <a:bodyPr/>
        <a:lstStyle/>
        <a:p>
          <a:endParaRPr lang="en-US"/>
        </a:p>
      </dgm:t>
    </dgm:pt>
    <dgm:pt modelId="{B05882EC-C965-43F9-A034-60BF25AF5C92}" type="sibTrans" cxnId="{6360D342-0ECC-4995-9BD2-334ECF10670F}">
      <dgm:prSet/>
      <dgm:spPr/>
      <dgm:t>
        <a:bodyPr/>
        <a:lstStyle/>
        <a:p>
          <a:endParaRPr lang="en-US"/>
        </a:p>
      </dgm:t>
    </dgm:pt>
    <dgm:pt modelId="{872D9C2A-5C30-4E4F-9182-951EE5F182A4}" type="pres">
      <dgm:prSet presAssocID="{CDCD30F9-DC5F-4C4A-95D1-9C278D2D091E}" presName="linear" presStyleCnt="0">
        <dgm:presLayoutVars>
          <dgm:animLvl val="lvl"/>
          <dgm:resizeHandles val="exact"/>
        </dgm:presLayoutVars>
      </dgm:prSet>
      <dgm:spPr/>
    </dgm:pt>
    <dgm:pt modelId="{82210A25-7174-004E-A364-EBCA6C57F433}" type="pres">
      <dgm:prSet presAssocID="{40BBBFDA-076D-413B-A92A-EE55F286880C}" presName="parentText" presStyleLbl="node1" presStyleIdx="0" presStyleCnt="1">
        <dgm:presLayoutVars>
          <dgm:chMax val="0"/>
          <dgm:bulletEnabled val="1"/>
        </dgm:presLayoutVars>
      </dgm:prSet>
      <dgm:spPr/>
    </dgm:pt>
    <dgm:pt modelId="{47487D3A-B765-9648-AD1D-E27D07714253}" type="pres">
      <dgm:prSet presAssocID="{40BBBFDA-076D-413B-A92A-EE55F286880C}" presName="childText" presStyleLbl="revTx" presStyleIdx="0" presStyleCnt="1">
        <dgm:presLayoutVars>
          <dgm:bulletEnabled val="1"/>
        </dgm:presLayoutVars>
      </dgm:prSet>
      <dgm:spPr/>
    </dgm:pt>
  </dgm:ptLst>
  <dgm:cxnLst>
    <dgm:cxn modelId="{6B6F6823-A29E-F94B-BE08-E42EFEEB34FC}" type="presOf" srcId="{8F0BF257-DA02-4BEC-A4DD-3CFBFB2DF5F5}" destId="{47487D3A-B765-9648-AD1D-E27D07714253}" srcOrd="0" destOrd="0" presId="urn:microsoft.com/office/officeart/2005/8/layout/vList2"/>
    <dgm:cxn modelId="{6360D342-0ECC-4995-9BD2-334ECF10670F}" srcId="{40BBBFDA-076D-413B-A92A-EE55F286880C}" destId="{8F0BF257-DA02-4BEC-A4DD-3CFBFB2DF5F5}" srcOrd="0" destOrd="0" parTransId="{39236429-9359-4406-820D-90FB0424461C}" sibTransId="{B05882EC-C965-43F9-A034-60BF25AF5C92}"/>
    <dgm:cxn modelId="{1C7CA157-2942-4019-B5A7-46B0B3329842}" srcId="{CDCD30F9-DC5F-4C4A-95D1-9C278D2D091E}" destId="{40BBBFDA-076D-413B-A92A-EE55F286880C}" srcOrd="0" destOrd="0" parTransId="{9497FA20-CBA6-4DDF-BC25-075E52F5A64C}" sibTransId="{E171716A-4C2A-491F-9D5E-D21CE0FD64E2}"/>
    <dgm:cxn modelId="{896567E1-12F5-9D45-B549-87A1069A853B}" type="presOf" srcId="{CDCD30F9-DC5F-4C4A-95D1-9C278D2D091E}" destId="{872D9C2A-5C30-4E4F-9182-951EE5F182A4}" srcOrd="0" destOrd="0" presId="urn:microsoft.com/office/officeart/2005/8/layout/vList2"/>
    <dgm:cxn modelId="{6F8D03FF-F74F-4A47-87AC-B2CE947C43A9}" type="presOf" srcId="{40BBBFDA-076D-413B-A92A-EE55F286880C}" destId="{82210A25-7174-004E-A364-EBCA6C57F433}" srcOrd="0" destOrd="0" presId="urn:microsoft.com/office/officeart/2005/8/layout/vList2"/>
    <dgm:cxn modelId="{B7335245-C45D-5F4C-94C9-DC3DA990B6AC}" type="presParOf" srcId="{872D9C2A-5C30-4E4F-9182-951EE5F182A4}" destId="{82210A25-7174-004E-A364-EBCA6C57F433}" srcOrd="0" destOrd="0" presId="urn:microsoft.com/office/officeart/2005/8/layout/vList2"/>
    <dgm:cxn modelId="{FB354916-BF5D-1849-AB1E-655836A6E6B7}" type="presParOf" srcId="{872D9C2A-5C30-4E4F-9182-951EE5F182A4}" destId="{47487D3A-B765-9648-AD1D-E27D07714253}"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CDCD30F9-DC5F-4C4A-95D1-9C278D2D091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40BBBFDA-076D-413B-A92A-EE55F286880C}">
      <dgm:prSet/>
      <dgm:spPr/>
      <dgm:t>
        <a:bodyPr/>
        <a:lstStyle/>
        <a:p>
          <a:r>
            <a:rPr lang="de-DE"/>
            <a:t>Nutzung eines sozialen Roboters</a:t>
          </a:r>
          <a:endParaRPr lang="en-US"/>
        </a:p>
      </dgm:t>
    </dgm:pt>
    <dgm:pt modelId="{9497FA20-CBA6-4DDF-BC25-075E52F5A64C}" type="parTrans" cxnId="{1C7CA157-2942-4019-B5A7-46B0B3329842}">
      <dgm:prSet/>
      <dgm:spPr/>
      <dgm:t>
        <a:bodyPr/>
        <a:lstStyle/>
        <a:p>
          <a:endParaRPr lang="en-US"/>
        </a:p>
      </dgm:t>
    </dgm:pt>
    <dgm:pt modelId="{E171716A-4C2A-491F-9D5E-D21CE0FD64E2}" type="sibTrans" cxnId="{1C7CA157-2942-4019-B5A7-46B0B3329842}">
      <dgm:prSet/>
      <dgm:spPr/>
      <dgm:t>
        <a:bodyPr/>
        <a:lstStyle/>
        <a:p>
          <a:endParaRPr lang="en-US"/>
        </a:p>
      </dgm:t>
    </dgm:pt>
    <dgm:pt modelId="{8F0BF257-DA02-4BEC-A4DD-3CFBFB2DF5F5}">
      <dgm:prSet/>
      <dgm:spPr/>
      <dgm:t>
        <a:bodyPr/>
        <a:lstStyle/>
        <a:p>
          <a:r>
            <a:rPr lang="el-GR" dirty="0">
              <a:solidFill>
                <a:srgbClr val="0070C0"/>
              </a:solidFill>
            </a:rPr>
            <a:t>2.	</a:t>
          </a:r>
          <a:r>
            <a:rPr lang="de-DE" dirty="0">
              <a:solidFill>
                <a:srgbClr val="0070C0"/>
              </a:solidFill>
            </a:rPr>
            <a:t>Als Angebot sozioemotionaler </a:t>
          </a:r>
          <a:r>
            <a:rPr lang="el-GR" dirty="0">
              <a:solidFill>
                <a:srgbClr val="0070C0"/>
              </a:solidFill>
            </a:rPr>
            <a:t>	</a:t>
          </a:r>
          <a:r>
            <a:rPr lang="de-DE" dirty="0">
              <a:solidFill>
                <a:srgbClr val="0070C0"/>
              </a:solidFill>
            </a:rPr>
            <a:t>Unterstützung für Kinder</a:t>
          </a:r>
          <a:endParaRPr lang="en-US" dirty="0">
            <a:solidFill>
              <a:srgbClr val="0070C0"/>
            </a:solidFill>
          </a:endParaRPr>
        </a:p>
      </dgm:t>
    </dgm:pt>
    <dgm:pt modelId="{39236429-9359-4406-820D-90FB0424461C}" type="parTrans" cxnId="{6360D342-0ECC-4995-9BD2-334ECF10670F}">
      <dgm:prSet/>
      <dgm:spPr/>
      <dgm:t>
        <a:bodyPr/>
        <a:lstStyle/>
        <a:p>
          <a:endParaRPr lang="en-US"/>
        </a:p>
      </dgm:t>
    </dgm:pt>
    <dgm:pt modelId="{B05882EC-C965-43F9-A034-60BF25AF5C92}" type="sibTrans" cxnId="{6360D342-0ECC-4995-9BD2-334ECF10670F}">
      <dgm:prSet/>
      <dgm:spPr/>
      <dgm:t>
        <a:bodyPr/>
        <a:lstStyle/>
        <a:p>
          <a:endParaRPr lang="en-US"/>
        </a:p>
      </dgm:t>
    </dgm:pt>
    <dgm:pt modelId="{872D9C2A-5C30-4E4F-9182-951EE5F182A4}" type="pres">
      <dgm:prSet presAssocID="{CDCD30F9-DC5F-4C4A-95D1-9C278D2D091E}" presName="linear" presStyleCnt="0">
        <dgm:presLayoutVars>
          <dgm:animLvl val="lvl"/>
          <dgm:resizeHandles val="exact"/>
        </dgm:presLayoutVars>
      </dgm:prSet>
      <dgm:spPr/>
    </dgm:pt>
    <dgm:pt modelId="{82210A25-7174-004E-A364-EBCA6C57F433}" type="pres">
      <dgm:prSet presAssocID="{40BBBFDA-076D-413B-A92A-EE55F286880C}" presName="parentText" presStyleLbl="node1" presStyleIdx="0" presStyleCnt="1">
        <dgm:presLayoutVars>
          <dgm:chMax val="0"/>
          <dgm:bulletEnabled val="1"/>
        </dgm:presLayoutVars>
      </dgm:prSet>
      <dgm:spPr/>
    </dgm:pt>
    <dgm:pt modelId="{47487D3A-B765-9648-AD1D-E27D07714253}" type="pres">
      <dgm:prSet presAssocID="{40BBBFDA-076D-413B-A92A-EE55F286880C}" presName="childText" presStyleLbl="revTx" presStyleIdx="0" presStyleCnt="1">
        <dgm:presLayoutVars>
          <dgm:bulletEnabled val="1"/>
        </dgm:presLayoutVars>
      </dgm:prSet>
      <dgm:spPr/>
    </dgm:pt>
  </dgm:ptLst>
  <dgm:cxnLst>
    <dgm:cxn modelId="{6B6F6823-A29E-F94B-BE08-E42EFEEB34FC}" type="presOf" srcId="{8F0BF257-DA02-4BEC-A4DD-3CFBFB2DF5F5}" destId="{47487D3A-B765-9648-AD1D-E27D07714253}" srcOrd="0" destOrd="0" presId="urn:microsoft.com/office/officeart/2005/8/layout/vList2"/>
    <dgm:cxn modelId="{6360D342-0ECC-4995-9BD2-334ECF10670F}" srcId="{40BBBFDA-076D-413B-A92A-EE55F286880C}" destId="{8F0BF257-DA02-4BEC-A4DD-3CFBFB2DF5F5}" srcOrd="0" destOrd="0" parTransId="{39236429-9359-4406-820D-90FB0424461C}" sibTransId="{B05882EC-C965-43F9-A034-60BF25AF5C92}"/>
    <dgm:cxn modelId="{1C7CA157-2942-4019-B5A7-46B0B3329842}" srcId="{CDCD30F9-DC5F-4C4A-95D1-9C278D2D091E}" destId="{40BBBFDA-076D-413B-A92A-EE55F286880C}" srcOrd="0" destOrd="0" parTransId="{9497FA20-CBA6-4DDF-BC25-075E52F5A64C}" sibTransId="{E171716A-4C2A-491F-9D5E-D21CE0FD64E2}"/>
    <dgm:cxn modelId="{896567E1-12F5-9D45-B549-87A1069A853B}" type="presOf" srcId="{CDCD30F9-DC5F-4C4A-95D1-9C278D2D091E}" destId="{872D9C2A-5C30-4E4F-9182-951EE5F182A4}" srcOrd="0" destOrd="0" presId="urn:microsoft.com/office/officeart/2005/8/layout/vList2"/>
    <dgm:cxn modelId="{6F8D03FF-F74F-4A47-87AC-B2CE947C43A9}" type="presOf" srcId="{40BBBFDA-076D-413B-A92A-EE55F286880C}" destId="{82210A25-7174-004E-A364-EBCA6C57F433}" srcOrd="0" destOrd="0" presId="urn:microsoft.com/office/officeart/2005/8/layout/vList2"/>
    <dgm:cxn modelId="{B7335245-C45D-5F4C-94C9-DC3DA990B6AC}" type="presParOf" srcId="{872D9C2A-5C30-4E4F-9182-951EE5F182A4}" destId="{82210A25-7174-004E-A364-EBCA6C57F433}" srcOrd="0" destOrd="0" presId="urn:microsoft.com/office/officeart/2005/8/layout/vList2"/>
    <dgm:cxn modelId="{FB354916-BF5D-1849-AB1E-655836A6E6B7}" type="presParOf" srcId="{872D9C2A-5C30-4E4F-9182-951EE5F182A4}" destId="{47487D3A-B765-9648-AD1D-E27D07714253}"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CDCD30F9-DC5F-4C4A-95D1-9C278D2D091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40BBBFDA-076D-413B-A92A-EE55F286880C}">
      <dgm:prSet/>
      <dgm:spPr/>
      <dgm:t>
        <a:bodyPr/>
        <a:lstStyle/>
        <a:p>
          <a:r>
            <a:rPr lang="de-DE"/>
            <a:t>Nutzung eines sozialen Roboters</a:t>
          </a:r>
          <a:endParaRPr lang="en-US"/>
        </a:p>
      </dgm:t>
    </dgm:pt>
    <dgm:pt modelId="{9497FA20-CBA6-4DDF-BC25-075E52F5A64C}" type="parTrans" cxnId="{1C7CA157-2942-4019-B5A7-46B0B3329842}">
      <dgm:prSet/>
      <dgm:spPr/>
      <dgm:t>
        <a:bodyPr/>
        <a:lstStyle/>
        <a:p>
          <a:endParaRPr lang="en-US"/>
        </a:p>
      </dgm:t>
    </dgm:pt>
    <dgm:pt modelId="{E171716A-4C2A-491F-9D5E-D21CE0FD64E2}" type="sibTrans" cxnId="{1C7CA157-2942-4019-B5A7-46B0B3329842}">
      <dgm:prSet/>
      <dgm:spPr/>
      <dgm:t>
        <a:bodyPr/>
        <a:lstStyle/>
        <a:p>
          <a:endParaRPr lang="en-US"/>
        </a:p>
      </dgm:t>
    </dgm:pt>
    <dgm:pt modelId="{8F0BF257-DA02-4BEC-A4DD-3CFBFB2DF5F5}">
      <dgm:prSet/>
      <dgm:spPr/>
      <dgm:t>
        <a:bodyPr/>
        <a:lstStyle/>
        <a:p>
          <a:endParaRPr lang="en-US" dirty="0">
            <a:solidFill>
              <a:srgbClr val="0070C0"/>
            </a:solidFill>
          </a:endParaRPr>
        </a:p>
      </dgm:t>
    </dgm:pt>
    <dgm:pt modelId="{39236429-9359-4406-820D-90FB0424461C}" type="parTrans" cxnId="{6360D342-0ECC-4995-9BD2-334ECF10670F}">
      <dgm:prSet/>
      <dgm:spPr/>
      <dgm:t>
        <a:bodyPr/>
        <a:lstStyle/>
        <a:p>
          <a:endParaRPr lang="en-US"/>
        </a:p>
      </dgm:t>
    </dgm:pt>
    <dgm:pt modelId="{B05882EC-C965-43F9-A034-60BF25AF5C92}" type="sibTrans" cxnId="{6360D342-0ECC-4995-9BD2-334ECF10670F}">
      <dgm:prSet/>
      <dgm:spPr/>
      <dgm:t>
        <a:bodyPr/>
        <a:lstStyle/>
        <a:p>
          <a:endParaRPr lang="en-US"/>
        </a:p>
      </dgm:t>
    </dgm:pt>
    <dgm:pt modelId="{6EEFDA36-7847-4F2A-BC50-781EC2403F9D}">
      <dgm:prSet/>
      <dgm:spPr/>
      <dgm:t>
        <a:bodyPr/>
        <a:lstStyle/>
        <a:p>
          <a:r>
            <a:rPr lang="el-GR" dirty="0">
              <a:solidFill>
                <a:srgbClr val="0070C0"/>
              </a:solidFill>
            </a:rPr>
            <a:t>3.	</a:t>
          </a:r>
          <a:r>
            <a:rPr lang="de-DE" dirty="0">
              <a:solidFill>
                <a:srgbClr val="0070C0"/>
              </a:solidFill>
            </a:rPr>
            <a:t>Zu Anstoß oder Förderung von </a:t>
          </a:r>
          <a:r>
            <a:rPr lang="el-GR" dirty="0">
              <a:solidFill>
                <a:srgbClr val="0070C0"/>
              </a:solidFill>
            </a:rPr>
            <a:t>	</a:t>
          </a:r>
          <a:r>
            <a:rPr lang="de-DE" dirty="0">
              <a:solidFill>
                <a:srgbClr val="0070C0"/>
              </a:solidFill>
            </a:rPr>
            <a:t>kommunikativem Verhalten bei </a:t>
          </a:r>
          <a:r>
            <a:rPr lang="el-GR" dirty="0">
              <a:solidFill>
                <a:srgbClr val="0070C0"/>
              </a:solidFill>
            </a:rPr>
            <a:t>	</a:t>
          </a:r>
          <a:r>
            <a:rPr lang="de-DE" dirty="0">
              <a:solidFill>
                <a:srgbClr val="0070C0"/>
              </a:solidFill>
            </a:rPr>
            <a:t>Kindern</a:t>
          </a:r>
          <a:endParaRPr lang="en-US" dirty="0">
            <a:solidFill>
              <a:srgbClr val="0070C0"/>
            </a:solidFill>
          </a:endParaRPr>
        </a:p>
      </dgm:t>
    </dgm:pt>
    <dgm:pt modelId="{309A743D-B78A-4326-9F97-1A4F6F21AD83}" type="parTrans" cxnId="{73DFA923-9D3D-4711-8374-FECAD635FD0E}">
      <dgm:prSet/>
      <dgm:spPr/>
      <dgm:t>
        <a:bodyPr/>
        <a:lstStyle/>
        <a:p>
          <a:endParaRPr lang="en-US"/>
        </a:p>
      </dgm:t>
    </dgm:pt>
    <dgm:pt modelId="{38371411-4180-40F5-96F2-7CDF763DA6B9}" type="sibTrans" cxnId="{73DFA923-9D3D-4711-8374-FECAD635FD0E}">
      <dgm:prSet/>
      <dgm:spPr/>
      <dgm:t>
        <a:bodyPr/>
        <a:lstStyle/>
        <a:p>
          <a:endParaRPr lang="en-US"/>
        </a:p>
      </dgm:t>
    </dgm:pt>
    <dgm:pt modelId="{872D9C2A-5C30-4E4F-9182-951EE5F182A4}" type="pres">
      <dgm:prSet presAssocID="{CDCD30F9-DC5F-4C4A-95D1-9C278D2D091E}" presName="linear" presStyleCnt="0">
        <dgm:presLayoutVars>
          <dgm:animLvl val="lvl"/>
          <dgm:resizeHandles val="exact"/>
        </dgm:presLayoutVars>
      </dgm:prSet>
      <dgm:spPr/>
    </dgm:pt>
    <dgm:pt modelId="{82210A25-7174-004E-A364-EBCA6C57F433}" type="pres">
      <dgm:prSet presAssocID="{40BBBFDA-076D-413B-A92A-EE55F286880C}" presName="parentText" presStyleLbl="node1" presStyleIdx="0" presStyleCnt="1">
        <dgm:presLayoutVars>
          <dgm:chMax val="0"/>
          <dgm:bulletEnabled val="1"/>
        </dgm:presLayoutVars>
      </dgm:prSet>
      <dgm:spPr/>
    </dgm:pt>
    <dgm:pt modelId="{47487D3A-B765-9648-AD1D-E27D07714253}" type="pres">
      <dgm:prSet presAssocID="{40BBBFDA-076D-413B-A92A-EE55F286880C}" presName="childText" presStyleLbl="revTx" presStyleIdx="0" presStyleCnt="1">
        <dgm:presLayoutVars>
          <dgm:bulletEnabled val="1"/>
        </dgm:presLayoutVars>
      </dgm:prSet>
      <dgm:spPr/>
    </dgm:pt>
  </dgm:ptLst>
  <dgm:cxnLst>
    <dgm:cxn modelId="{BF11D808-C17E-1849-96A1-85F67E6ED9FE}" type="presOf" srcId="{6EEFDA36-7847-4F2A-BC50-781EC2403F9D}" destId="{47487D3A-B765-9648-AD1D-E27D07714253}" srcOrd="0" destOrd="1" presId="urn:microsoft.com/office/officeart/2005/8/layout/vList2"/>
    <dgm:cxn modelId="{6B6F6823-A29E-F94B-BE08-E42EFEEB34FC}" type="presOf" srcId="{8F0BF257-DA02-4BEC-A4DD-3CFBFB2DF5F5}" destId="{47487D3A-B765-9648-AD1D-E27D07714253}" srcOrd="0" destOrd="0" presId="urn:microsoft.com/office/officeart/2005/8/layout/vList2"/>
    <dgm:cxn modelId="{73DFA923-9D3D-4711-8374-FECAD635FD0E}" srcId="{40BBBFDA-076D-413B-A92A-EE55F286880C}" destId="{6EEFDA36-7847-4F2A-BC50-781EC2403F9D}" srcOrd="1" destOrd="0" parTransId="{309A743D-B78A-4326-9F97-1A4F6F21AD83}" sibTransId="{38371411-4180-40F5-96F2-7CDF763DA6B9}"/>
    <dgm:cxn modelId="{6360D342-0ECC-4995-9BD2-334ECF10670F}" srcId="{40BBBFDA-076D-413B-A92A-EE55F286880C}" destId="{8F0BF257-DA02-4BEC-A4DD-3CFBFB2DF5F5}" srcOrd="0" destOrd="0" parTransId="{39236429-9359-4406-820D-90FB0424461C}" sibTransId="{B05882EC-C965-43F9-A034-60BF25AF5C92}"/>
    <dgm:cxn modelId="{1C7CA157-2942-4019-B5A7-46B0B3329842}" srcId="{CDCD30F9-DC5F-4C4A-95D1-9C278D2D091E}" destId="{40BBBFDA-076D-413B-A92A-EE55F286880C}" srcOrd="0" destOrd="0" parTransId="{9497FA20-CBA6-4DDF-BC25-075E52F5A64C}" sibTransId="{E171716A-4C2A-491F-9D5E-D21CE0FD64E2}"/>
    <dgm:cxn modelId="{896567E1-12F5-9D45-B549-87A1069A853B}" type="presOf" srcId="{CDCD30F9-DC5F-4C4A-95D1-9C278D2D091E}" destId="{872D9C2A-5C30-4E4F-9182-951EE5F182A4}" srcOrd="0" destOrd="0" presId="urn:microsoft.com/office/officeart/2005/8/layout/vList2"/>
    <dgm:cxn modelId="{6F8D03FF-F74F-4A47-87AC-B2CE947C43A9}" type="presOf" srcId="{40BBBFDA-076D-413B-A92A-EE55F286880C}" destId="{82210A25-7174-004E-A364-EBCA6C57F433}" srcOrd="0" destOrd="0" presId="urn:microsoft.com/office/officeart/2005/8/layout/vList2"/>
    <dgm:cxn modelId="{B7335245-C45D-5F4C-94C9-DC3DA990B6AC}" type="presParOf" srcId="{872D9C2A-5C30-4E4F-9182-951EE5F182A4}" destId="{82210A25-7174-004E-A364-EBCA6C57F433}" srcOrd="0" destOrd="0" presId="urn:microsoft.com/office/officeart/2005/8/layout/vList2"/>
    <dgm:cxn modelId="{FB354916-BF5D-1849-AB1E-655836A6E6B7}" type="presParOf" srcId="{872D9C2A-5C30-4E4F-9182-951EE5F182A4}" destId="{47487D3A-B765-9648-AD1D-E27D07714253}"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CDCD30F9-DC5F-4C4A-95D1-9C278D2D091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40BBBFDA-076D-413B-A92A-EE55F286880C}">
      <dgm:prSet/>
      <dgm:spPr/>
      <dgm:t>
        <a:bodyPr/>
        <a:lstStyle/>
        <a:p>
          <a:r>
            <a:rPr lang="de-DE"/>
            <a:t>Nutzung eines sozialen Roboters</a:t>
          </a:r>
          <a:endParaRPr lang="en-US"/>
        </a:p>
      </dgm:t>
    </dgm:pt>
    <dgm:pt modelId="{9497FA20-CBA6-4DDF-BC25-075E52F5A64C}" type="parTrans" cxnId="{1C7CA157-2942-4019-B5A7-46B0B3329842}">
      <dgm:prSet/>
      <dgm:spPr/>
      <dgm:t>
        <a:bodyPr/>
        <a:lstStyle/>
        <a:p>
          <a:endParaRPr lang="en-US"/>
        </a:p>
      </dgm:t>
    </dgm:pt>
    <dgm:pt modelId="{E171716A-4C2A-491F-9D5E-D21CE0FD64E2}" type="sibTrans" cxnId="{1C7CA157-2942-4019-B5A7-46B0B3329842}">
      <dgm:prSet/>
      <dgm:spPr/>
      <dgm:t>
        <a:bodyPr/>
        <a:lstStyle/>
        <a:p>
          <a:endParaRPr lang="en-US"/>
        </a:p>
      </dgm:t>
    </dgm:pt>
    <dgm:pt modelId="{8F0BF257-DA02-4BEC-A4DD-3CFBFB2DF5F5}">
      <dgm:prSet/>
      <dgm:spPr/>
      <dgm:t>
        <a:bodyPr/>
        <a:lstStyle/>
        <a:p>
          <a:r>
            <a:rPr lang="el-GR" dirty="0"/>
            <a:t>4.	</a:t>
          </a:r>
          <a:r>
            <a:rPr lang="de-DE" dirty="0">
              <a:solidFill>
                <a:srgbClr val="0070C0"/>
              </a:solidFill>
            </a:rPr>
            <a:t>Im Rollenspiel</a:t>
          </a:r>
          <a:endParaRPr lang="en-US" dirty="0">
            <a:solidFill>
              <a:srgbClr val="0070C0"/>
            </a:solidFill>
          </a:endParaRPr>
        </a:p>
      </dgm:t>
    </dgm:pt>
    <dgm:pt modelId="{39236429-9359-4406-820D-90FB0424461C}" type="parTrans" cxnId="{6360D342-0ECC-4995-9BD2-334ECF10670F}">
      <dgm:prSet/>
      <dgm:spPr/>
      <dgm:t>
        <a:bodyPr/>
        <a:lstStyle/>
        <a:p>
          <a:endParaRPr lang="en-US"/>
        </a:p>
      </dgm:t>
    </dgm:pt>
    <dgm:pt modelId="{B05882EC-C965-43F9-A034-60BF25AF5C92}" type="sibTrans" cxnId="{6360D342-0ECC-4995-9BD2-334ECF10670F}">
      <dgm:prSet/>
      <dgm:spPr/>
      <dgm:t>
        <a:bodyPr/>
        <a:lstStyle/>
        <a:p>
          <a:endParaRPr lang="en-US"/>
        </a:p>
      </dgm:t>
    </dgm:pt>
    <dgm:pt modelId="{872D9C2A-5C30-4E4F-9182-951EE5F182A4}" type="pres">
      <dgm:prSet presAssocID="{CDCD30F9-DC5F-4C4A-95D1-9C278D2D091E}" presName="linear" presStyleCnt="0">
        <dgm:presLayoutVars>
          <dgm:animLvl val="lvl"/>
          <dgm:resizeHandles val="exact"/>
        </dgm:presLayoutVars>
      </dgm:prSet>
      <dgm:spPr/>
    </dgm:pt>
    <dgm:pt modelId="{82210A25-7174-004E-A364-EBCA6C57F433}" type="pres">
      <dgm:prSet presAssocID="{40BBBFDA-076D-413B-A92A-EE55F286880C}" presName="parentText" presStyleLbl="node1" presStyleIdx="0" presStyleCnt="1">
        <dgm:presLayoutVars>
          <dgm:chMax val="0"/>
          <dgm:bulletEnabled val="1"/>
        </dgm:presLayoutVars>
      </dgm:prSet>
      <dgm:spPr/>
    </dgm:pt>
    <dgm:pt modelId="{47487D3A-B765-9648-AD1D-E27D07714253}" type="pres">
      <dgm:prSet presAssocID="{40BBBFDA-076D-413B-A92A-EE55F286880C}" presName="childText" presStyleLbl="revTx" presStyleIdx="0" presStyleCnt="1">
        <dgm:presLayoutVars>
          <dgm:bulletEnabled val="1"/>
        </dgm:presLayoutVars>
      </dgm:prSet>
      <dgm:spPr/>
    </dgm:pt>
  </dgm:ptLst>
  <dgm:cxnLst>
    <dgm:cxn modelId="{6B6F6823-A29E-F94B-BE08-E42EFEEB34FC}" type="presOf" srcId="{8F0BF257-DA02-4BEC-A4DD-3CFBFB2DF5F5}" destId="{47487D3A-B765-9648-AD1D-E27D07714253}" srcOrd="0" destOrd="0" presId="urn:microsoft.com/office/officeart/2005/8/layout/vList2"/>
    <dgm:cxn modelId="{6360D342-0ECC-4995-9BD2-334ECF10670F}" srcId="{40BBBFDA-076D-413B-A92A-EE55F286880C}" destId="{8F0BF257-DA02-4BEC-A4DD-3CFBFB2DF5F5}" srcOrd="0" destOrd="0" parTransId="{39236429-9359-4406-820D-90FB0424461C}" sibTransId="{B05882EC-C965-43F9-A034-60BF25AF5C92}"/>
    <dgm:cxn modelId="{1C7CA157-2942-4019-B5A7-46B0B3329842}" srcId="{CDCD30F9-DC5F-4C4A-95D1-9C278D2D091E}" destId="{40BBBFDA-076D-413B-A92A-EE55F286880C}" srcOrd="0" destOrd="0" parTransId="{9497FA20-CBA6-4DDF-BC25-075E52F5A64C}" sibTransId="{E171716A-4C2A-491F-9D5E-D21CE0FD64E2}"/>
    <dgm:cxn modelId="{896567E1-12F5-9D45-B549-87A1069A853B}" type="presOf" srcId="{CDCD30F9-DC5F-4C4A-95D1-9C278D2D091E}" destId="{872D9C2A-5C30-4E4F-9182-951EE5F182A4}" srcOrd="0" destOrd="0" presId="urn:microsoft.com/office/officeart/2005/8/layout/vList2"/>
    <dgm:cxn modelId="{6F8D03FF-F74F-4A47-87AC-B2CE947C43A9}" type="presOf" srcId="{40BBBFDA-076D-413B-A92A-EE55F286880C}" destId="{82210A25-7174-004E-A364-EBCA6C57F433}" srcOrd="0" destOrd="0" presId="urn:microsoft.com/office/officeart/2005/8/layout/vList2"/>
    <dgm:cxn modelId="{B7335245-C45D-5F4C-94C9-DC3DA990B6AC}" type="presParOf" srcId="{872D9C2A-5C30-4E4F-9182-951EE5F182A4}" destId="{82210A25-7174-004E-A364-EBCA6C57F433}" srcOrd="0" destOrd="0" presId="urn:microsoft.com/office/officeart/2005/8/layout/vList2"/>
    <dgm:cxn modelId="{FB354916-BF5D-1849-AB1E-655836A6E6B7}" type="presParOf" srcId="{872D9C2A-5C30-4E4F-9182-951EE5F182A4}" destId="{47487D3A-B765-9648-AD1D-E27D07714253}"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CDCD30F9-DC5F-4C4A-95D1-9C278D2D091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40BBBFDA-076D-413B-A92A-EE55F286880C}">
      <dgm:prSet/>
      <dgm:spPr/>
      <dgm:t>
        <a:bodyPr/>
        <a:lstStyle/>
        <a:p>
          <a:r>
            <a:rPr lang="de-DE"/>
            <a:t>Nutzung eines sozialen Roboters</a:t>
          </a:r>
          <a:endParaRPr lang="en-US"/>
        </a:p>
      </dgm:t>
    </dgm:pt>
    <dgm:pt modelId="{9497FA20-CBA6-4DDF-BC25-075E52F5A64C}" type="parTrans" cxnId="{1C7CA157-2942-4019-B5A7-46B0B3329842}">
      <dgm:prSet/>
      <dgm:spPr/>
      <dgm:t>
        <a:bodyPr/>
        <a:lstStyle/>
        <a:p>
          <a:endParaRPr lang="en-US"/>
        </a:p>
      </dgm:t>
    </dgm:pt>
    <dgm:pt modelId="{E171716A-4C2A-491F-9D5E-D21CE0FD64E2}" type="sibTrans" cxnId="{1C7CA157-2942-4019-B5A7-46B0B3329842}">
      <dgm:prSet/>
      <dgm:spPr/>
      <dgm:t>
        <a:bodyPr/>
        <a:lstStyle/>
        <a:p>
          <a:endParaRPr lang="en-US"/>
        </a:p>
      </dgm:t>
    </dgm:pt>
    <dgm:pt modelId="{8F0BF257-DA02-4BEC-A4DD-3CFBFB2DF5F5}">
      <dgm:prSet/>
      <dgm:spPr/>
      <dgm:t>
        <a:bodyPr/>
        <a:lstStyle/>
        <a:p>
          <a:endParaRPr lang="en-US" dirty="0">
            <a:solidFill>
              <a:srgbClr val="0070C0"/>
            </a:solidFill>
          </a:endParaRPr>
        </a:p>
      </dgm:t>
    </dgm:pt>
    <dgm:pt modelId="{39236429-9359-4406-820D-90FB0424461C}" type="parTrans" cxnId="{6360D342-0ECC-4995-9BD2-334ECF10670F}">
      <dgm:prSet/>
      <dgm:spPr/>
      <dgm:t>
        <a:bodyPr/>
        <a:lstStyle/>
        <a:p>
          <a:endParaRPr lang="en-US"/>
        </a:p>
      </dgm:t>
    </dgm:pt>
    <dgm:pt modelId="{B05882EC-C965-43F9-A034-60BF25AF5C92}" type="sibTrans" cxnId="{6360D342-0ECC-4995-9BD2-334ECF10670F}">
      <dgm:prSet/>
      <dgm:spPr/>
      <dgm:t>
        <a:bodyPr/>
        <a:lstStyle/>
        <a:p>
          <a:endParaRPr lang="en-US"/>
        </a:p>
      </dgm:t>
    </dgm:pt>
    <dgm:pt modelId="{BAFAC8D1-E2B8-4BF4-BEB2-68BD21F1A8A2}">
      <dgm:prSet/>
      <dgm:spPr/>
      <dgm:t>
        <a:bodyPr/>
        <a:lstStyle/>
        <a:p>
          <a:r>
            <a:rPr lang="el-GR" dirty="0">
              <a:solidFill>
                <a:srgbClr val="0070C0"/>
              </a:solidFill>
            </a:rPr>
            <a:t>5.	</a:t>
          </a:r>
          <a:r>
            <a:rPr lang="de-DE" dirty="0">
              <a:solidFill>
                <a:srgbClr val="0070C0"/>
              </a:solidFill>
            </a:rPr>
            <a:t>Nutzung eines sich fehlerhaft </a:t>
          </a:r>
          <a:r>
            <a:rPr lang="el-GR" dirty="0">
              <a:solidFill>
                <a:srgbClr val="0070C0"/>
              </a:solidFill>
            </a:rPr>
            <a:t>	</a:t>
          </a:r>
          <a:r>
            <a:rPr lang="de-DE" dirty="0">
              <a:solidFill>
                <a:srgbClr val="0070C0"/>
              </a:solidFill>
            </a:rPr>
            <a:t>verhaltenen Roboters zur Förderung </a:t>
          </a:r>
          <a:r>
            <a:rPr lang="el-GR" dirty="0">
              <a:solidFill>
                <a:srgbClr val="0070C0"/>
              </a:solidFill>
            </a:rPr>
            <a:t>	</a:t>
          </a:r>
          <a:r>
            <a:rPr lang="de-DE" dirty="0">
              <a:solidFill>
                <a:srgbClr val="0070C0"/>
              </a:solidFill>
            </a:rPr>
            <a:t>von Nachdenken und Korrektur von </a:t>
          </a:r>
          <a:r>
            <a:rPr lang="el-GR" dirty="0">
              <a:solidFill>
                <a:srgbClr val="0070C0"/>
              </a:solidFill>
            </a:rPr>
            <a:t>	</a:t>
          </a:r>
          <a:r>
            <a:rPr lang="de-DE" dirty="0">
              <a:solidFill>
                <a:srgbClr val="0070C0"/>
              </a:solidFill>
            </a:rPr>
            <a:t>Fehlern</a:t>
          </a:r>
          <a:endParaRPr lang="en-US" dirty="0">
            <a:solidFill>
              <a:srgbClr val="0070C0"/>
            </a:solidFill>
          </a:endParaRPr>
        </a:p>
      </dgm:t>
    </dgm:pt>
    <dgm:pt modelId="{3EB62B2F-FCA7-47BF-9EC2-BEE818D0930D}" type="parTrans" cxnId="{62E3672A-76C0-4EF4-BAC3-BBF2E92D4274}">
      <dgm:prSet/>
      <dgm:spPr/>
      <dgm:t>
        <a:bodyPr/>
        <a:lstStyle/>
        <a:p>
          <a:endParaRPr lang="en-US"/>
        </a:p>
      </dgm:t>
    </dgm:pt>
    <dgm:pt modelId="{55415F55-0DDA-4BC2-A832-B0699902011F}" type="sibTrans" cxnId="{62E3672A-76C0-4EF4-BAC3-BBF2E92D4274}">
      <dgm:prSet/>
      <dgm:spPr/>
      <dgm:t>
        <a:bodyPr/>
        <a:lstStyle/>
        <a:p>
          <a:endParaRPr lang="en-US"/>
        </a:p>
      </dgm:t>
    </dgm:pt>
    <dgm:pt modelId="{872D9C2A-5C30-4E4F-9182-951EE5F182A4}" type="pres">
      <dgm:prSet presAssocID="{CDCD30F9-DC5F-4C4A-95D1-9C278D2D091E}" presName="linear" presStyleCnt="0">
        <dgm:presLayoutVars>
          <dgm:animLvl val="lvl"/>
          <dgm:resizeHandles val="exact"/>
        </dgm:presLayoutVars>
      </dgm:prSet>
      <dgm:spPr/>
    </dgm:pt>
    <dgm:pt modelId="{82210A25-7174-004E-A364-EBCA6C57F433}" type="pres">
      <dgm:prSet presAssocID="{40BBBFDA-076D-413B-A92A-EE55F286880C}" presName="parentText" presStyleLbl="node1" presStyleIdx="0" presStyleCnt="1">
        <dgm:presLayoutVars>
          <dgm:chMax val="0"/>
          <dgm:bulletEnabled val="1"/>
        </dgm:presLayoutVars>
      </dgm:prSet>
      <dgm:spPr/>
    </dgm:pt>
    <dgm:pt modelId="{47487D3A-B765-9648-AD1D-E27D07714253}" type="pres">
      <dgm:prSet presAssocID="{40BBBFDA-076D-413B-A92A-EE55F286880C}" presName="childText" presStyleLbl="revTx" presStyleIdx="0" presStyleCnt="1">
        <dgm:presLayoutVars>
          <dgm:bulletEnabled val="1"/>
        </dgm:presLayoutVars>
      </dgm:prSet>
      <dgm:spPr/>
    </dgm:pt>
  </dgm:ptLst>
  <dgm:cxnLst>
    <dgm:cxn modelId="{6B6F6823-A29E-F94B-BE08-E42EFEEB34FC}" type="presOf" srcId="{8F0BF257-DA02-4BEC-A4DD-3CFBFB2DF5F5}" destId="{47487D3A-B765-9648-AD1D-E27D07714253}" srcOrd="0" destOrd="0" presId="urn:microsoft.com/office/officeart/2005/8/layout/vList2"/>
    <dgm:cxn modelId="{62E3672A-76C0-4EF4-BAC3-BBF2E92D4274}" srcId="{40BBBFDA-076D-413B-A92A-EE55F286880C}" destId="{BAFAC8D1-E2B8-4BF4-BEB2-68BD21F1A8A2}" srcOrd="1" destOrd="0" parTransId="{3EB62B2F-FCA7-47BF-9EC2-BEE818D0930D}" sibTransId="{55415F55-0DDA-4BC2-A832-B0699902011F}"/>
    <dgm:cxn modelId="{6360D342-0ECC-4995-9BD2-334ECF10670F}" srcId="{40BBBFDA-076D-413B-A92A-EE55F286880C}" destId="{8F0BF257-DA02-4BEC-A4DD-3CFBFB2DF5F5}" srcOrd="0" destOrd="0" parTransId="{39236429-9359-4406-820D-90FB0424461C}" sibTransId="{B05882EC-C965-43F9-A034-60BF25AF5C92}"/>
    <dgm:cxn modelId="{1C7CA157-2942-4019-B5A7-46B0B3329842}" srcId="{CDCD30F9-DC5F-4C4A-95D1-9C278D2D091E}" destId="{40BBBFDA-076D-413B-A92A-EE55F286880C}" srcOrd="0" destOrd="0" parTransId="{9497FA20-CBA6-4DDF-BC25-075E52F5A64C}" sibTransId="{E171716A-4C2A-491F-9D5E-D21CE0FD64E2}"/>
    <dgm:cxn modelId="{6A4B0CCF-0668-6049-95C9-A8EA5C0172C0}" type="presOf" srcId="{BAFAC8D1-E2B8-4BF4-BEB2-68BD21F1A8A2}" destId="{47487D3A-B765-9648-AD1D-E27D07714253}" srcOrd="0" destOrd="1" presId="urn:microsoft.com/office/officeart/2005/8/layout/vList2"/>
    <dgm:cxn modelId="{896567E1-12F5-9D45-B549-87A1069A853B}" type="presOf" srcId="{CDCD30F9-DC5F-4C4A-95D1-9C278D2D091E}" destId="{872D9C2A-5C30-4E4F-9182-951EE5F182A4}" srcOrd="0" destOrd="0" presId="urn:microsoft.com/office/officeart/2005/8/layout/vList2"/>
    <dgm:cxn modelId="{6F8D03FF-F74F-4A47-87AC-B2CE947C43A9}" type="presOf" srcId="{40BBBFDA-076D-413B-A92A-EE55F286880C}" destId="{82210A25-7174-004E-A364-EBCA6C57F433}" srcOrd="0" destOrd="0" presId="urn:microsoft.com/office/officeart/2005/8/layout/vList2"/>
    <dgm:cxn modelId="{B7335245-C45D-5F4C-94C9-DC3DA990B6AC}" type="presParOf" srcId="{872D9C2A-5C30-4E4F-9182-951EE5F182A4}" destId="{82210A25-7174-004E-A364-EBCA6C57F433}" srcOrd="0" destOrd="0" presId="urn:microsoft.com/office/officeart/2005/8/layout/vList2"/>
    <dgm:cxn modelId="{FB354916-BF5D-1849-AB1E-655836A6E6B7}" type="presParOf" srcId="{872D9C2A-5C30-4E4F-9182-951EE5F182A4}" destId="{47487D3A-B765-9648-AD1D-E27D07714253}"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677AE06-AE70-4020-AD7A-536E2CC6F292}"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612AF183-E3BE-453A-8F40-A728ECCBEC48}">
      <dgm:prSet/>
      <dgm:spPr/>
      <dgm:t>
        <a:bodyPr/>
        <a:lstStyle/>
        <a:p>
          <a:r>
            <a:rPr lang="de-DE" dirty="0"/>
            <a:t>KI ist ein Zweig, der Computerwissenschaft, der maschinelles Lernen, Entwicklung von Algorithmen und Verarbeitung natürlicher Sprache kombiniert (</a:t>
          </a:r>
          <a:r>
            <a:rPr lang="de-DE" dirty="0" err="1"/>
            <a:t>Akgun</a:t>
          </a:r>
          <a:r>
            <a:rPr lang="de-DE" dirty="0"/>
            <a:t> &amp; Greenhow, 2021). </a:t>
          </a:r>
          <a:endParaRPr lang="en-US" dirty="0"/>
        </a:p>
      </dgm:t>
    </dgm:pt>
    <dgm:pt modelId="{F2DC39CD-5EAA-4A50-8013-FC3F4AEE10B9}" type="parTrans" cxnId="{017C3902-E4A6-4FE2-ADDA-FAABA77EEBC4}">
      <dgm:prSet/>
      <dgm:spPr/>
      <dgm:t>
        <a:bodyPr/>
        <a:lstStyle/>
        <a:p>
          <a:endParaRPr lang="en-US"/>
        </a:p>
      </dgm:t>
    </dgm:pt>
    <dgm:pt modelId="{6A62264A-B322-4D4E-A14A-CCD755B18DD6}" type="sibTrans" cxnId="{017C3902-E4A6-4FE2-ADDA-FAABA77EEBC4}">
      <dgm:prSet/>
      <dgm:spPr/>
      <dgm:t>
        <a:bodyPr/>
        <a:lstStyle/>
        <a:p>
          <a:endParaRPr lang="en-US"/>
        </a:p>
      </dgm:t>
    </dgm:pt>
    <dgm:pt modelId="{B44448DC-A2A3-453E-B672-29D38603B7F5}">
      <dgm:prSet/>
      <dgm:spPr/>
      <dgm:t>
        <a:bodyPr/>
        <a:lstStyle/>
        <a:p>
          <a:r>
            <a:rPr lang="de-DE" dirty="0"/>
            <a:t>Seit 1956 ist die Forschung zu KI als akademische Disziplin anerkannt (Knapp, 2006). In der Bildung ist KI ein Thema, dass zunehmend Interesse findet.</a:t>
          </a:r>
          <a:endParaRPr lang="en-US" dirty="0"/>
        </a:p>
      </dgm:t>
    </dgm:pt>
    <dgm:pt modelId="{848B5DE4-811F-4296-8FC5-FFB9C6480897}" type="parTrans" cxnId="{A0E28B3E-E005-4AFC-A843-9832D7976A66}">
      <dgm:prSet/>
      <dgm:spPr/>
      <dgm:t>
        <a:bodyPr/>
        <a:lstStyle/>
        <a:p>
          <a:endParaRPr lang="en-US"/>
        </a:p>
      </dgm:t>
    </dgm:pt>
    <dgm:pt modelId="{A0F12739-D5F9-4FF7-B007-85D56FD76EFE}" type="sibTrans" cxnId="{A0E28B3E-E005-4AFC-A843-9832D7976A66}">
      <dgm:prSet/>
      <dgm:spPr/>
      <dgm:t>
        <a:bodyPr/>
        <a:lstStyle/>
        <a:p>
          <a:endParaRPr lang="en-US"/>
        </a:p>
      </dgm:t>
    </dgm:pt>
    <dgm:pt modelId="{6B0DF370-3FB5-584E-8411-0571AB5CACF5}" type="pres">
      <dgm:prSet presAssocID="{E677AE06-AE70-4020-AD7A-536E2CC6F292}" presName="linear" presStyleCnt="0">
        <dgm:presLayoutVars>
          <dgm:animLvl val="lvl"/>
          <dgm:resizeHandles val="exact"/>
        </dgm:presLayoutVars>
      </dgm:prSet>
      <dgm:spPr/>
    </dgm:pt>
    <dgm:pt modelId="{86B0A425-9249-1949-A358-B5A5B9499259}" type="pres">
      <dgm:prSet presAssocID="{612AF183-E3BE-453A-8F40-A728ECCBEC48}" presName="parentText" presStyleLbl="node1" presStyleIdx="0" presStyleCnt="2">
        <dgm:presLayoutVars>
          <dgm:chMax val="0"/>
          <dgm:bulletEnabled val="1"/>
        </dgm:presLayoutVars>
      </dgm:prSet>
      <dgm:spPr/>
    </dgm:pt>
    <dgm:pt modelId="{172932D4-024D-C04B-80CD-7354BE5F5964}" type="pres">
      <dgm:prSet presAssocID="{6A62264A-B322-4D4E-A14A-CCD755B18DD6}" presName="spacer" presStyleCnt="0"/>
      <dgm:spPr/>
    </dgm:pt>
    <dgm:pt modelId="{129772ED-AF67-C446-B2AA-98F8FC950233}" type="pres">
      <dgm:prSet presAssocID="{B44448DC-A2A3-453E-B672-29D38603B7F5}" presName="parentText" presStyleLbl="node1" presStyleIdx="1" presStyleCnt="2">
        <dgm:presLayoutVars>
          <dgm:chMax val="0"/>
          <dgm:bulletEnabled val="1"/>
        </dgm:presLayoutVars>
      </dgm:prSet>
      <dgm:spPr/>
    </dgm:pt>
  </dgm:ptLst>
  <dgm:cxnLst>
    <dgm:cxn modelId="{017C3902-E4A6-4FE2-ADDA-FAABA77EEBC4}" srcId="{E677AE06-AE70-4020-AD7A-536E2CC6F292}" destId="{612AF183-E3BE-453A-8F40-A728ECCBEC48}" srcOrd="0" destOrd="0" parTransId="{F2DC39CD-5EAA-4A50-8013-FC3F4AEE10B9}" sibTransId="{6A62264A-B322-4D4E-A14A-CCD755B18DD6}"/>
    <dgm:cxn modelId="{A0E28B3E-E005-4AFC-A843-9832D7976A66}" srcId="{E677AE06-AE70-4020-AD7A-536E2CC6F292}" destId="{B44448DC-A2A3-453E-B672-29D38603B7F5}" srcOrd="1" destOrd="0" parTransId="{848B5DE4-811F-4296-8FC5-FFB9C6480897}" sibTransId="{A0F12739-D5F9-4FF7-B007-85D56FD76EFE}"/>
    <dgm:cxn modelId="{37E91285-0807-B347-8B03-77791AF21CE4}" type="presOf" srcId="{E677AE06-AE70-4020-AD7A-536E2CC6F292}" destId="{6B0DF370-3FB5-584E-8411-0571AB5CACF5}" srcOrd="0" destOrd="0" presId="urn:microsoft.com/office/officeart/2005/8/layout/vList2"/>
    <dgm:cxn modelId="{33F43BDB-23FC-354E-A2AC-4237E7D2DF72}" type="presOf" srcId="{612AF183-E3BE-453A-8F40-A728ECCBEC48}" destId="{86B0A425-9249-1949-A358-B5A5B9499259}" srcOrd="0" destOrd="0" presId="urn:microsoft.com/office/officeart/2005/8/layout/vList2"/>
    <dgm:cxn modelId="{673BEFFC-EECA-BD40-BF13-006DE1B284D2}" type="presOf" srcId="{B44448DC-A2A3-453E-B672-29D38603B7F5}" destId="{129772ED-AF67-C446-B2AA-98F8FC950233}" srcOrd="0" destOrd="0" presId="urn:microsoft.com/office/officeart/2005/8/layout/vList2"/>
    <dgm:cxn modelId="{5047D51D-5DD8-104F-B124-9F4BECC67E1C}" type="presParOf" srcId="{6B0DF370-3FB5-584E-8411-0571AB5CACF5}" destId="{86B0A425-9249-1949-A358-B5A5B9499259}" srcOrd="0" destOrd="0" presId="urn:microsoft.com/office/officeart/2005/8/layout/vList2"/>
    <dgm:cxn modelId="{18E90001-AEC7-7D42-A3A6-AC65306775F7}" type="presParOf" srcId="{6B0DF370-3FB5-584E-8411-0571AB5CACF5}" destId="{172932D4-024D-C04B-80CD-7354BE5F5964}" srcOrd="1" destOrd="0" presId="urn:microsoft.com/office/officeart/2005/8/layout/vList2"/>
    <dgm:cxn modelId="{068686CC-974D-A544-9979-4DBFEFC87D64}" type="presParOf" srcId="{6B0DF370-3FB5-584E-8411-0571AB5CACF5}" destId="{129772ED-AF67-C446-B2AA-98F8FC950233}" srcOrd="2"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CDCD30F9-DC5F-4C4A-95D1-9C278D2D091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40BBBFDA-076D-413B-A92A-EE55F286880C}">
      <dgm:prSet/>
      <dgm:spPr/>
      <dgm:t>
        <a:bodyPr/>
        <a:lstStyle/>
        <a:p>
          <a:r>
            <a:rPr lang="de-DE"/>
            <a:t>Nutzung eines sozialen Roboters</a:t>
          </a:r>
          <a:endParaRPr lang="en-US"/>
        </a:p>
      </dgm:t>
    </dgm:pt>
    <dgm:pt modelId="{9497FA20-CBA6-4DDF-BC25-075E52F5A64C}" type="parTrans" cxnId="{1C7CA157-2942-4019-B5A7-46B0B3329842}">
      <dgm:prSet/>
      <dgm:spPr/>
      <dgm:t>
        <a:bodyPr/>
        <a:lstStyle/>
        <a:p>
          <a:endParaRPr lang="en-US"/>
        </a:p>
      </dgm:t>
    </dgm:pt>
    <dgm:pt modelId="{E171716A-4C2A-491F-9D5E-D21CE0FD64E2}" type="sibTrans" cxnId="{1C7CA157-2942-4019-B5A7-46B0B3329842}">
      <dgm:prSet/>
      <dgm:spPr/>
      <dgm:t>
        <a:bodyPr/>
        <a:lstStyle/>
        <a:p>
          <a:endParaRPr lang="en-US"/>
        </a:p>
      </dgm:t>
    </dgm:pt>
    <dgm:pt modelId="{8F0BF257-DA02-4BEC-A4DD-3CFBFB2DF5F5}">
      <dgm:prSet/>
      <dgm:spPr/>
      <dgm:t>
        <a:bodyPr/>
        <a:lstStyle/>
        <a:p>
          <a:endParaRPr lang="en-US" dirty="0">
            <a:solidFill>
              <a:srgbClr val="0070C0"/>
            </a:solidFill>
          </a:endParaRPr>
        </a:p>
      </dgm:t>
    </dgm:pt>
    <dgm:pt modelId="{39236429-9359-4406-820D-90FB0424461C}" type="parTrans" cxnId="{6360D342-0ECC-4995-9BD2-334ECF10670F}">
      <dgm:prSet/>
      <dgm:spPr/>
      <dgm:t>
        <a:bodyPr/>
        <a:lstStyle/>
        <a:p>
          <a:endParaRPr lang="en-US"/>
        </a:p>
      </dgm:t>
    </dgm:pt>
    <dgm:pt modelId="{B05882EC-C965-43F9-A034-60BF25AF5C92}" type="sibTrans" cxnId="{6360D342-0ECC-4995-9BD2-334ECF10670F}">
      <dgm:prSet/>
      <dgm:spPr/>
      <dgm:t>
        <a:bodyPr/>
        <a:lstStyle/>
        <a:p>
          <a:endParaRPr lang="en-US"/>
        </a:p>
      </dgm:t>
    </dgm:pt>
    <dgm:pt modelId="{FB09C8A3-9F88-D54F-B6D9-A1307CF162FB}">
      <dgm:prSet/>
      <dgm:spPr/>
      <dgm:t>
        <a:bodyPr/>
        <a:lstStyle/>
        <a:p>
          <a:r>
            <a:rPr lang="el-GR" dirty="0">
              <a:solidFill>
                <a:srgbClr val="0070C0"/>
              </a:solidFill>
            </a:rPr>
            <a:t>6.	</a:t>
          </a:r>
          <a:r>
            <a:rPr lang="en-US" dirty="0">
              <a:solidFill>
                <a:srgbClr val="0070C0"/>
              </a:solidFill>
            </a:rPr>
            <a:t>Zur </a:t>
          </a:r>
          <a:r>
            <a:rPr lang="en-US" dirty="0" err="1">
              <a:solidFill>
                <a:srgbClr val="0070C0"/>
              </a:solidFill>
            </a:rPr>
            <a:t>Anregung</a:t>
          </a:r>
          <a:r>
            <a:rPr lang="en-US" dirty="0">
              <a:solidFill>
                <a:srgbClr val="0070C0"/>
              </a:solidFill>
            </a:rPr>
            <a:t> von Metatalk </a:t>
          </a:r>
          <a:r>
            <a:rPr lang="en-US" dirty="0" err="1">
              <a:solidFill>
                <a:srgbClr val="0070C0"/>
              </a:solidFill>
            </a:rPr>
            <a:t>bei</a:t>
          </a:r>
          <a:r>
            <a:rPr lang="en-US" dirty="0">
              <a:solidFill>
                <a:srgbClr val="0070C0"/>
              </a:solidFill>
            </a:rPr>
            <a:t> </a:t>
          </a:r>
          <a:r>
            <a:rPr lang="el-GR" dirty="0">
              <a:solidFill>
                <a:srgbClr val="0070C0"/>
              </a:solidFill>
            </a:rPr>
            <a:t>	</a:t>
          </a:r>
          <a:r>
            <a:rPr lang="en-US" dirty="0" err="1">
              <a:solidFill>
                <a:srgbClr val="0070C0"/>
              </a:solidFill>
            </a:rPr>
            <a:t>Kindern</a:t>
          </a:r>
          <a:endParaRPr lang="en-US" dirty="0">
            <a:solidFill>
              <a:srgbClr val="0070C0"/>
            </a:solidFill>
          </a:endParaRPr>
        </a:p>
      </dgm:t>
    </dgm:pt>
    <dgm:pt modelId="{1CB1EA89-8BC2-6A4E-977A-D41162E3EFE8}" type="parTrans" cxnId="{C8855635-6F49-D042-9EAE-567EAEA83EC5}">
      <dgm:prSet/>
      <dgm:spPr/>
    </dgm:pt>
    <dgm:pt modelId="{96D0BF2B-85DE-014A-BC46-8C00F8759A54}" type="sibTrans" cxnId="{C8855635-6F49-D042-9EAE-567EAEA83EC5}">
      <dgm:prSet/>
      <dgm:spPr/>
    </dgm:pt>
    <dgm:pt modelId="{872D9C2A-5C30-4E4F-9182-951EE5F182A4}" type="pres">
      <dgm:prSet presAssocID="{CDCD30F9-DC5F-4C4A-95D1-9C278D2D091E}" presName="linear" presStyleCnt="0">
        <dgm:presLayoutVars>
          <dgm:animLvl val="lvl"/>
          <dgm:resizeHandles val="exact"/>
        </dgm:presLayoutVars>
      </dgm:prSet>
      <dgm:spPr/>
    </dgm:pt>
    <dgm:pt modelId="{82210A25-7174-004E-A364-EBCA6C57F433}" type="pres">
      <dgm:prSet presAssocID="{40BBBFDA-076D-413B-A92A-EE55F286880C}" presName="parentText" presStyleLbl="node1" presStyleIdx="0" presStyleCnt="1">
        <dgm:presLayoutVars>
          <dgm:chMax val="0"/>
          <dgm:bulletEnabled val="1"/>
        </dgm:presLayoutVars>
      </dgm:prSet>
      <dgm:spPr/>
    </dgm:pt>
    <dgm:pt modelId="{47487D3A-B765-9648-AD1D-E27D07714253}" type="pres">
      <dgm:prSet presAssocID="{40BBBFDA-076D-413B-A92A-EE55F286880C}" presName="childText" presStyleLbl="revTx" presStyleIdx="0" presStyleCnt="1">
        <dgm:presLayoutVars>
          <dgm:bulletEnabled val="1"/>
        </dgm:presLayoutVars>
      </dgm:prSet>
      <dgm:spPr/>
    </dgm:pt>
  </dgm:ptLst>
  <dgm:cxnLst>
    <dgm:cxn modelId="{6B6F6823-A29E-F94B-BE08-E42EFEEB34FC}" type="presOf" srcId="{8F0BF257-DA02-4BEC-A4DD-3CFBFB2DF5F5}" destId="{47487D3A-B765-9648-AD1D-E27D07714253}" srcOrd="0" destOrd="0" presId="urn:microsoft.com/office/officeart/2005/8/layout/vList2"/>
    <dgm:cxn modelId="{E8812F2E-F128-BE41-A325-71269822FF54}" type="presOf" srcId="{FB09C8A3-9F88-D54F-B6D9-A1307CF162FB}" destId="{47487D3A-B765-9648-AD1D-E27D07714253}" srcOrd="0" destOrd="1" presId="urn:microsoft.com/office/officeart/2005/8/layout/vList2"/>
    <dgm:cxn modelId="{C8855635-6F49-D042-9EAE-567EAEA83EC5}" srcId="{40BBBFDA-076D-413B-A92A-EE55F286880C}" destId="{FB09C8A3-9F88-D54F-B6D9-A1307CF162FB}" srcOrd="1" destOrd="0" parTransId="{1CB1EA89-8BC2-6A4E-977A-D41162E3EFE8}" sibTransId="{96D0BF2B-85DE-014A-BC46-8C00F8759A54}"/>
    <dgm:cxn modelId="{6360D342-0ECC-4995-9BD2-334ECF10670F}" srcId="{40BBBFDA-076D-413B-A92A-EE55F286880C}" destId="{8F0BF257-DA02-4BEC-A4DD-3CFBFB2DF5F5}" srcOrd="0" destOrd="0" parTransId="{39236429-9359-4406-820D-90FB0424461C}" sibTransId="{B05882EC-C965-43F9-A034-60BF25AF5C92}"/>
    <dgm:cxn modelId="{1C7CA157-2942-4019-B5A7-46B0B3329842}" srcId="{CDCD30F9-DC5F-4C4A-95D1-9C278D2D091E}" destId="{40BBBFDA-076D-413B-A92A-EE55F286880C}" srcOrd="0" destOrd="0" parTransId="{9497FA20-CBA6-4DDF-BC25-075E52F5A64C}" sibTransId="{E171716A-4C2A-491F-9D5E-D21CE0FD64E2}"/>
    <dgm:cxn modelId="{896567E1-12F5-9D45-B549-87A1069A853B}" type="presOf" srcId="{CDCD30F9-DC5F-4C4A-95D1-9C278D2D091E}" destId="{872D9C2A-5C30-4E4F-9182-951EE5F182A4}" srcOrd="0" destOrd="0" presId="urn:microsoft.com/office/officeart/2005/8/layout/vList2"/>
    <dgm:cxn modelId="{6F8D03FF-F74F-4A47-87AC-B2CE947C43A9}" type="presOf" srcId="{40BBBFDA-076D-413B-A92A-EE55F286880C}" destId="{82210A25-7174-004E-A364-EBCA6C57F433}" srcOrd="0" destOrd="0" presId="urn:microsoft.com/office/officeart/2005/8/layout/vList2"/>
    <dgm:cxn modelId="{B7335245-C45D-5F4C-94C9-DC3DA990B6AC}" type="presParOf" srcId="{872D9C2A-5C30-4E4F-9182-951EE5F182A4}" destId="{82210A25-7174-004E-A364-EBCA6C57F433}" srcOrd="0" destOrd="0" presId="urn:microsoft.com/office/officeart/2005/8/layout/vList2"/>
    <dgm:cxn modelId="{FB354916-BF5D-1849-AB1E-655836A6E6B7}" type="presParOf" srcId="{872D9C2A-5C30-4E4F-9182-951EE5F182A4}" destId="{47487D3A-B765-9648-AD1D-E27D07714253}"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03EAA6A1-AF11-422E-BD06-305B21447424}"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04C85C1C-9500-4521-B1B4-CD27F5E79A94}">
      <dgm:prSet custT="1"/>
      <dgm:spPr/>
      <dgm:t>
        <a:bodyPr/>
        <a:lstStyle/>
        <a:p>
          <a:r>
            <a:rPr lang="de-DE" sz="3200" dirty="0"/>
            <a:t>3 Gründe:</a:t>
          </a:r>
          <a:endParaRPr lang="en-US" sz="3200" dirty="0"/>
        </a:p>
      </dgm:t>
    </dgm:pt>
    <dgm:pt modelId="{17840E4E-139D-4B94-9FC7-868B54EBC3BE}" type="parTrans" cxnId="{03482DCE-3BC9-4A3C-B8A7-001B9BF9806C}">
      <dgm:prSet/>
      <dgm:spPr/>
      <dgm:t>
        <a:bodyPr/>
        <a:lstStyle/>
        <a:p>
          <a:endParaRPr lang="en-US"/>
        </a:p>
      </dgm:t>
    </dgm:pt>
    <dgm:pt modelId="{A94A6AA2-D906-4F2B-9950-B9BC6AC98514}" type="sibTrans" cxnId="{03482DCE-3BC9-4A3C-B8A7-001B9BF9806C}">
      <dgm:prSet/>
      <dgm:spPr/>
      <dgm:t>
        <a:bodyPr/>
        <a:lstStyle/>
        <a:p>
          <a:endParaRPr lang="en-US"/>
        </a:p>
      </dgm:t>
    </dgm:pt>
    <dgm:pt modelId="{BD9138E4-0DE4-49D0-9FD6-A1AF8844E36A}">
      <dgm:prSet custT="1"/>
      <dgm:spPr/>
      <dgm:t>
        <a:bodyPr/>
        <a:lstStyle/>
        <a:p>
          <a:pPr algn="l"/>
          <a:r>
            <a:rPr lang="de-DE" sz="2200" dirty="0"/>
            <a:t>1.	</a:t>
          </a:r>
          <a:r>
            <a:rPr lang="de-DE" sz="2400" dirty="0"/>
            <a:t>Wissen und Verstehen sind Grundfunktionen von KI und die Nutzung  von KI-Anwendungen ist organischer Teil de KI-Bildung für alle  Bürger in einer zunehmend intelligenten Gesellschaft (</a:t>
          </a:r>
          <a:r>
            <a:rPr lang="de-DE" sz="2400" dirty="0" err="1"/>
            <a:t>Ng</a:t>
          </a:r>
          <a:r>
            <a:rPr lang="de-DE" sz="2400" dirty="0"/>
            <a:t> et al., 2021). Hierfür sind entwicklungsgemäße Lernaktivitäten erforderlich (</a:t>
          </a:r>
          <a:r>
            <a:rPr lang="de-DE" sz="2400" dirty="0" err="1"/>
            <a:t>Druga</a:t>
          </a:r>
          <a:r>
            <a:rPr lang="de-DE" sz="2400" dirty="0"/>
            <a:t> et al., 2019).</a:t>
          </a:r>
          <a:endParaRPr lang="en-US" sz="2400" dirty="0"/>
        </a:p>
      </dgm:t>
    </dgm:pt>
    <dgm:pt modelId="{6B9E4CF9-84C5-477F-9AF6-219DB9E45917}" type="parTrans" cxnId="{40A86BC4-8C4A-4609-BB63-CB1A885A6D08}">
      <dgm:prSet/>
      <dgm:spPr/>
      <dgm:t>
        <a:bodyPr/>
        <a:lstStyle/>
        <a:p>
          <a:endParaRPr lang="en-US"/>
        </a:p>
      </dgm:t>
    </dgm:pt>
    <dgm:pt modelId="{7F568009-6C10-4B00-A6FC-516BA31FCC61}" type="sibTrans" cxnId="{40A86BC4-8C4A-4609-BB63-CB1A885A6D08}">
      <dgm:prSet/>
      <dgm:spPr/>
      <dgm:t>
        <a:bodyPr/>
        <a:lstStyle/>
        <a:p>
          <a:endParaRPr lang="en-US"/>
        </a:p>
      </dgm:t>
    </dgm:pt>
    <dgm:pt modelId="{A1868CC2-05D9-DE4C-BC75-A20E360791A8}" type="pres">
      <dgm:prSet presAssocID="{03EAA6A1-AF11-422E-BD06-305B21447424}" presName="linear" presStyleCnt="0">
        <dgm:presLayoutVars>
          <dgm:animLvl val="lvl"/>
          <dgm:resizeHandles val="exact"/>
        </dgm:presLayoutVars>
      </dgm:prSet>
      <dgm:spPr/>
    </dgm:pt>
    <dgm:pt modelId="{D6D31E8A-5892-6C4B-9BC3-612224E4CB5F}" type="pres">
      <dgm:prSet presAssocID="{04C85C1C-9500-4521-B1B4-CD27F5E79A94}" presName="parentText" presStyleLbl="node1" presStyleIdx="0" presStyleCnt="2">
        <dgm:presLayoutVars>
          <dgm:chMax val="0"/>
          <dgm:bulletEnabled val="1"/>
        </dgm:presLayoutVars>
      </dgm:prSet>
      <dgm:spPr/>
    </dgm:pt>
    <dgm:pt modelId="{C6E8F7A5-AAB1-D44E-9732-3E1C4CBB7139}" type="pres">
      <dgm:prSet presAssocID="{A94A6AA2-D906-4F2B-9950-B9BC6AC98514}" presName="spacer" presStyleCnt="0"/>
      <dgm:spPr/>
    </dgm:pt>
    <dgm:pt modelId="{E9088AAB-50A2-C940-8A5E-1A66890D1092}" type="pres">
      <dgm:prSet presAssocID="{BD9138E4-0DE4-49D0-9FD6-A1AF8844E36A}" presName="parentText" presStyleLbl="node1" presStyleIdx="1" presStyleCnt="2">
        <dgm:presLayoutVars>
          <dgm:chMax val="0"/>
          <dgm:bulletEnabled val="1"/>
        </dgm:presLayoutVars>
      </dgm:prSet>
      <dgm:spPr/>
    </dgm:pt>
  </dgm:ptLst>
  <dgm:cxnLst>
    <dgm:cxn modelId="{A57ADE55-24A7-0B45-9478-ABFE7576D2C3}" type="presOf" srcId="{BD9138E4-0DE4-49D0-9FD6-A1AF8844E36A}" destId="{E9088AAB-50A2-C940-8A5E-1A66890D1092}" srcOrd="0" destOrd="0" presId="urn:microsoft.com/office/officeart/2005/8/layout/vList2"/>
    <dgm:cxn modelId="{752A81BB-F211-2D47-AC92-901FA8E941D4}" type="presOf" srcId="{04C85C1C-9500-4521-B1B4-CD27F5E79A94}" destId="{D6D31E8A-5892-6C4B-9BC3-612224E4CB5F}" srcOrd="0" destOrd="0" presId="urn:microsoft.com/office/officeart/2005/8/layout/vList2"/>
    <dgm:cxn modelId="{40A86BC4-8C4A-4609-BB63-CB1A885A6D08}" srcId="{03EAA6A1-AF11-422E-BD06-305B21447424}" destId="{BD9138E4-0DE4-49D0-9FD6-A1AF8844E36A}" srcOrd="1" destOrd="0" parTransId="{6B9E4CF9-84C5-477F-9AF6-219DB9E45917}" sibTransId="{7F568009-6C10-4B00-A6FC-516BA31FCC61}"/>
    <dgm:cxn modelId="{03482DCE-3BC9-4A3C-B8A7-001B9BF9806C}" srcId="{03EAA6A1-AF11-422E-BD06-305B21447424}" destId="{04C85C1C-9500-4521-B1B4-CD27F5E79A94}" srcOrd="0" destOrd="0" parTransId="{17840E4E-139D-4B94-9FC7-868B54EBC3BE}" sibTransId="{A94A6AA2-D906-4F2B-9950-B9BC6AC98514}"/>
    <dgm:cxn modelId="{1492D4EA-D67B-8443-8EED-38E15E4551F4}" type="presOf" srcId="{03EAA6A1-AF11-422E-BD06-305B21447424}" destId="{A1868CC2-05D9-DE4C-BC75-A20E360791A8}" srcOrd="0" destOrd="0" presId="urn:microsoft.com/office/officeart/2005/8/layout/vList2"/>
    <dgm:cxn modelId="{321C9BB8-BC0B-DE42-A05C-0CCFAEFE4983}" type="presParOf" srcId="{A1868CC2-05D9-DE4C-BC75-A20E360791A8}" destId="{D6D31E8A-5892-6C4B-9BC3-612224E4CB5F}" srcOrd="0" destOrd="0" presId="urn:microsoft.com/office/officeart/2005/8/layout/vList2"/>
    <dgm:cxn modelId="{76BFC1B2-1C07-424E-A8EC-ACB5F11B88F0}" type="presParOf" srcId="{A1868CC2-05D9-DE4C-BC75-A20E360791A8}" destId="{C6E8F7A5-AAB1-D44E-9732-3E1C4CBB7139}" srcOrd="1" destOrd="0" presId="urn:microsoft.com/office/officeart/2005/8/layout/vList2"/>
    <dgm:cxn modelId="{1E41B4CE-652C-D24A-8718-FB06CC6D4777}" type="presParOf" srcId="{A1868CC2-05D9-DE4C-BC75-A20E360791A8}" destId="{E9088AAB-50A2-C940-8A5E-1A66890D1092}"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9424AE7E-DD53-475E-BDE0-AAAA3529AC5C}"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612F5A5B-239E-463A-A384-8FCA753A461D}">
      <dgm:prSet/>
      <dgm:spPr/>
      <dgm:t>
        <a:bodyPr/>
        <a:lstStyle/>
        <a:p>
          <a:r>
            <a:rPr lang="de-DE"/>
            <a:t>1.	Personalisierte Lernerfahrungen</a:t>
          </a:r>
          <a:endParaRPr lang="en-US"/>
        </a:p>
      </dgm:t>
    </dgm:pt>
    <dgm:pt modelId="{44A56612-D622-4805-9E0B-4264F7EA8D16}" type="parTrans" cxnId="{4494767D-5670-4FAD-9097-5917F8CBF315}">
      <dgm:prSet/>
      <dgm:spPr/>
      <dgm:t>
        <a:bodyPr/>
        <a:lstStyle/>
        <a:p>
          <a:endParaRPr lang="en-US"/>
        </a:p>
      </dgm:t>
    </dgm:pt>
    <dgm:pt modelId="{F5E8C3D2-BB0B-4111-8702-AC2A688AD939}" type="sibTrans" cxnId="{4494767D-5670-4FAD-9097-5917F8CBF315}">
      <dgm:prSet/>
      <dgm:spPr/>
      <dgm:t>
        <a:bodyPr/>
        <a:lstStyle/>
        <a:p>
          <a:endParaRPr lang="en-US"/>
        </a:p>
      </dgm:t>
    </dgm:pt>
    <dgm:pt modelId="{8987799D-839C-40DB-92A2-42D818071DC5}">
      <dgm:prSet/>
      <dgm:spPr/>
      <dgm:t>
        <a:bodyPr/>
        <a:lstStyle/>
        <a:p>
          <a:r>
            <a:rPr lang="de-DE"/>
            <a:t>2.	Interaktiver Inhalt</a:t>
          </a:r>
          <a:endParaRPr lang="en-US"/>
        </a:p>
      </dgm:t>
    </dgm:pt>
    <dgm:pt modelId="{85230B05-E1DE-493C-9DA7-B9F0889B70A4}" type="parTrans" cxnId="{29EF05FA-0A00-448D-A93A-C63B527DEDCC}">
      <dgm:prSet/>
      <dgm:spPr/>
      <dgm:t>
        <a:bodyPr/>
        <a:lstStyle/>
        <a:p>
          <a:endParaRPr lang="en-US"/>
        </a:p>
      </dgm:t>
    </dgm:pt>
    <dgm:pt modelId="{3AE4FDA4-0CD4-41B1-802E-B31B637B020B}" type="sibTrans" cxnId="{29EF05FA-0A00-448D-A93A-C63B527DEDCC}">
      <dgm:prSet/>
      <dgm:spPr/>
      <dgm:t>
        <a:bodyPr/>
        <a:lstStyle/>
        <a:p>
          <a:endParaRPr lang="en-US"/>
        </a:p>
      </dgm:t>
    </dgm:pt>
    <dgm:pt modelId="{7B832339-41C7-4494-99BD-4005B046EDB3}">
      <dgm:prSet/>
      <dgm:spPr/>
      <dgm:t>
        <a:bodyPr/>
        <a:lstStyle/>
        <a:p>
          <a:r>
            <a:rPr lang="de-DE"/>
            <a:t>3.	Adaptive Lernwege</a:t>
          </a:r>
          <a:endParaRPr lang="en-US"/>
        </a:p>
      </dgm:t>
    </dgm:pt>
    <dgm:pt modelId="{B4F40E57-27AD-40DF-8BF0-5353C5C97BB7}" type="parTrans" cxnId="{EEDCD92D-B8B4-4461-91D1-9177342D3EA1}">
      <dgm:prSet/>
      <dgm:spPr/>
      <dgm:t>
        <a:bodyPr/>
        <a:lstStyle/>
        <a:p>
          <a:endParaRPr lang="en-US"/>
        </a:p>
      </dgm:t>
    </dgm:pt>
    <dgm:pt modelId="{B163100A-79F7-4F02-BB32-4BFDBE8182B4}" type="sibTrans" cxnId="{EEDCD92D-B8B4-4461-91D1-9177342D3EA1}">
      <dgm:prSet/>
      <dgm:spPr/>
      <dgm:t>
        <a:bodyPr/>
        <a:lstStyle/>
        <a:p>
          <a:endParaRPr lang="en-US"/>
        </a:p>
      </dgm:t>
    </dgm:pt>
    <dgm:pt modelId="{3E40B268-5115-4C15-8B96-65C9F7D3233D}">
      <dgm:prSet/>
      <dgm:spPr/>
      <dgm:t>
        <a:bodyPr/>
        <a:lstStyle/>
        <a:p>
          <a:r>
            <a:rPr lang="de-DE"/>
            <a:t>4. 	Unmittelbares Feadback und Unterstützung</a:t>
          </a:r>
          <a:endParaRPr lang="en-US"/>
        </a:p>
      </dgm:t>
    </dgm:pt>
    <dgm:pt modelId="{06E48B2F-3BDD-491B-8569-D69CAB76D82A}" type="parTrans" cxnId="{35054620-201A-4308-99F6-B0388BD5A522}">
      <dgm:prSet/>
      <dgm:spPr/>
      <dgm:t>
        <a:bodyPr/>
        <a:lstStyle/>
        <a:p>
          <a:endParaRPr lang="en-US"/>
        </a:p>
      </dgm:t>
    </dgm:pt>
    <dgm:pt modelId="{2716833B-7DB4-4370-B2CB-E71DCEDA6E30}" type="sibTrans" cxnId="{35054620-201A-4308-99F6-B0388BD5A522}">
      <dgm:prSet/>
      <dgm:spPr/>
      <dgm:t>
        <a:bodyPr/>
        <a:lstStyle/>
        <a:p>
          <a:endParaRPr lang="en-US"/>
        </a:p>
      </dgm:t>
    </dgm:pt>
    <dgm:pt modelId="{1078B469-CC64-D845-AF93-971CF2AF299A}" type="pres">
      <dgm:prSet presAssocID="{9424AE7E-DD53-475E-BDE0-AAAA3529AC5C}" presName="linear" presStyleCnt="0">
        <dgm:presLayoutVars>
          <dgm:animLvl val="lvl"/>
          <dgm:resizeHandles val="exact"/>
        </dgm:presLayoutVars>
      </dgm:prSet>
      <dgm:spPr/>
    </dgm:pt>
    <dgm:pt modelId="{C05B17EA-2B7E-254C-9363-1B80DC868016}" type="pres">
      <dgm:prSet presAssocID="{612F5A5B-239E-463A-A384-8FCA753A461D}" presName="parentText" presStyleLbl="node1" presStyleIdx="0" presStyleCnt="4">
        <dgm:presLayoutVars>
          <dgm:chMax val="0"/>
          <dgm:bulletEnabled val="1"/>
        </dgm:presLayoutVars>
      </dgm:prSet>
      <dgm:spPr/>
    </dgm:pt>
    <dgm:pt modelId="{C8C6C90A-19DD-9541-9680-2B6EBE3BC38A}" type="pres">
      <dgm:prSet presAssocID="{F5E8C3D2-BB0B-4111-8702-AC2A688AD939}" presName="spacer" presStyleCnt="0"/>
      <dgm:spPr/>
    </dgm:pt>
    <dgm:pt modelId="{4FCA0A79-F709-C34C-8CEC-9175AD143FB7}" type="pres">
      <dgm:prSet presAssocID="{8987799D-839C-40DB-92A2-42D818071DC5}" presName="parentText" presStyleLbl="node1" presStyleIdx="1" presStyleCnt="4">
        <dgm:presLayoutVars>
          <dgm:chMax val="0"/>
          <dgm:bulletEnabled val="1"/>
        </dgm:presLayoutVars>
      </dgm:prSet>
      <dgm:spPr/>
    </dgm:pt>
    <dgm:pt modelId="{9343E85C-DD1F-4E4C-BB40-33BFE888A215}" type="pres">
      <dgm:prSet presAssocID="{3AE4FDA4-0CD4-41B1-802E-B31B637B020B}" presName="spacer" presStyleCnt="0"/>
      <dgm:spPr/>
    </dgm:pt>
    <dgm:pt modelId="{7A8A8880-6442-3F44-A1B6-BBB106FC1AC4}" type="pres">
      <dgm:prSet presAssocID="{7B832339-41C7-4494-99BD-4005B046EDB3}" presName="parentText" presStyleLbl="node1" presStyleIdx="2" presStyleCnt="4">
        <dgm:presLayoutVars>
          <dgm:chMax val="0"/>
          <dgm:bulletEnabled val="1"/>
        </dgm:presLayoutVars>
      </dgm:prSet>
      <dgm:spPr/>
    </dgm:pt>
    <dgm:pt modelId="{07FF5F78-D6AA-3345-A646-E73CC31DBD7F}" type="pres">
      <dgm:prSet presAssocID="{B163100A-79F7-4F02-BB32-4BFDBE8182B4}" presName="spacer" presStyleCnt="0"/>
      <dgm:spPr/>
    </dgm:pt>
    <dgm:pt modelId="{C92ED2F0-5E13-6C49-99A1-4301BD0A4223}" type="pres">
      <dgm:prSet presAssocID="{3E40B268-5115-4C15-8B96-65C9F7D3233D}" presName="parentText" presStyleLbl="node1" presStyleIdx="3" presStyleCnt="4">
        <dgm:presLayoutVars>
          <dgm:chMax val="0"/>
          <dgm:bulletEnabled val="1"/>
        </dgm:presLayoutVars>
      </dgm:prSet>
      <dgm:spPr/>
    </dgm:pt>
  </dgm:ptLst>
  <dgm:cxnLst>
    <dgm:cxn modelId="{CB427D02-CDE5-8C45-ACEE-B700F770230F}" type="presOf" srcId="{612F5A5B-239E-463A-A384-8FCA753A461D}" destId="{C05B17EA-2B7E-254C-9363-1B80DC868016}" srcOrd="0" destOrd="0" presId="urn:microsoft.com/office/officeart/2005/8/layout/vList2"/>
    <dgm:cxn modelId="{35054620-201A-4308-99F6-B0388BD5A522}" srcId="{9424AE7E-DD53-475E-BDE0-AAAA3529AC5C}" destId="{3E40B268-5115-4C15-8B96-65C9F7D3233D}" srcOrd="3" destOrd="0" parTransId="{06E48B2F-3BDD-491B-8569-D69CAB76D82A}" sibTransId="{2716833B-7DB4-4370-B2CB-E71DCEDA6E30}"/>
    <dgm:cxn modelId="{EB60E120-26A3-DD42-900B-94B56757F5FA}" type="presOf" srcId="{3E40B268-5115-4C15-8B96-65C9F7D3233D}" destId="{C92ED2F0-5E13-6C49-99A1-4301BD0A4223}" srcOrd="0" destOrd="0" presId="urn:microsoft.com/office/officeart/2005/8/layout/vList2"/>
    <dgm:cxn modelId="{EEDCD92D-B8B4-4461-91D1-9177342D3EA1}" srcId="{9424AE7E-DD53-475E-BDE0-AAAA3529AC5C}" destId="{7B832339-41C7-4494-99BD-4005B046EDB3}" srcOrd="2" destOrd="0" parTransId="{B4F40E57-27AD-40DF-8BF0-5353C5C97BB7}" sibTransId="{B163100A-79F7-4F02-BB32-4BFDBE8182B4}"/>
    <dgm:cxn modelId="{75EC7B5B-0D61-C146-8BE0-9B6D3F474575}" type="presOf" srcId="{8987799D-839C-40DB-92A2-42D818071DC5}" destId="{4FCA0A79-F709-C34C-8CEC-9175AD143FB7}" srcOrd="0" destOrd="0" presId="urn:microsoft.com/office/officeart/2005/8/layout/vList2"/>
    <dgm:cxn modelId="{80B3C95C-20DD-404E-A28A-6C69385C34CA}" type="presOf" srcId="{7B832339-41C7-4494-99BD-4005B046EDB3}" destId="{7A8A8880-6442-3F44-A1B6-BBB106FC1AC4}" srcOrd="0" destOrd="0" presId="urn:microsoft.com/office/officeart/2005/8/layout/vList2"/>
    <dgm:cxn modelId="{4494767D-5670-4FAD-9097-5917F8CBF315}" srcId="{9424AE7E-DD53-475E-BDE0-AAAA3529AC5C}" destId="{612F5A5B-239E-463A-A384-8FCA753A461D}" srcOrd="0" destOrd="0" parTransId="{44A56612-D622-4805-9E0B-4264F7EA8D16}" sibTransId="{F5E8C3D2-BB0B-4111-8702-AC2A688AD939}"/>
    <dgm:cxn modelId="{29EF05FA-0A00-448D-A93A-C63B527DEDCC}" srcId="{9424AE7E-DD53-475E-BDE0-AAAA3529AC5C}" destId="{8987799D-839C-40DB-92A2-42D818071DC5}" srcOrd="1" destOrd="0" parTransId="{85230B05-E1DE-493C-9DA7-B9F0889B70A4}" sibTransId="{3AE4FDA4-0CD4-41B1-802E-B31B637B020B}"/>
    <dgm:cxn modelId="{6EEEF9FE-9DB0-2E4D-86A1-2E5585DF9CD3}" type="presOf" srcId="{9424AE7E-DD53-475E-BDE0-AAAA3529AC5C}" destId="{1078B469-CC64-D845-AF93-971CF2AF299A}" srcOrd="0" destOrd="0" presId="urn:microsoft.com/office/officeart/2005/8/layout/vList2"/>
    <dgm:cxn modelId="{6FE3EF8A-C2E1-2A44-841C-3E288243985E}" type="presParOf" srcId="{1078B469-CC64-D845-AF93-971CF2AF299A}" destId="{C05B17EA-2B7E-254C-9363-1B80DC868016}" srcOrd="0" destOrd="0" presId="urn:microsoft.com/office/officeart/2005/8/layout/vList2"/>
    <dgm:cxn modelId="{4835F6B5-77DF-8749-ADF3-AFC569DBCEEC}" type="presParOf" srcId="{1078B469-CC64-D845-AF93-971CF2AF299A}" destId="{C8C6C90A-19DD-9541-9680-2B6EBE3BC38A}" srcOrd="1" destOrd="0" presId="urn:microsoft.com/office/officeart/2005/8/layout/vList2"/>
    <dgm:cxn modelId="{F532C5F3-3486-4A4F-86B4-7C69CD9B3B4F}" type="presParOf" srcId="{1078B469-CC64-D845-AF93-971CF2AF299A}" destId="{4FCA0A79-F709-C34C-8CEC-9175AD143FB7}" srcOrd="2" destOrd="0" presId="urn:microsoft.com/office/officeart/2005/8/layout/vList2"/>
    <dgm:cxn modelId="{F1137DFD-E3FE-6F41-81E8-6D6F8031AE72}" type="presParOf" srcId="{1078B469-CC64-D845-AF93-971CF2AF299A}" destId="{9343E85C-DD1F-4E4C-BB40-33BFE888A215}" srcOrd="3" destOrd="0" presId="urn:microsoft.com/office/officeart/2005/8/layout/vList2"/>
    <dgm:cxn modelId="{EB912BE6-131D-0A44-9B27-FF6E5452BAFA}" type="presParOf" srcId="{1078B469-CC64-D845-AF93-971CF2AF299A}" destId="{7A8A8880-6442-3F44-A1B6-BBB106FC1AC4}" srcOrd="4" destOrd="0" presId="urn:microsoft.com/office/officeart/2005/8/layout/vList2"/>
    <dgm:cxn modelId="{339EF7B1-BB86-7E40-A941-A014B39CF504}" type="presParOf" srcId="{1078B469-CC64-D845-AF93-971CF2AF299A}" destId="{07FF5F78-D6AA-3345-A646-E73CC31DBD7F}" srcOrd="5" destOrd="0" presId="urn:microsoft.com/office/officeart/2005/8/layout/vList2"/>
    <dgm:cxn modelId="{D3FACCC8-5488-9547-A4B3-EA30852CD035}" type="presParOf" srcId="{1078B469-CC64-D845-AF93-971CF2AF299A}" destId="{C92ED2F0-5E13-6C49-99A1-4301BD0A4223}" srcOrd="6"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E6D3ADB4-6B9A-4E15-92D8-65EFDF52A332}" type="doc">
      <dgm:prSet loTypeId="urn:microsoft.com/office/officeart/2005/8/layout/default" loCatId="list" qsTypeId="urn:microsoft.com/office/officeart/2005/8/quickstyle/simple1" qsCatId="simple" csTypeId="urn:microsoft.com/office/officeart/2005/8/colors/colorful1" csCatId="colorful" phldr="1"/>
      <dgm:spPr/>
      <dgm:t>
        <a:bodyPr/>
        <a:lstStyle/>
        <a:p>
          <a:endParaRPr lang="en-US"/>
        </a:p>
      </dgm:t>
    </dgm:pt>
    <dgm:pt modelId="{A7CADA8B-7CED-439A-BB16-924DA9891D9C}">
      <dgm:prSet/>
      <dgm:spPr/>
      <dgm:t>
        <a:bodyPr/>
        <a:lstStyle/>
        <a:p>
          <a:r>
            <a:rPr lang="en-US" dirty="0"/>
            <a:t>Su,</a:t>
          </a:r>
          <a:r>
            <a:rPr lang="en-US" baseline="0" dirty="0"/>
            <a:t> Ng. et al., 2023; Su &amp; Wang, 2022,2023; Williams et al., 2019)</a:t>
          </a:r>
          <a:endParaRPr lang="en-US" dirty="0"/>
        </a:p>
      </dgm:t>
    </dgm:pt>
    <dgm:pt modelId="{BC927E11-327F-46BC-9EEC-13CAC04D9BA1}" type="parTrans" cxnId="{7EDFE3DF-5A54-4C75-BB0F-D7DC235DDD1C}">
      <dgm:prSet/>
      <dgm:spPr/>
      <dgm:t>
        <a:bodyPr/>
        <a:lstStyle/>
        <a:p>
          <a:endParaRPr lang="en-US"/>
        </a:p>
      </dgm:t>
    </dgm:pt>
    <dgm:pt modelId="{8EABD1C2-DB48-4CFC-A2C8-8D6B0067FA41}" type="sibTrans" cxnId="{7EDFE3DF-5A54-4C75-BB0F-D7DC235DDD1C}">
      <dgm:prSet/>
      <dgm:spPr/>
      <dgm:t>
        <a:bodyPr/>
        <a:lstStyle/>
        <a:p>
          <a:endParaRPr lang="en-US"/>
        </a:p>
      </dgm:t>
    </dgm:pt>
    <dgm:pt modelId="{BE1561BD-FF85-4D55-A8AF-86AC44051AE5}">
      <dgm:prSet/>
      <dgm:spPr/>
      <dgm:t>
        <a:bodyPr/>
        <a:lstStyle/>
        <a:p>
          <a:r>
            <a:rPr lang="de-DE"/>
            <a:t>Teachable Maschine (Vartiainen et al, 2020)</a:t>
          </a:r>
          <a:endParaRPr lang="en-US"/>
        </a:p>
      </dgm:t>
    </dgm:pt>
    <dgm:pt modelId="{6B7C87A1-F664-4146-AC33-360AF3BFC66F}" type="parTrans" cxnId="{932A93DF-DA0B-4773-B2CB-E65B70C88A5C}">
      <dgm:prSet/>
      <dgm:spPr/>
      <dgm:t>
        <a:bodyPr/>
        <a:lstStyle/>
        <a:p>
          <a:endParaRPr lang="en-US"/>
        </a:p>
      </dgm:t>
    </dgm:pt>
    <dgm:pt modelId="{7FEC3AAF-E965-45D7-83AF-EA95F2988057}" type="sibTrans" cxnId="{932A93DF-DA0B-4773-B2CB-E65B70C88A5C}">
      <dgm:prSet/>
      <dgm:spPr/>
      <dgm:t>
        <a:bodyPr/>
        <a:lstStyle/>
        <a:p>
          <a:endParaRPr lang="en-US"/>
        </a:p>
      </dgm:t>
    </dgm:pt>
    <dgm:pt modelId="{833A0B91-BF5D-4B9D-9E5D-FA241E411DF6}">
      <dgm:prSet/>
      <dgm:spPr/>
      <dgm:t>
        <a:bodyPr/>
        <a:lstStyle/>
        <a:p>
          <a:r>
            <a:rPr lang="de-DE" dirty="0" err="1"/>
            <a:t>Zhorai</a:t>
          </a:r>
          <a:r>
            <a:rPr lang="de-DE" dirty="0"/>
            <a:t> (Lin et al., 2020)</a:t>
          </a:r>
          <a:endParaRPr lang="en-US" dirty="0"/>
        </a:p>
      </dgm:t>
    </dgm:pt>
    <dgm:pt modelId="{DC7613C7-A3D0-479F-B353-A8BF366E1E94}" type="parTrans" cxnId="{9A7DA6E0-6023-4A97-B00D-1546CE06533C}">
      <dgm:prSet/>
      <dgm:spPr/>
      <dgm:t>
        <a:bodyPr/>
        <a:lstStyle/>
        <a:p>
          <a:endParaRPr lang="en-US"/>
        </a:p>
      </dgm:t>
    </dgm:pt>
    <dgm:pt modelId="{958BE121-073F-4733-995C-7AEDB61995B6}" type="sibTrans" cxnId="{9A7DA6E0-6023-4A97-B00D-1546CE06533C}">
      <dgm:prSet/>
      <dgm:spPr/>
      <dgm:t>
        <a:bodyPr/>
        <a:lstStyle/>
        <a:p>
          <a:endParaRPr lang="en-US"/>
        </a:p>
      </dgm:t>
    </dgm:pt>
    <dgm:pt modelId="{0D6FB26F-C7E5-480D-BF86-61CAABAF83BD}">
      <dgm:prSet/>
      <dgm:spPr/>
      <dgm:t>
        <a:bodyPr/>
        <a:lstStyle/>
        <a:p>
          <a:r>
            <a:rPr lang="de-DE"/>
            <a:t>PopBots (Williams et al., 2019)</a:t>
          </a:r>
          <a:endParaRPr lang="en-US"/>
        </a:p>
      </dgm:t>
    </dgm:pt>
    <dgm:pt modelId="{3AB4D928-1C58-443B-9F78-EF100E85607F}" type="parTrans" cxnId="{508AE78E-5E0E-4DCA-AAAC-60128CBD4BFE}">
      <dgm:prSet/>
      <dgm:spPr/>
      <dgm:t>
        <a:bodyPr/>
        <a:lstStyle/>
        <a:p>
          <a:endParaRPr lang="en-US"/>
        </a:p>
      </dgm:t>
    </dgm:pt>
    <dgm:pt modelId="{507C33E0-4C9A-40DC-8E2E-E0F2DEEE182F}" type="sibTrans" cxnId="{508AE78E-5E0E-4DCA-AAAC-60128CBD4BFE}">
      <dgm:prSet/>
      <dgm:spPr/>
      <dgm:t>
        <a:bodyPr/>
        <a:lstStyle/>
        <a:p>
          <a:endParaRPr lang="en-US"/>
        </a:p>
      </dgm:t>
    </dgm:pt>
    <dgm:pt modelId="{7BFC188A-08C0-4CB5-9DD7-BED1213A4656}">
      <dgm:prSet/>
      <dgm:spPr/>
      <dgm:t>
        <a:bodyPr/>
        <a:lstStyle/>
        <a:p>
          <a:r>
            <a:rPr lang="de-DE"/>
            <a:t>Quick, Draw!</a:t>
          </a:r>
          <a:endParaRPr lang="en-US"/>
        </a:p>
      </dgm:t>
    </dgm:pt>
    <dgm:pt modelId="{954B6AB0-E7BE-4E5D-AE88-460EDF5178B6}" type="parTrans" cxnId="{284E0555-C02E-4254-BB39-0C8B7CA11F4E}">
      <dgm:prSet/>
      <dgm:spPr/>
      <dgm:t>
        <a:bodyPr/>
        <a:lstStyle/>
        <a:p>
          <a:endParaRPr lang="en-US"/>
        </a:p>
      </dgm:t>
    </dgm:pt>
    <dgm:pt modelId="{0239E39D-6C25-46D9-8473-C2A647100250}" type="sibTrans" cxnId="{284E0555-C02E-4254-BB39-0C8B7CA11F4E}">
      <dgm:prSet/>
      <dgm:spPr/>
      <dgm:t>
        <a:bodyPr/>
        <a:lstStyle/>
        <a:p>
          <a:endParaRPr lang="en-US"/>
        </a:p>
      </dgm:t>
    </dgm:pt>
    <dgm:pt modelId="{166F4B1F-78E2-423B-9F7A-1587BC0F7CFE}">
      <dgm:prSet/>
      <dgm:spPr/>
      <dgm:t>
        <a:bodyPr/>
        <a:lstStyle/>
        <a:p>
          <a:r>
            <a:rPr lang="de-DE"/>
            <a:t>AI for Oceans (Su &amp; Wang, 2023)</a:t>
          </a:r>
          <a:endParaRPr lang="en-US"/>
        </a:p>
      </dgm:t>
    </dgm:pt>
    <dgm:pt modelId="{A5E1CEB9-F0C7-4BB3-8DFA-EC8C0E0A93ED}" type="parTrans" cxnId="{5D9CE074-0C4C-4ED1-B529-3FA7BE718C61}">
      <dgm:prSet/>
      <dgm:spPr/>
      <dgm:t>
        <a:bodyPr/>
        <a:lstStyle/>
        <a:p>
          <a:endParaRPr lang="en-US"/>
        </a:p>
      </dgm:t>
    </dgm:pt>
    <dgm:pt modelId="{CDBCD5A4-DA09-43BA-9EA8-3E53D937E6EF}" type="sibTrans" cxnId="{5D9CE074-0C4C-4ED1-B529-3FA7BE718C61}">
      <dgm:prSet/>
      <dgm:spPr/>
      <dgm:t>
        <a:bodyPr/>
        <a:lstStyle/>
        <a:p>
          <a:endParaRPr lang="en-US"/>
        </a:p>
      </dgm:t>
    </dgm:pt>
    <dgm:pt modelId="{08022671-E720-9840-A6E6-1D00858381B9}" type="pres">
      <dgm:prSet presAssocID="{E6D3ADB4-6B9A-4E15-92D8-65EFDF52A332}" presName="diagram" presStyleCnt="0">
        <dgm:presLayoutVars>
          <dgm:dir/>
          <dgm:resizeHandles val="exact"/>
        </dgm:presLayoutVars>
      </dgm:prSet>
      <dgm:spPr/>
    </dgm:pt>
    <dgm:pt modelId="{E60B64C9-67D2-6443-BDE6-677753B462A7}" type="pres">
      <dgm:prSet presAssocID="{A7CADA8B-7CED-439A-BB16-924DA9891D9C}" presName="node" presStyleLbl="node1" presStyleIdx="0" presStyleCnt="6">
        <dgm:presLayoutVars>
          <dgm:bulletEnabled val="1"/>
        </dgm:presLayoutVars>
      </dgm:prSet>
      <dgm:spPr/>
    </dgm:pt>
    <dgm:pt modelId="{0F700431-C993-014A-BAFF-3FDEDDDC1DFA}" type="pres">
      <dgm:prSet presAssocID="{8EABD1C2-DB48-4CFC-A2C8-8D6B0067FA41}" presName="sibTrans" presStyleCnt="0"/>
      <dgm:spPr/>
    </dgm:pt>
    <dgm:pt modelId="{70A6A4E0-C745-724B-A532-211303D5FACC}" type="pres">
      <dgm:prSet presAssocID="{BE1561BD-FF85-4D55-A8AF-86AC44051AE5}" presName="node" presStyleLbl="node1" presStyleIdx="1" presStyleCnt="6">
        <dgm:presLayoutVars>
          <dgm:bulletEnabled val="1"/>
        </dgm:presLayoutVars>
      </dgm:prSet>
      <dgm:spPr/>
    </dgm:pt>
    <dgm:pt modelId="{06E54BC2-9EFF-1F4C-8514-CBFB38EC5690}" type="pres">
      <dgm:prSet presAssocID="{7FEC3AAF-E965-45D7-83AF-EA95F2988057}" presName="sibTrans" presStyleCnt="0"/>
      <dgm:spPr/>
    </dgm:pt>
    <dgm:pt modelId="{AF2AD4B2-1DFC-994E-A85F-1B3C2ED7C71E}" type="pres">
      <dgm:prSet presAssocID="{833A0B91-BF5D-4B9D-9E5D-FA241E411DF6}" presName="node" presStyleLbl="node1" presStyleIdx="2" presStyleCnt="6">
        <dgm:presLayoutVars>
          <dgm:bulletEnabled val="1"/>
        </dgm:presLayoutVars>
      </dgm:prSet>
      <dgm:spPr/>
    </dgm:pt>
    <dgm:pt modelId="{58EFE2F5-306D-C54E-B406-1D64DBF619E0}" type="pres">
      <dgm:prSet presAssocID="{958BE121-073F-4733-995C-7AEDB61995B6}" presName="sibTrans" presStyleCnt="0"/>
      <dgm:spPr/>
    </dgm:pt>
    <dgm:pt modelId="{60B76EE5-E4ED-B545-8C3A-9D9D03D2C10C}" type="pres">
      <dgm:prSet presAssocID="{0D6FB26F-C7E5-480D-BF86-61CAABAF83BD}" presName="node" presStyleLbl="node1" presStyleIdx="3" presStyleCnt="6">
        <dgm:presLayoutVars>
          <dgm:bulletEnabled val="1"/>
        </dgm:presLayoutVars>
      </dgm:prSet>
      <dgm:spPr/>
    </dgm:pt>
    <dgm:pt modelId="{392A6F94-86F2-9E43-B1FE-D0376366EA48}" type="pres">
      <dgm:prSet presAssocID="{507C33E0-4C9A-40DC-8E2E-E0F2DEEE182F}" presName="sibTrans" presStyleCnt="0"/>
      <dgm:spPr/>
    </dgm:pt>
    <dgm:pt modelId="{458C21DC-3D6E-304B-BBE0-52561229549B}" type="pres">
      <dgm:prSet presAssocID="{7BFC188A-08C0-4CB5-9DD7-BED1213A4656}" presName="node" presStyleLbl="node1" presStyleIdx="4" presStyleCnt="6">
        <dgm:presLayoutVars>
          <dgm:bulletEnabled val="1"/>
        </dgm:presLayoutVars>
      </dgm:prSet>
      <dgm:spPr/>
    </dgm:pt>
    <dgm:pt modelId="{C83677DB-69AC-1740-BB4E-B6C749FDE9D8}" type="pres">
      <dgm:prSet presAssocID="{0239E39D-6C25-46D9-8473-C2A647100250}" presName="sibTrans" presStyleCnt="0"/>
      <dgm:spPr/>
    </dgm:pt>
    <dgm:pt modelId="{560F3B0B-6D96-FA4F-B9CA-B5DCC86E1F32}" type="pres">
      <dgm:prSet presAssocID="{166F4B1F-78E2-423B-9F7A-1587BC0F7CFE}" presName="node" presStyleLbl="node1" presStyleIdx="5" presStyleCnt="6">
        <dgm:presLayoutVars>
          <dgm:bulletEnabled val="1"/>
        </dgm:presLayoutVars>
      </dgm:prSet>
      <dgm:spPr/>
    </dgm:pt>
  </dgm:ptLst>
  <dgm:cxnLst>
    <dgm:cxn modelId="{E6F6090A-EF10-1847-94DE-3DF6912CB5E4}" type="presOf" srcId="{E6D3ADB4-6B9A-4E15-92D8-65EFDF52A332}" destId="{08022671-E720-9840-A6E6-1D00858381B9}" srcOrd="0" destOrd="0" presId="urn:microsoft.com/office/officeart/2005/8/layout/default"/>
    <dgm:cxn modelId="{7B5BE347-7401-584B-91BC-DFA15EB19E67}" type="presOf" srcId="{0D6FB26F-C7E5-480D-BF86-61CAABAF83BD}" destId="{60B76EE5-E4ED-B545-8C3A-9D9D03D2C10C}" srcOrd="0" destOrd="0" presId="urn:microsoft.com/office/officeart/2005/8/layout/default"/>
    <dgm:cxn modelId="{284E0555-C02E-4254-BB39-0C8B7CA11F4E}" srcId="{E6D3ADB4-6B9A-4E15-92D8-65EFDF52A332}" destId="{7BFC188A-08C0-4CB5-9DD7-BED1213A4656}" srcOrd="4" destOrd="0" parTransId="{954B6AB0-E7BE-4E5D-AE88-460EDF5178B6}" sibTransId="{0239E39D-6C25-46D9-8473-C2A647100250}"/>
    <dgm:cxn modelId="{937EFA6E-237B-9147-877D-BE293814365C}" type="presOf" srcId="{7BFC188A-08C0-4CB5-9DD7-BED1213A4656}" destId="{458C21DC-3D6E-304B-BBE0-52561229549B}" srcOrd="0" destOrd="0" presId="urn:microsoft.com/office/officeart/2005/8/layout/default"/>
    <dgm:cxn modelId="{5D9CE074-0C4C-4ED1-B529-3FA7BE718C61}" srcId="{E6D3ADB4-6B9A-4E15-92D8-65EFDF52A332}" destId="{166F4B1F-78E2-423B-9F7A-1587BC0F7CFE}" srcOrd="5" destOrd="0" parTransId="{A5E1CEB9-F0C7-4BB3-8DFA-EC8C0E0A93ED}" sibTransId="{CDBCD5A4-DA09-43BA-9EA8-3E53D937E6EF}"/>
    <dgm:cxn modelId="{F23B638B-6CA8-B34E-A66B-4B2D3C57A889}" type="presOf" srcId="{A7CADA8B-7CED-439A-BB16-924DA9891D9C}" destId="{E60B64C9-67D2-6443-BDE6-677753B462A7}" srcOrd="0" destOrd="0" presId="urn:microsoft.com/office/officeart/2005/8/layout/default"/>
    <dgm:cxn modelId="{508AE78E-5E0E-4DCA-AAAC-60128CBD4BFE}" srcId="{E6D3ADB4-6B9A-4E15-92D8-65EFDF52A332}" destId="{0D6FB26F-C7E5-480D-BF86-61CAABAF83BD}" srcOrd="3" destOrd="0" parTransId="{3AB4D928-1C58-443B-9F78-EF100E85607F}" sibTransId="{507C33E0-4C9A-40DC-8E2E-E0F2DEEE182F}"/>
    <dgm:cxn modelId="{992D8F97-F8FA-1B44-B776-789F276D9C88}" type="presOf" srcId="{166F4B1F-78E2-423B-9F7A-1587BC0F7CFE}" destId="{560F3B0B-6D96-FA4F-B9CA-B5DCC86E1F32}" srcOrd="0" destOrd="0" presId="urn:microsoft.com/office/officeart/2005/8/layout/default"/>
    <dgm:cxn modelId="{6D94DBB3-1212-9A40-8282-0FC706318CD0}" type="presOf" srcId="{BE1561BD-FF85-4D55-A8AF-86AC44051AE5}" destId="{70A6A4E0-C745-724B-A532-211303D5FACC}" srcOrd="0" destOrd="0" presId="urn:microsoft.com/office/officeart/2005/8/layout/default"/>
    <dgm:cxn modelId="{E54E16CF-7102-3843-AD63-BFC8F8861311}" type="presOf" srcId="{833A0B91-BF5D-4B9D-9E5D-FA241E411DF6}" destId="{AF2AD4B2-1DFC-994E-A85F-1B3C2ED7C71E}" srcOrd="0" destOrd="0" presId="urn:microsoft.com/office/officeart/2005/8/layout/default"/>
    <dgm:cxn modelId="{932A93DF-DA0B-4773-B2CB-E65B70C88A5C}" srcId="{E6D3ADB4-6B9A-4E15-92D8-65EFDF52A332}" destId="{BE1561BD-FF85-4D55-A8AF-86AC44051AE5}" srcOrd="1" destOrd="0" parTransId="{6B7C87A1-F664-4146-AC33-360AF3BFC66F}" sibTransId="{7FEC3AAF-E965-45D7-83AF-EA95F2988057}"/>
    <dgm:cxn modelId="{7EDFE3DF-5A54-4C75-BB0F-D7DC235DDD1C}" srcId="{E6D3ADB4-6B9A-4E15-92D8-65EFDF52A332}" destId="{A7CADA8B-7CED-439A-BB16-924DA9891D9C}" srcOrd="0" destOrd="0" parTransId="{BC927E11-327F-46BC-9EEC-13CAC04D9BA1}" sibTransId="{8EABD1C2-DB48-4CFC-A2C8-8D6B0067FA41}"/>
    <dgm:cxn modelId="{9A7DA6E0-6023-4A97-B00D-1546CE06533C}" srcId="{E6D3ADB4-6B9A-4E15-92D8-65EFDF52A332}" destId="{833A0B91-BF5D-4B9D-9E5D-FA241E411DF6}" srcOrd="2" destOrd="0" parTransId="{DC7613C7-A3D0-479F-B353-A8BF366E1E94}" sibTransId="{958BE121-073F-4733-995C-7AEDB61995B6}"/>
    <dgm:cxn modelId="{F0CA9DBA-441C-6740-96D6-2881C8B5E0A6}" type="presParOf" srcId="{08022671-E720-9840-A6E6-1D00858381B9}" destId="{E60B64C9-67D2-6443-BDE6-677753B462A7}" srcOrd="0" destOrd="0" presId="urn:microsoft.com/office/officeart/2005/8/layout/default"/>
    <dgm:cxn modelId="{424843B5-BF04-5545-A2FC-15DE4938EF5D}" type="presParOf" srcId="{08022671-E720-9840-A6E6-1D00858381B9}" destId="{0F700431-C993-014A-BAFF-3FDEDDDC1DFA}" srcOrd="1" destOrd="0" presId="urn:microsoft.com/office/officeart/2005/8/layout/default"/>
    <dgm:cxn modelId="{F2D31B33-09E5-0F4E-9097-B19A4C738971}" type="presParOf" srcId="{08022671-E720-9840-A6E6-1D00858381B9}" destId="{70A6A4E0-C745-724B-A532-211303D5FACC}" srcOrd="2" destOrd="0" presId="urn:microsoft.com/office/officeart/2005/8/layout/default"/>
    <dgm:cxn modelId="{169D9043-CF9A-A944-8833-3ED2D7FC0B6A}" type="presParOf" srcId="{08022671-E720-9840-A6E6-1D00858381B9}" destId="{06E54BC2-9EFF-1F4C-8514-CBFB38EC5690}" srcOrd="3" destOrd="0" presId="urn:microsoft.com/office/officeart/2005/8/layout/default"/>
    <dgm:cxn modelId="{7D58841A-F193-A04D-B72A-6F362DB6D3B5}" type="presParOf" srcId="{08022671-E720-9840-A6E6-1D00858381B9}" destId="{AF2AD4B2-1DFC-994E-A85F-1B3C2ED7C71E}" srcOrd="4" destOrd="0" presId="urn:microsoft.com/office/officeart/2005/8/layout/default"/>
    <dgm:cxn modelId="{4FC24DBE-F48F-5044-8749-AD21044B41A2}" type="presParOf" srcId="{08022671-E720-9840-A6E6-1D00858381B9}" destId="{58EFE2F5-306D-C54E-B406-1D64DBF619E0}" srcOrd="5" destOrd="0" presId="urn:microsoft.com/office/officeart/2005/8/layout/default"/>
    <dgm:cxn modelId="{563C5BB7-E13B-BA43-B4C0-FD2ABC3B5432}" type="presParOf" srcId="{08022671-E720-9840-A6E6-1D00858381B9}" destId="{60B76EE5-E4ED-B545-8C3A-9D9D03D2C10C}" srcOrd="6" destOrd="0" presId="urn:microsoft.com/office/officeart/2005/8/layout/default"/>
    <dgm:cxn modelId="{2F783DC4-581A-5448-B0B5-815A683ABA19}" type="presParOf" srcId="{08022671-E720-9840-A6E6-1D00858381B9}" destId="{392A6F94-86F2-9E43-B1FE-D0376366EA48}" srcOrd="7" destOrd="0" presId="urn:microsoft.com/office/officeart/2005/8/layout/default"/>
    <dgm:cxn modelId="{742DA0DF-4780-7542-A4F7-B08B92D0B4B6}" type="presParOf" srcId="{08022671-E720-9840-A6E6-1D00858381B9}" destId="{458C21DC-3D6E-304B-BBE0-52561229549B}" srcOrd="8" destOrd="0" presId="urn:microsoft.com/office/officeart/2005/8/layout/default"/>
    <dgm:cxn modelId="{96717D5A-9760-3E44-AC3D-1024BA7CD8F4}" type="presParOf" srcId="{08022671-E720-9840-A6E6-1D00858381B9}" destId="{C83677DB-69AC-1740-BB4E-B6C749FDE9D8}" srcOrd="9" destOrd="0" presId="urn:microsoft.com/office/officeart/2005/8/layout/default"/>
    <dgm:cxn modelId="{4BBF97DE-3324-9B47-8B8B-E28F58A0BE6C}" type="presParOf" srcId="{08022671-E720-9840-A6E6-1D00858381B9}" destId="{560F3B0B-6D96-FA4F-B9CA-B5DCC86E1F32}" srcOrd="10"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CF22EDE4-AB3C-4F33-A0C6-385DC47091EF}" type="doc">
      <dgm:prSet loTypeId="urn:microsoft.com/office/officeart/2005/8/layout/hierarchy1" loCatId="hierarchy" qsTypeId="urn:microsoft.com/office/officeart/2005/8/quickstyle/simple1" qsCatId="simple" csTypeId="urn:microsoft.com/office/officeart/2005/8/colors/accent0_3" csCatId="mainScheme" phldr="1"/>
      <dgm:spPr/>
      <dgm:t>
        <a:bodyPr/>
        <a:lstStyle/>
        <a:p>
          <a:endParaRPr lang="en-US"/>
        </a:p>
      </dgm:t>
    </dgm:pt>
    <dgm:pt modelId="{8B6D1B9A-8F13-4168-8C98-3DD4D3E5764C}">
      <dgm:prSet custT="1"/>
      <dgm:spPr/>
      <dgm:t>
        <a:bodyPr/>
        <a:lstStyle/>
        <a:p>
          <a:r>
            <a:rPr lang="de-DE" sz="2400" dirty="0">
              <a:solidFill>
                <a:srgbClr val="0070C0"/>
              </a:solidFill>
            </a:rPr>
            <a:t>Verbessert soziale Interaktionen und stärkt kooperatives Lernen (</a:t>
          </a:r>
          <a:r>
            <a:rPr lang="de-DE" sz="2400" dirty="0" err="1">
              <a:solidFill>
                <a:srgbClr val="0070C0"/>
              </a:solidFill>
            </a:rPr>
            <a:t>Druga</a:t>
          </a:r>
          <a:r>
            <a:rPr lang="de-DE" sz="2400" dirty="0">
              <a:solidFill>
                <a:srgbClr val="0070C0"/>
              </a:solidFill>
            </a:rPr>
            <a:t> et al., 2019)</a:t>
          </a:r>
          <a:endParaRPr lang="en-US" sz="2400" dirty="0">
            <a:solidFill>
              <a:srgbClr val="0070C0"/>
            </a:solidFill>
          </a:endParaRPr>
        </a:p>
      </dgm:t>
    </dgm:pt>
    <dgm:pt modelId="{35B92130-2ACB-45D5-A8D5-28A0CE973773}" type="parTrans" cxnId="{39AB43BF-E731-4A13-AD99-2B7A3CEE34DD}">
      <dgm:prSet/>
      <dgm:spPr/>
      <dgm:t>
        <a:bodyPr/>
        <a:lstStyle/>
        <a:p>
          <a:endParaRPr lang="en-US"/>
        </a:p>
      </dgm:t>
    </dgm:pt>
    <dgm:pt modelId="{C4853222-DB10-43AE-B2E5-4979A5B3EA44}" type="sibTrans" cxnId="{39AB43BF-E731-4A13-AD99-2B7A3CEE34DD}">
      <dgm:prSet/>
      <dgm:spPr/>
      <dgm:t>
        <a:bodyPr/>
        <a:lstStyle/>
        <a:p>
          <a:endParaRPr lang="en-US"/>
        </a:p>
      </dgm:t>
    </dgm:pt>
    <dgm:pt modelId="{43F3A512-F904-4ACA-B02C-761C3CC188BB}">
      <dgm:prSet custT="1"/>
      <dgm:spPr/>
      <dgm:t>
        <a:bodyPr/>
        <a:lstStyle/>
        <a:p>
          <a:r>
            <a:rPr lang="de-DE" sz="2000" dirty="0">
              <a:solidFill>
                <a:srgbClr val="0070C0"/>
              </a:solidFill>
            </a:rPr>
            <a:t>KI-gesteuerte Konversationsroboter, wie KIBO, LEGO, </a:t>
          </a:r>
          <a:r>
            <a:rPr lang="de-DE" sz="2000" dirty="0" err="1">
              <a:solidFill>
                <a:srgbClr val="0070C0"/>
              </a:solidFill>
            </a:rPr>
            <a:t>BopBots</a:t>
          </a:r>
          <a:r>
            <a:rPr lang="de-DE" sz="2000" dirty="0">
              <a:solidFill>
                <a:srgbClr val="0070C0"/>
              </a:solidFill>
            </a:rPr>
            <a:t> und </a:t>
          </a:r>
          <a:r>
            <a:rPr lang="de-DE" sz="2000" dirty="0" err="1">
              <a:solidFill>
                <a:srgbClr val="0070C0"/>
              </a:solidFill>
            </a:rPr>
            <a:t>Zhorai</a:t>
          </a:r>
          <a:r>
            <a:rPr lang="de-DE" sz="2000" dirty="0">
              <a:solidFill>
                <a:srgbClr val="0070C0"/>
              </a:solidFill>
            </a:rPr>
            <a:t>, haben positive Lerneffekte und stärken das Engagement.</a:t>
          </a:r>
          <a:endParaRPr lang="en-US" sz="2000" dirty="0">
            <a:solidFill>
              <a:srgbClr val="0070C0"/>
            </a:solidFill>
          </a:endParaRPr>
        </a:p>
      </dgm:t>
    </dgm:pt>
    <dgm:pt modelId="{0E0F6AF8-B466-43A3-8529-DDA595C579B9}" type="parTrans" cxnId="{84A0C59C-3A1E-47A6-9040-82CF7F95B5E5}">
      <dgm:prSet/>
      <dgm:spPr/>
      <dgm:t>
        <a:bodyPr/>
        <a:lstStyle/>
        <a:p>
          <a:endParaRPr lang="en-US"/>
        </a:p>
      </dgm:t>
    </dgm:pt>
    <dgm:pt modelId="{1C64ED03-10E3-4C83-8AFE-6E38099C3996}" type="sibTrans" cxnId="{84A0C59C-3A1E-47A6-9040-82CF7F95B5E5}">
      <dgm:prSet/>
      <dgm:spPr/>
      <dgm:t>
        <a:bodyPr/>
        <a:lstStyle/>
        <a:p>
          <a:endParaRPr lang="en-US"/>
        </a:p>
      </dgm:t>
    </dgm:pt>
    <dgm:pt modelId="{E368AA66-70A7-4A20-B0F5-D980CFBD2FE6}">
      <dgm:prSet custT="1"/>
      <dgm:spPr/>
      <dgm:t>
        <a:bodyPr/>
        <a:lstStyle/>
        <a:p>
          <a:r>
            <a:rPr lang="de-DE" sz="2400" dirty="0">
              <a:solidFill>
                <a:srgbClr val="0070C0"/>
              </a:solidFill>
            </a:rPr>
            <a:t>Fördern das kindliche Verständnis für KI und für </a:t>
          </a:r>
          <a:r>
            <a:rPr lang="de-DE" sz="2400" dirty="0" err="1">
              <a:solidFill>
                <a:srgbClr val="0070C0"/>
              </a:solidFill>
            </a:rPr>
            <a:t>maschinerlle</a:t>
          </a:r>
          <a:r>
            <a:rPr lang="de-DE" sz="2400" dirty="0">
              <a:solidFill>
                <a:srgbClr val="0070C0"/>
              </a:solidFill>
            </a:rPr>
            <a:t> Lernkonzepte</a:t>
          </a:r>
          <a:endParaRPr lang="en-US" sz="2400" dirty="0">
            <a:solidFill>
              <a:srgbClr val="0070C0"/>
            </a:solidFill>
          </a:endParaRPr>
        </a:p>
      </dgm:t>
    </dgm:pt>
    <dgm:pt modelId="{D545E1D3-CCA1-4786-B953-F151E32FA6FC}" type="parTrans" cxnId="{ED5CEC64-D16A-47E8-A41D-A3AB12EC70C7}">
      <dgm:prSet/>
      <dgm:spPr/>
      <dgm:t>
        <a:bodyPr/>
        <a:lstStyle/>
        <a:p>
          <a:endParaRPr lang="en-US"/>
        </a:p>
      </dgm:t>
    </dgm:pt>
    <dgm:pt modelId="{A4CEE34D-4789-4367-8CD6-71F218AA28A4}" type="sibTrans" cxnId="{ED5CEC64-D16A-47E8-A41D-A3AB12EC70C7}">
      <dgm:prSet/>
      <dgm:spPr/>
      <dgm:t>
        <a:bodyPr/>
        <a:lstStyle/>
        <a:p>
          <a:endParaRPr lang="en-US"/>
        </a:p>
      </dgm:t>
    </dgm:pt>
    <dgm:pt modelId="{B1B30073-D3C5-7047-9F8D-36784F251C10}" type="pres">
      <dgm:prSet presAssocID="{CF22EDE4-AB3C-4F33-A0C6-385DC47091EF}" presName="hierChild1" presStyleCnt="0">
        <dgm:presLayoutVars>
          <dgm:chPref val="1"/>
          <dgm:dir/>
          <dgm:animOne val="branch"/>
          <dgm:animLvl val="lvl"/>
          <dgm:resizeHandles/>
        </dgm:presLayoutVars>
      </dgm:prSet>
      <dgm:spPr/>
    </dgm:pt>
    <dgm:pt modelId="{E798B78A-88C2-BE41-9CF5-6824F6390802}" type="pres">
      <dgm:prSet presAssocID="{8B6D1B9A-8F13-4168-8C98-3DD4D3E5764C}" presName="hierRoot1" presStyleCnt="0"/>
      <dgm:spPr/>
    </dgm:pt>
    <dgm:pt modelId="{005F1AB4-9C4E-F947-A8A0-4BC501E68F96}" type="pres">
      <dgm:prSet presAssocID="{8B6D1B9A-8F13-4168-8C98-3DD4D3E5764C}" presName="composite" presStyleCnt="0"/>
      <dgm:spPr/>
    </dgm:pt>
    <dgm:pt modelId="{9F8D2575-F507-0C4C-A2E0-C92F96B38B5E}" type="pres">
      <dgm:prSet presAssocID="{8B6D1B9A-8F13-4168-8C98-3DD4D3E5764C}" presName="background" presStyleLbl="node0" presStyleIdx="0" presStyleCnt="3"/>
      <dgm:spPr/>
    </dgm:pt>
    <dgm:pt modelId="{17A1F9ED-C74F-C24B-95CE-FD5E400D6AD1}" type="pres">
      <dgm:prSet presAssocID="{8B6D1B9A-8F13-4168-8C98-3DD4D3E5764C}" presName="text" presStyleLbl="fgAcc0" presStyleIdx="0" presStyleCnt="3">
        <dgm:presLayoutVars>
          <dgm:chPref val="3"/>
        </dgm:presLayoutVars>
      </dgm:prSet>
      <dgm:spPr/>
    </dgm:pt>
    <dgm:pt modelId="{254A7A04-F1CE-D744-83C8-D8D4A4F09A67}" type="pres">
      <dgm:prSet presAssocID="{8B6D1B9A-8F13-4168-8C98-3DD4D3E5764C}" presName="hierChild2" presStyleCnt="0"/>
      <dgm:spPr/>
    </dgm:pt>
    <dgm:pt modelId="{F7F60511-51A4-B54F-B283-3C9BE1E82750}" type="pres">
      <dgm:prSet presAssocID="{43F3A512-F904-4ACA-B02C-761C3CC188BB}" presName="hierRoot1" presStyleCnt="0"/>
      <dgm:spPr/>
    </dgm:pt>
    <dgm:pt modelId="{28CBE2B0-F626-7346-8E98-A0AFCF08C13B}" type="pres">
      <dgm:prSet presAssocID="{43F3A512-F904-4ACA-B02C-761C3CC188BB}" presName="composite" presStyleCnt="0"/>
      <dgm:spPr/>
    </dgm:pt>
    <dgm:pt modelId="{6002F65D-B2B1-F64E-9973-25304868363B}" type="pres">
      <dgm:prSet presAssocID="{43F3A512-F904-4ACA-B02C-761C3CC188BB}" presName="background" presStyleLbl="node0" presStyleIdx="1" presStyleCnt="3"/>
      <dgm:spPr/>
    </dgm:pt>
    <dgm:pt modelId="{BAC0EEEB-9CFC-D542-8295-C5CD27FD916C}" type="pres">
      <dgm:prSet presAssocID="{43F3A512-F904-4ACA-B02C-761C3CC188BB}" presName="text" presStyleLbl="fgAcc0" presStyleIdx="1" presStyleCnt="3">
        <dgm:presLayoutVars>
          <dgm:chPref val="3"/>
        </dgm:presLayoutVars>
      </dgm:prSet>
      <dgm:spPr/>
    </dgm:pt>
    <dgm:pt modelId="{ADE5B612-AAFD-A443-B231-3E73AF73721F}" type="pres">
      <dgm:prSet presAssocID="{43F3A512-F904-4ACA-B02C-761C3CC188BB}" presName="hierChild2" presStyleCnt="0"/>
      <dgm:spPr/>
    </dgm:pt>
    <dgm:pt modelId="{675F2AC8-2575-8F49-B44F-6A12A206BF95}" type="pres">
      <dgm:prSet presAssocID="{E368AA66-70A7-4A20-B0F5-D980CFBD2FE6}" presName="hierRoot1" presStyleCnt="0"/>
      <dgm:spPr/>
    </dgm:pt>
    <dgm:pt modelId="{D1F85F3C-21FE-DB4E-B2B9-B1C30D94364F}" type="pres">
      <dgm:prSet presAssocID="{E368AA66-70A7-4A20-B0F5-D980CFBD2FE6}" presName="composite" presStyleCnt="0"/>
      <dgm:spPr/>
    </dgm:pt>
    <dgm:pt modelId="{C3068E2D-887B-954E-B37F-FBC2D3837420}" type="pres">
      <dgm:prSet presAssocID="{E368AA66-70A7-4A20-B0F5-D980CFBD2FE6}" presName="background" presStyleLbl="node0" presStyleIdx="2" presStyleCnt="3"/>
      <dgm:spPr/>
    </dgm:pt>
    <dgm:pt modelId="{3EBB817A-4E33-EA41-B46F-6A95C16D131E}" type="pres">
      <dgm:prSet presAssocID="{E368AA66-70A7-4A20-B0F5-D980CFBD2FE6}" presName="text" presStyleLbl="fgAcc0" presStyleIdx="2" presStyleCnt="3">
        <dgm:presLayoutVars>
          <dgm:chPref val="3"/>
        </dgm:presLayoutVars>
      </dgm:prSet>
      <dgm:spPr/>
    </dgm:pt>
    <dgm:pt modelId="{141F5A4A-F358-3C4E-A85B-957F9AC4B317}" type="pres">
      <dgm:prSet presAssocID="{E368AA66-70A7-4A20-B0F5-D980CFBD2FE6}" presName="hierChild2" presStyleCnt="0"/>
      <dgm:spPr/>
    </dgm:pt>
  </dgm:ptLst>
  <dgm:cxnLst>
    <dgm:cxn modelId="{65D28D29-A25B-E045-9ECE-802B07C0535E}" type="presOf" srcId="{E368AA66-70A7-4A20-B0F5-D980CFBD2FE6}" destId="{3EBB817A-4E33-EA41-B46F-6A95C16D131E}" srcOrd="0" destOrd="0" presId="urn:microsoft.com/office/officeart/2005/8/layout/hierarchy1"/>
    <dgm:cxn modelId="{DDB5763F-A808-9547-B18D-F6E7D2CA9D7C}" type="presOf" srcId="{CF22EDE4-AB3C-4F33-A0C6-385DC47091EF}" destId="{B1B30073-D3C5-7047-9F8D-36784F251C10}" srcOrd="0" destOrd="0" presId="urn:microsoft.com/office/officeart/2005/8/layout/hierarchy1"/>
    <dgm:cxn modelId="{78D65D4F-8E90-E04D-827B-E31A00053A91}" type="presOf" srcId="{8B6D1B9A-8F13-4168-8C98-3DD4D3E5764C}" destId="{17A1F9ED-C74F-C24B-95CE-FD5E400D6AD1}" srcOrd="0" destOrd="0" presId="urn:microsoft.com/office/officeart/2005/8/layout/hierarchy1"/>
    <dgm:cxn modelId="{06A88152-3A53-CE41-AED3-DD7ADACBBDE1}" type="presOf" srcId="{43F3A512-F904-4ACA-B02C-761C3CC188BB}" destId="{BAC0EEEB-9CFC-D542-8295-C5CD27FD916C}" srcOrd="0" destOrd="0" presId="urn:microsoft.com/office/officeart/2005/8/layout/hierarchy1"/>
    <dgm:cxn modelId="{ED5CEC64-D16A-47E8-A41D-A3AB12EC70C7}" srcId="{CF22EDE4-AB3C-4F33-A0C6-385DC47091EF}" destId="{E368AA66-70A7-4A20-B0F5-D980CFBD2FE6}" srcOrd="2" destOrd="0" parTransId="{D545E1D3-CCA1-4786-B953-F151E32FA6FC}" sibTransId="{A4CEE34D-4789-4367-8CD6-71F218AA28A4}"/>
    <dgm:cxn modelId="{84A0C59C-3A1E-47A6-9040-82CF7F95B5E5}" srcId="{CF22EDE4-AB3C-4F33-A0C6-385DC47091EF}" destId="{43F3A512-F904-4ACA-B02C-761C3CC188BB}" srcOrd="1" destOrd="0" parTransId="{0E0F6AF8-B466-43A3-8529-DDA595C579B9}" sibTransId="{1C64ED03-10E3-4C83-8AFE-6E38099C3996}"/>
    <dgm:cxn modelId="{39AB43BF-E731-4A13-AD99-2B7A3CEE34DD}" srcId="{CF22EDE4-AB3C-4F33-A0C6-385DC47091EF}" destId="{8B6D1B9A-8F13-4168-8C98-3DD4D3E5764C}" srcOrd="0" destOrd="0" parTransId="{35B92130-2ACB-45D5-A8D5-28A0CE973773}" sibTransId="{C4853222-DB10-43AE-B2E5-4979A5B3EA44}"/>
    <dgm:cxn modelId="{470F6352-F8A0-524A-AC9F-C6FD2565741F}" type="presParOf" srcId="{B1B30073-D3C5-7047-9F8D-36784F251C10}" destId="{E798B78A-88C2-BE41-9CF5-6824F6390802}" srcOrd="0" destOrd="0" presId="urn:microsoft.com/office/officeart/2005/8/layout/hierarchy1"/>
    <dgm:cxn modelId="{A75FC044-DF59-7A4D-935F-5763337DAC8E}" type="presParOf" srcId="{E798B78A-88C2-BE41-9CF5-6824F6390802}" destId="{005F1AB4-9C4E-F947-A8A0-4BC501E68F96}" srcOrd="0" destOrd="0" presId="urn:microsoft.com/office/officeart/2005/8/layout/hierarchy1"/>
    <dgm:cxn modelId="{94CEA05F-BB68-B844-AA11-8D65F7D7BB08}" type="presParOf" srcId="{005F1AB4-9C4E-F947-A8A0-4BC501E68F96}" destId="{9F8D2575-F507-0C4C-A2E0-C92F96B38B5E}" srcOrd="0" destOrd="0" presId="urn:microsoft.com/office/officeart/2005/8/layout/hierarchy1"/>
    <dgm:cxn modelId="{8B3A66FF-1E26-014D-A339-9A84EB8E990F}" type="presParOf" srcId="{005F1AB4-9C4E-F947-A8A0-4BC501E68F96}" destId="{17A1F9ED-C74F-C24B-95CE-FD5E400D6AD1}" srcOrd="1" destOrd="0" presId="urn:microsoft.com/office/officeart/2005/8/layout/hierarchy1"/>
    <dgm:cxn modelId="{4B51EA4E-04CF-A140-999E-1D2CBF7F1A73}" type="presParOf" srcId="{E798B78A-88C2-BE41-9CF5-6824F6390802}" destId="{254A7A04-F1CE-D744-83C8-D8D4A4F09A67}" srcOrd="1" destOrd="0" presId="urn:microsoft.com/office/officeart/2005/8/layout/hierarchy1"/>
    <dgm:cxn modelId="{6C367E81-DE05-0340-927B-043F10B4B8A9}" type="presParOf" srcId="{B1B30073-D3C5-7047-9F8D-36784F251C10}" destId="{F7F60511-51A4-B54F-B283-3C9BE1E82750}" srcOrd="1" destOrd="0" presId="urn:microsoft.com/office/officeart/2005/8/layout/hierarchy1"/>
    <dgm:cxn modelId="{B8A01407-852C-2747-9543-5567ADE76F31}" type="presParOf" srcId="{F7F60511-51A4-B54F-B283-3C9BE1E82750}" destId="{28CBE2B0-F626-7346-8E98-A0AFCF08C13B}" srcOrd="0" destOrd="0" presId="urn:microsoft.com/office/officeart/2005/8/layout/hierarchy1"/>
    <dgm:cxn modelId="{3B06CAFD-57DD-2A46-8E82-C69C38DAFCB1}" type="presParOf" srcId="{28CBE2B0-F626-7346-8E98-A0AFCF08C13B}" destId="{6002F65D-B2B1-F64E-9973-25304868363B}" srcOrd="0" destOrd="0" presId="urn:microsoft.com/office/officeart/2005/8/layout/hierarchy1"/>
    <dgm:cxn modelId="{55DA19D0-07FA-B44C-80B0-F519EC73C342}" type="presParOf" srcId="{28CBE2B0-F626-7346-8E98-A0AFCF08C13B}" destId="{BAC0EEEB-9CFC-D542-8295-C5CD27FD916C}" srcOrd="1" destOrd="0" presId="urn:microsoft.com/office/officeart/2005/8/layout/hierarchy1"/>
    <dgm:cxn modelId="{6F2F1B9D-70D8-FE4C-A532-CCED4D73A75F}" type="presParOf" srcId="{F7F60511-51A4-B54F-B283-3C9BE1E82750}" destId="{ADE5B612-AAFD-A443-B231-3E73AF73721F}" srcOrd="1" destOrd="0" presId="urn:microsoft.com/office/officeart/2005/8/layout/hierarchy1"/>
    <dgm:cxn modelId="{23DF6C38-147D-B948-8AEC-C9F8F2C51A29}" type="presParOf" srcId="{B1B30073-D3C5-7047-9F8D-36784F251C10}" destId="{675F2AC8-2575-8F49-B44F-6A12A206BF95}" srcOrd="2" destOrd="0" presId="urn:microsoft.com/office/officeart/2005/8/layout/hierarchy1"/>
    <dgm:cxn modelId="{A192347A-DD47-4E4F-9CEA-E676A90B3FE7}" type="presParOf" srcId="{675F2AC8-2575-8F49-B44F-6A12A206BF95}" destId="{D1F85F3C-21FE-DB4E-B2B9-B1C30D94364F}" srcOrd="0" destOrd="0" presId="urn:microsoft.com/office/officeart/2005/8/layout/hierarchy1"/>
    <dgm:cxn modelId="{B1E37EA7-8407-1A45-B6C8-CC7C39CACF27}" type="presParOf" srcId="{D1F85F3C-21FE-DB4E-B2B9-B1C30D94364F}" destId="{C3068E2D-887B-954E-B37F-FBC2D3837420}" srcOrd="0" destOrd="0" presId="urn:microsoft.com/office/officeart/2005/8/layout/hierarchy1"/>
    <dgm:cxn modelId="{CE6D1031-4734-EA43-B64D-7AC7B5B817E7}" type="presParOf" srcId="{D1F85F3C-21FE-DB4E-B2B9-B1C30D94364F}" destId="{3EBB817A-4E33-EA41-B46F-6A95C16D131E}" srcOrd="1" destOrd="0" presId="urn:microsoft.com/office/officeart/2005/8/layout/hierarchy1"/>
    <dgm:cxn modelId="{B89BAC5A-76C4-D641-9CAB-9741D06BAD8A}" type="presParOf" srcId="{675F2AC8-2575-8F49-B44F-6A12A206BF95}" destId="{141F5A4A-F358-3C4E-A85B-957F9AC4B317}"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5A6636F4-1A5D-4281-883D-7BD43CD154D1}"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EFFC7A0F-390F-4970-AA4B-BE7B53457FFC}">
      <dgm:prSet/>
      <dgm:spPr/>
      <dgm:t>
        <a:bodyPr/>
        <a:lstStyle/>
        <a:p>
          <a:r>
            <a:rPr lang="de-DE" dirty="0"/>
            <a:t>Nationale Richtlinien für KI:</a:t>
          </a:r>
        </a:p>
        <a:p>
          <a:r>
            <a:rPr lang="de-DE" dirty="0"/>
            <a:t>(</a:t>
          </a:r>
          <a:r>
            <a:rPr lang="de-DE" dirty="0" err="1"/>
            <a:t>Association</a:t>
          </a:r>
          <a:r>
            <a:rPr lang="de-DE" dirty="0"/>
            <a:t> </a:t>
          </a:r>
          <a:r>
            <a:rPr lang="de-DE" dirty="0" err="1"/>
            <a:t>for</a:t>
          </a:r>
          <a:r>
            <a:rPr lang="de-DE" dirty="0"/>
            <a:t> </a:t>
          </a:r>
          <a:r>
            <a:rPr lang="de-DE" dirty="0" err="1"/>
            <a:t>the</a:t>
          </a:r>
          <a:r>
            <a:rPr lang="de-DE" dirty="0"/>
            <a:t> </a:t>
          </a:r>
          <a:r>
            <a:rPr lang="de-DE" dirty="0" err="1"/>
            <a:t>Advancement</a:t>
          </a:r>
          <a:r>
            <a:rPr lang="de-DE" dirty="0"/>
            <a:t> </a:t>
          </a:r>
          <a:r>
            <a:rPr lang="de-DE" dirty="0" err="1"/>
            <a:t>of</a:t>
          </a:r>
          <a:r>
            <a:rPr lang="de-DE" dirty="0"/>
            <a:t> </a:t>
          </a:r>
          <a:r>
            <a:rPr lang="de-DE" dirty="0" err="1"/>
            <a:t>Artificial</a:t>
          </a:r>
          <a:r>
            <a:rPr lang="de-DE" dirty="0"/>
            <a:t> </a:t>
          </a:r>
          <a:r>
            <a:rPr lang="de-DE" dirty="0" err="1"/>
            <a:t>Intelligence</a:t>
          </a:r>
          <a:r>
            <a:rPr lang="de-DE" dirty="0"/>
            <a:t> (AAAI) und die Computer Science Teachers </a:t>
          </a:r>
          <a:r>
            <a:rPr lang="de-DE" dirty="0" err="1"/>
            <a:t>Association</a:t>
          </a:r>
          <a:r>
            <a:rPr lang="de-DE" dirty="0"/>
            <a:t> (CSTA)</a:t>
          </a:r>
          <a:endParaRPr lang="en-US" dirty="0"/>
        </a:p>
      </dgm:t>
    </dgm:pt>
    <dgm:pt modelId="{37D336A6-821A-4EC4-A8B9-8E3B4CBADB7A}" type="parTrans" cxnId="{91764A3B-B530-4209-A865-78493C3B076F}">
      <dgm:prSet/>
      <dgm:spPr/>
      <dgm:t>
        <a:bodyPr/>
        <a:lstStyle/>
        <a:p>
          <a:endParaRPr lang="en-US"/>
        </a:p>
      </dgm:t>
    </dgm:pt>
    <dgm:pt modelId="{7CE42464-9492-4F3D-9ED4-10344F930BAD}" type="sibTrans" cxnId="{91764A3B-B530-4209-A865-78493C3B076F}">
      <dgm:prSet/>
      <dgm:spPr/>
      <dgm:t>
        <a:bodyPr/>
        <a:lstStyle/>
        <a:p>
          <a:endParaRPr lang="en-US"/>
        </a:p>
      </dgm:t>
    </dgm:pt>
    <dgm:pt modelId="{22DFFCCA-2F5C-4AB8-9D9F-F9934D9FB55A}">
      <dgm:prSet/>
      <dgm:spPr/>
      <dgm:t>
        <a:bodyPr/>
        <a:lstStyle/>
        <a:p>
          <a:r>
            <a:rPr lang="de-DE" dirty="0"/>
            <a:t>2018: Nationale Richtlinien für den KI-Unterricht (K-12): AI412-Initiative: The Five-Big-</a:t>
          </a:r>
          <a:r>
            <a:rPr lang="de-DE" dirty="0" err="1"/>
            <a:t>Ideas</a:t>
          </a:r>
          <a:r>
            <a:rPr lang="de-DE" dirty="0"/>
            <a:t>:  </a:t>
          </a:r>
          <a:endParaRPr lang="en-US" dirty="0"/>
        </a:p>
      </dgm:t>
    </dgm:pt>
    <dgm:pt modelId="{8B8EC387-D8A4-403A-90E4-296412FEB0D9}" type="parTrans" cxnId="{85146752-E9EE-41FE-8407-E3699DE88A59}">
      <dgm:prSet/>
      <dgm:spPr/>
      <dgm:t>
        <a:bodyPr/>
        <a:lstStyle/>
        <a:p>
          <a:endParaRPr lang="en-US"/>
        </a:p>
      </dgm:t>
    </dgm:pt>
    <dgm:pt modelId="{AB1D8F8E-B192-4DAC-98D1-A43D547D45DC}" type="sibTrans" cxnId="{85146752-E9EE-41FE-8407-E3699DE88A59}">
      <dgm:prSet/>
      <dgm:spPr/>
      <dgm:t>
        <a:bodyPr/>
        <a:lstStyle/>
        <a:p>
          <a:endParaRPr lang="en-US"/>
        </a:p>
      </dgm:t>
    </dgm:pt>
    <dgm:pt modelId="{728F2A71-E047-46C8-BFDE-F6FC00F59291}">
      <dgm:prSet/>
      <dgm:spPr/>
      <dgm:t>
        <a:bodyPr/>
        <a:lstStyle/>
        <a:p>
          <a:r>
            <a:rPr lang="de-DE" dirty="0"/>
            <a:t>Su &amp; Wang (2022): Transformation des Five-Big-</a:t>
          </a:r>
          <a:r>
            <a:rPr lang="de-DE" dirty="0" err="1"/>
            <a:t>Ideas</a:t>
          </a:r>
          <a:r>
            <a:rPr lang="de-DE" dirty="0"/>
            <a:t> auf die vorschulische Bildung</a:t>
          </a:r>
          <a:endParaRPr lang="en-US" dirty="0"/>
        </a:p>
      </dgm:t>
    </dgm:pt>
    <dgm:pt modelId="{CE17D2B3-38C2-4BE9-B89C-6955DAF84118}" type="parTrans" cxnId="{8DB3CC5C-E3BB-4322-8525-4D27FF0D5D0F}">
      <dgm:prSet/>
      <dgm:spPr/>
      <dgm:t>
        <a:bodyPr/>
        <a:lstStyle/>
        <a:p>
          <a:endParaRPr lang="en-US"/>
        </a:p>
      </dgm:t>
    </dgm:pt>
    <dgm:pt modelId="{2699A446-C96A-4C2A-A027-8016BCA31751}" type="sibTrans" cxnId="{8DB3CC5C-E3BB-4322-8525-4D27FF0D5D0F}">
      <dgm:prSet/>
      <dgm:spPr/>
      <dgm:t>
        <a:bodyPr/>
        <a:lstStyle/>
        <a:p>
          <a:endParaRPr lang="en-US"/>
        </a:p>
      </dgm:t>
    </dgm:pt>
    <dgm:pt modelId="{5926DE20-0478-524B-A76D-9616641EE6F7}" type="pres">
      <dgm:prSet presAssocID="{5A6636F4-1A5D-4281-883D-7BD43CD154D1}" presName="linear" presStyleCnt="0">
        <dgm:presLayoutVars>
          <dgm:animLvl val="lvl"/>
          <dgm:resizeHandles val="exact"/>
        </dgm:presLayoutVars>
      </dgm:prSet>
      <dgm:spPr/>
    </dgm:pt>
    <dgm:pt modelId="{D571A506-A0D7-FC44-A266-2EC50397EA88}" type="pres">
      <dgm:prSet presAssocID="{EFFC7A0F-390F-4970-AA4B-BE7B53457FFC}" presName="parentText" presStyleLbl="node1" presStyleIdx="0" presStyleCnt="3">
        <dgm:presLayoutVars>
          <dgm:chMax val="0"/>
          <dgm:bulletEnabled val="1"/>
        </dgm:presLayoutVars>
      </dgm:prSet>
      <dgm:spPr/>
    </dgm:pt>
    <dgm:pt modelId="{F82A13D9-BAEA-2842-A373-E8F560F93B81}" type="pres">
      <dgm:prSet presAssocID="{7CE42464-9492-4F3D-9ED4-10344F930BAD}" presName="spacer" presStyleCnt="0"/>
      <dgm:spPr/>
    </dgm:pt>
    <dgm:pt modelId="{CB945247-3CD0-B14E-AA9E-222457FDB198}" type="pres">
      <dgm:prSet presAssocID="{22DFFCCA-2F5C-4AB8-9D9F-F9934D9FB55A}" presName="parentText" presStyleLbl="node1" presStyleIdx="1" presStyleCnt="3">
        <dgm:presLayoutVars>
          <dgm:chMax val="0"/>
          <dgm:bulletEnabled val="1"/>
        </dgm:presLayoutVars>
      </dgm:prSet>
      <dgm:spPr/>
    </dgm:pt>
    <dgm:pt modelId="{7BD58AA3-5816-5042-A14D-8A7F1703E615}" type="pres">
      <dgm:prSet presAssocID="{AB1D8F8E-B192-4DAC-98D1-A43D547D45DC}" presName="spacer" presStyleCnt="0"/>
      <dgm:spPr/>
    </dgm:pt>
    <dgm:pt modelId="{85654E36-B06F-AD45-AC5D-330EE18984E9}" type="pres">
      <dgm:prSet presAssocID="{728F2A71-E047-46C8-BFDE-F6FC00F59291}" presName="parentText" presStyleLbl="node1" presStyleIdx="2" presStyleCnt="3">
        <dgm:presLayoutVars>
          <dgm:chMax val="0"/>
          <dgm:bulletEnabled val="1"/>
        </dgm:presLayoutVars>
      </dgm:prSet>
      <dgm:spPr/>
    </dgm:pt>
  </dgm:ptLst>
  <dgm:cxnLst>
    <dgm:cxn modelId="{D31B0206-E0C0-C04F-82CE-C35828A6A480}" type="presOf" srcId="{5A6636F4-1A5D-4281-883D-7BD43CD154D1}" destId="{5926DE20-0478-524B-A76D-9616641EE6F7}" srcOrd="0" destOrd="0" presId="urn:microsoft.com/office/officeart/2005/8/layout/vList2"/>
    <dgm:cxn modelId="{70960A07-8771-604B-B3D9-ACC75DB9B7AB}" type="presOf" srcId="{EFFC7A0F-390F-4970-AA4B-BE7B53457FFC}" destId="{D571A506-A0D7-FC44-A266-2EC50397EA88}" srcOrd="0" destOrd="0" presId="urn:microsoft.com/office/officeart/2005/8/layout/vList2"/>
    <dgm:cxn modelId="{91764A3B-B530-4209-A865-78493C3B076F}" srcId="{5A6636F4-1A5D-4281-883D-7BD43CD154D1}" destId="{EFFC7A0F-390F-4970-AA4B-BE7B53457FFC}" srcOrd="0" destOrd="0" parTransId="{37D336A6-821A-4EC4-A8B9-8E3B4CBADB7A}" sibTransId="{7CE42464-9492-4F3D-9ED4-10344F930BAD}"/>
    <dgm:cxn modelId="{85146752-E9EE-41FE-8407-E3699DE88A59}" srcId="{5A6636F4-1A5D-4281-883D-7BD43CD154D1}" destId="{22DFFCCA-2F5C-4AB8-9D9F-F9934D9FB55A}" srcOrd="1" destOrd="0" parTransId="{8B8EC387-D8A4-403A-90E4-296412FEB0D9}" sibTransId="{AB1D8F8E-B192-4DAC-98D1-A43D547D45DC}"/>
    <dgm:cxn modelId="{8DB3CC5C-E3BB-4322-8525-4D27FF0D5D0F}" srcId="{5A6636F4-1A5D-4281-883D-7BD43CD154D1}" destId="{728F2A71-E047-46C8-BFDE-F6FC00F59291}" srcOrd="2" destOrd="0" parTransId="{CE17D2B3-38C2-4BE9-B89C-6955DAF84118}" sibTransId="{2699A446-C96A-4C2A-A027-8016BCA31751}"/>
    <dgm:cxn modelId="{771BA388-103F-3645-89B3-398D0CE24993}" type="presOf" srcId="{22DFFCCA-2F5C-4AB8-9D9F-F9934D9FB55A}" destId="{CB945247-3CD0-B14E-AA9E-222457FDB198}" srcOrd="0" destOrd="0" presId="urn:microsoft.com/office/officeart/2005/8/layout/vList2"/>
    <dgm:cxn modelId="{BD6D768B-DA0D-B843-9736-C22AFE0FF853}" type="presOf" srcId="{728F2A71-E047-46C8-BFDE-F6FC00F59291}" destId="{85654E36-B06F-AD45-AC5D-330EE18984E9}" srcOrd="0" destOrd="0" presId="urn:microsoft.com/office/officeart/2005/8/layout/vList2"/>
    <dgm:cxn modelId="{0A566B81-0F5D-D545-9D7E-B5E5DDB32B98}" type="presParOf" srcId="{5926DE20-0478-524B-A76D-9616641EE6F7}" destId="{D571A506-A0D7-FC44-A266-2EC50397EA88}" srcOrd="0" destOrd="0" presId="urn:microsoft.com/office/officeart/2005/8/layout/vList2"/>
    <dgm:cxn modelId="{DE2D9517-6070-4B45-ADCB-43764B0808BF}" type="presParOf" srcId="{5926DE20-0478-524B-A76D-9616641EE6F7}" destId="{F82A13D9-BAEA-2842-A373-E8F560F93B81}" srcOrd="1" destOrd="0" presId="urn:microsoft.com/office/officeart/2005/8/layout/vList2"/>
    <dgm:cxn modelId="{D2EDA6AF-9B78-9F4F-B1D6-377F36B532CE}" type="presParOf" srcId="{5926DE20-0478-524B-A76D-9616641EE6F7}" destId="{CB945247-3CD0-B14E-AA9E-222457FDB198}" srcOrd="2" destOrd="0" presId="urn:microsoft.com/office/officeart/2005/8/layout/vList2"/>
    <dgm:cxn modelId="{3F12D882-F7A6-1D40-A5CA-11BC9FF3D0EF}" type="presParOf" srcId="{5926DE20-0478-524B-A76D-9616641EE6F7}" destId="{7BD58AA3-5816-5042-A14D-8A7F1703E615}" srcOrd="3" destOrd="0" presId="urn:microsoft.com/office/officeart/2005/8/layout/vList2"/>
    <dgm:cxn modelId="{7880042F-26BC-554A-A861-55D3B32DD714}" type="presParOf" srcId="{5926DE20-0478-524B-A76D-9616641EE6F7}" destId="{85654E36-B06F-AD45-AC5D-330EE18984E9}"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24E06670-C82A-4D42-9175-140FF8B39FDE}"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7D71C4A7-DA8B-4A10-A6DE-FBF3BB666F07}">
      <dgm:prSet/>
      <dgm:spPr/>
      <dgm:t>
        <a:bodyPr/>
        <a:lstStyle/>
        <a:p>
          <a:r>
            <a:rPr lang="de-DE"/>
            <a:t>Wahrnehmung</a:t>
          </a:r>
          <a:endParaRPr lang="en-US"/>
        </a:p>
      </dgm:t>
    </dgm:pt>
    <dgm:pt modelId="{0DBA5667-39EE-43B9-9429-912E6B03AB99}" type="parTrans" cxnId="{C18B86A7-9C3C-49AD-B5CD-A9D702DC3CA4}">
      <dgm:prSet/>
      <dgm:spPr/>
      <dgm:t>
        <a:bodyPr/>
        <a:lstStyle/>
        <a:p>
          <a:endParaRPr lang="en-US"/>
        </a:p>
      </dgm:t>
    </dgm:pt>
    <dgm:pt modelId="{3FEC352B-1609-45AE-A5ED-EFD116E9F456}" type="sibTrans" cxnId="{C18B86A7-9C3C-49AD-B5CD-A9D702DC3CA4}">
      <dgm:prSet/>
      <dgm:spPr/>
      <dgm:t>
        <a:bodyPr/>
        <a:lstStyle/>
        <a:p>
          <a:endParaRPr lang="en-US"/>
        </a:p>
      </dgm:t>
    </dgm:pt>
    <dgm:pt modelId="{AA619E92-D13A-4163-BAAA-29017A9409F0}">
      <dgm:prSet/>
      <dgm:spPr/>
      <dgm:t>
        <a:bodyPr/>
        <a:lstStyle/>
        <a:p>
          <a:r>
            <a:rPr lang="de-DE"/>
            <a:t>Repräsentation und Argumentation</a:t>
          </a:r>
          <a:endParaRPr lang="en-US"/>
        </a:p>
      </dgm:t>
    </dgm:pt>
    <dgm:pt modelId="{5ECEA647-AA8B-4EF4-85CF-C14AB8FEBED4}" type="parTrans" cxnId="{F5340EE5-F623-4A0E-8BCD-088B3C04788E}">
      <dgm:prSet/>
      <dgm:spPr/>
      <dgm:t>
        <a:bodyPr/>
        <a:lstStyle/>
        <a:p>
          <a:endParaRPr lang="en-US"/>
        </a:p>
      </dgm:t>
    </dgm:pt>
    <dgm:pt modelId="{2195C2E5-2FD9-4FB7-BADF-0A996A93FB02}" type="sibTrans" cxnId="{F5340EE5-F623-4A0E-8BCD-088B3C04788E}">
      <dgm:prSet/>
      <dgm:spPr/>
      <dgm:t>
        <a:bodyPr/>
        <a:lstStyle/>
        <a:p>
          <a:endParaRPr lang="en-US"/>
        </a:p>
      </dgm:t>
    </dgm:pt>
    <dgm:pt modelId="{729C3224-B4F1-4FC1-9167-29E1AC26387A}">
      <dgm:prSet/>
      <dgm:spPr/>
      <dgm:t>
        <a:bodyPr/>
        <a:lstStyle/>
        <a:p>
          <a:r>
            <a:rPr lang="de-DE"/>
            <a:t>Lernen</a:t>
          </a:r>
          <a:endParaRPr lang="en-US"/>
        </a:p>
      </dgm:t>
    </dgm:pt>
    <dgm:pt modelId="{130C7A7A-89AF-4CC9-AFF3-8C5776527520}" type="parTrans" cxnId="{64D7A9A2-3E9F-4FD8-8F0A-28E15533A7A9}">
      <dgm:prSet/>
      <dgm:spPr/>
      <dgm:t>
        <a:bodyPr/>
        <a:lstStyle/>
        <a:p>
          <a:endParaRPr lang="en-US"/>
        </a:p>
      </dgm:t>
    </dgm:pt>
    <dgm:pt modelId="{E6A5B875-59E8-4DE3-8566-09C9F4BF61F5}" type="sibTrans" cxnId="{64D7A9A2-3E9F-4FD8-8F0A-28E15533A7A9}">
      <dgm:prSet/>
      <dgm:spPr/>
      <dgm:t>
        <a:bodyPr/>
        <a:lstStyle/>
        <a:p>
          <a:endParaRPr lang="en-US"/>
        </a:p>
      </dgm:t>
    </dgm:pt>
    <dgm:pt modelId="{B25A389E-C546-42E9-A91D-22F7A9C89A14}">
      <dgm:prSet/>
      <dgm:spPr/>
      <dgm:t>
        <a:bodyPr/>
        <a:lstStyle/>
        <a:p>
          <a:r>
            <a:rPr lang="de-DE"/>
            <a:t>(natürliche) Interaktion</a:t>
          </a:r>
          <a:endParaRPr lang="en-US"/>
        </a:p>
      </dgm:t>
    </dgm:pt>
    <dgm:pt modelId="{6958CA46-1213-4591-84F5-DEFD47556B78}" type="parTrans" cxnId="{7975D066-0F6B-40F7-998B-D3A42AFF3A94}">
      <dgm:prSet/>
      <dgm:spPr/>
      <dgm:t>
        <a:bodyPr/>
        <a:lstStyle/>
        <a:p>
          <a:endParaRPr lang="en-US"/>
        </a:p>
      </dgm:t>
    </dgm:pt>
    <dgm:pt modelId="{C4A8BBA1-1839-4F70-BFF1-69A330A4ED08}" type="sibTrans" cxnId="{7975D066-0F6B-40F7-998B-D3A42AFF3A94}">
      <dgm:prSet/>
      <dgm:spPr/>
      <dgm:t>
        <a:bodyPr/>
        <a:lstStyle/>
        <a:p>
          <a:endParaRPr lang="en-US"/>
        </a:p>
      </dgm:t>
    </dgm:pt>
    <dgm:pt modelId="{5C1EAAA8-0914-424C-8812-75C0977803B9}">
      <dgm:prSet/>
      <dgm:spPr/>
      <dgm:t>
        <a:bodyPr/>
        <a:lstStyle/>
        <a:p>
          <a:r>
            <a:rPr lang="de-DE"/>
            <a:t>Gesellschaftliche Auswirkungen</a:t>
          </a:r>
          <a:endParaRPr lang="en-US"/>
        </a:p>
      </dgm:t>
    </dgm:pt>
    <dgm:pt modelId="{31DCC52C-DD3A-4A69-B54D-564FECF1D067}" type="parTrans" cxnId="{A05D4D14-2867-4083-B729-327117F3B70D}">
      <dgm:prSet/>
      <dgm:spPr/>
      <dgm:t>
        <a:bodyPr/>
        <a:lstStyle/>
        <a:p>
          <a:endParaRPr lang="en-US"/>
        </a:p>
      </dgm:t>
    </dgm:pt>
    <dgm:pt modelId="{DDBABFF6-C4D0-42B2-AB86-552C32984892}" type="sibTrans" cxnId="{A05D4D14-2867-4083-B729-327117F3B70D}">
      <dgm:prSet/>
      <dgm:spPr/>
      <dgm:t>
        <a:bodyPr/>
        <a:lstStyle/>
        <a:p>
          <a:endParaRPr lang="en-US"/>
        </a:p>
      </dgm:t>
    </dgm:pt>
    <dgm:pt modelId="{94D5ABBE-3B62-6841-BD68-FE38CB8CC70B}" type="pres">
      <dgm:prSet presAssocID="{24E06670-C82A-4D42-9175-140FF8B39FDE}" presName="linear" presStyleCnt="0">
        <dgm:presLayoutVars>
          <dgm:animLvl val="lvl"/>
          <dgm:resizeHandles val="exact"/>
        </dgm:presLayoutVars>
      </dgm:prSet>
      <dgm:spPr/>
    </dgm:pt>
    <dgm:pt modelId="{5B902A06-3480-1E44-BE59-3357B794304C}" type="pres">
      <dgm:prSet presAssocID="{7D71C4A7-DA8B-4A10-A6DE-FBF3BB666F07}" presName="parentText" presStyleLbl="node1" presStyleIdx="0" presStyleCnt="5">
        <dgm:presLayoutVars>
          <dgm:chMax val="0"/>
          <dgm:bulletEnabled val="1"/>
        </dgm:presLayoutVars>
      </dgm:prSet>
      <dgm:spPr/>
    </dgm:pt>
    <dgm:pt modelId="{177FC548-BA86-9D46-80F2-5D430B5DBAB2}" type="pres">
      <dgm:prSet presAssocID="{3FEC352B-1609-45AE-A5ED-EFD116E9F456}" presName="spacer" presStyleCnt="0"/>
      <dgm:spPr/>
    </dgm:pt>
    <dgm:pt modelId="{4CE01107-372C-384A-A912-1068237C4347}" type="pres">
      <dgm:prSet presAssocID="{AA619E92-D13A-4163-BAAA-29017A9409F0}" presName="parentText" presStyleLbl="node1" presStyleIdx="1" presStyleCnt="5">
        <dgm:presLayoutVars>
          <dgm:chMax val="0"/>
          <dgm:bulletEnabled val="1"/>
        </dgm:presLayoutVars>
      </dgm:prSet>
      <dgm:spPr/>
    </dgm:pt>
    <dgm:pt modelId="{D092816D-0490-8F4F-93F5-CDF1B2017652}" type="pres">
      <dgm:prSet presAssocID="{2195C2E5-2FD9-4FB7-BADF-0A996A93FB02}" presName="spacer" presStyleCnt="0"/>
      <dgm:spPr/>
    </dgm:pt>
    <dgm:pt modelId="{C2C19246-E153-8948-AA88-B4343ECE0DD4}" type="pres">
      <dgm:prSet presAssocID="{729C3224-B4F1-4FC1-9167-29E1AC26387A}" presName="parentText" presStyleLbl="node1" presStyleIdx="2" presStyleCnt="5">
        <dgm:presLayoutVars>
          <dgm:chMax val="0"/>
          <dgm:bulletEnabled val="1"/>
        </dgm:presLayoutVars>
      </dgm:prSet>
      <dgm:spPr/>
    </dgm:pt>
    <dgm:pt modelId="{3BEADBF9-7412-CB44-B7CC-C064B930061C}" type="pres">
      <dgm:prSet presAssocID="{E6A5B875-59E8-4DE3-8566-09C9F4BF61F5}" presName="spacer" presStyleCnt="0"/>
      <dgm:spPr/>
    </dgm:pt>
    <dgm:pt modelId="{522D0CC2-A83C-5C40-B123-0BE655BBB929}" type="pres">
      <dgm:prSet presAssocID="{B25A389E-C546-42E9-A91D-22F7A9C89A14}" presName="parentText" presStyleLbl="node1" presStyleIdx="3" presStyleCnt="5">
        <dgm:presLayoutVars>
          <dgm:chMax val="0"/>
          <dgm:bulletEnabled val="1"/>
        </dgm:presLayoutVars>
      </dgm:prSet>
      <dgm:spPr/>
    </dgm:pt>
    <dgm:pt modelId="{EB5C0248-D318-9247-8169-A9787AFE90B6}" type="pres">
      <dgm:prSet presAssocID="{C4A8BBA1-1839-4F70-BFF1-69A330A4ED08}" presName="spacer" presStyleCnt="0"/>
      <dgm:spPr/>
    </dgm:pt>
    <dgm:pt modelId="{C6C6E4AE-DA99-104D-A6A4-823BB29799F7}" type="pres">
      <dgm:prSet presAssocID="{5C1EAAA8-0914-424C-8812-75C0977803B9}" presName="parentText" presStyleLbl="node1" presStyleIdx="4" presStyleCnt="5">
        <dgm:presLayoutVars>
          <dgm:chMax val="0"/>
          <dgm:bulletEnabled val="1"/>
        </dgm:presLayoutVars>
      </dgm:prSet>
      <dgm:spPr/>
    </dgm:pt>
  </dgm:ptLst>
  <dgm:cxnLst>
    <dgm:cxn modelId="{1C58E001-EBF4-0745-AF06-CCB7990A821D}" type="presOf" srcId="{729C3224-B4F1-4FC1-9167-29E1AC26387A}" destId="{C2C19246-E153-8948-AA88-B4343ECE0DD4}" srcOrd="0" destOrd="0" presId="urn:microsoft.com/office/officeart/2005/8/layout/vList2"/>
    <dgm:cxn modelId="{A05D4D14-2867-4083-B729-327117F3B70D}" srcId="{24E06670-C82A-4D42-9175-140FF8B39FDE}" destId="{5C1EAAA8-0914-424C-8812-75C0977803B9}" srcOrd="4" destOrd="0" parTransId="{31DCC52C-DD3A-4A69-B54D-564FECF1D067}" sibTransId="{DDBABFF6-C4D0-42B2-AB86-552C32984892}"/>
    <dgm:cxn modelId="{B4AB4845-BD43-5842-9F43-A34A114C93E6}" type="presOf" srcId="{24E06670-C82A-4D42-9175-140FF8B39FDE}" destId="{94D5ABBE-3B62-6841-BD68-FE38CB8CC70B}" srcOrd="0" destOrd="0" presId="urn:microsoft.com/office/officeart/2005/8/layout/vList2"/>
    <dgm:cxn modelId="{7975D066-0F6B-40F7-998B-D3A42AFF3A94}" srcId="{24E06670-C82A-4D42-9175-140FF8B39FDE}" destId="{B25A389E-C546-42E9-A91D-22F7A9C89A14}" srcOrd="3" destOrd="0" parTransId="{6958CA46-1213-4591-84F5-DEFD47556B78}" sibTransId="{C4A8BBA1-1839-4F70-BFF1-69A330A4ED08}"/>
    <dgm:cxn modelId="{79B31880-1155-D049-9EAE-83DFE58B6BCD}" type="presOf" srcId="{5C1EAAA8-0914-424C-8812-75C0977803B9}" destId="{C6C6E4AE-DA99-104D-A6A4-823BB29799F7}" srcOrd="0" destOrd="0" presId="urn:microsoft.com/office/officeart/2005/8/layout/vList2"/>
    <dgm:cxn modelId="{2A1F8B9B-23E4-7A49-8E44-78AB9CBA5D4A}" type="presOf" srcId="{AA619E92-D13A-4163-BAAA-29017A9409F0}" destId="{4CE01107-372C-384A-A912-1068237C4347}" srcOrd="0" destOrd="0" presId="urn:microsoft.com/office/officeart/2005/8/layout/vList2"/>
    <dgm:cxn modelId="{64D7A9A2-3E9F-4FD8-8F0A-28E15533A7A9}" srcId="{24E06670-C82A-4D42-9175-140FF8B39FDE}" destId="{729C3224-B4F1-4FC1-9167-29E1AC26387A}" srcOrd="2" destOrd="0" parTransId="{130C7A7A-89AF-4CC9-AFF3-8C5776527520}" sibTransId="{E6A5B875-59E8-4DE3-8566-09C9F4BF61F5}"/>
    <dgm:cxn modelId="{C18B86A7-9C3C-49AD-B5CD-A9D702DC3CA4}" srcId="{24E06670-C82A-4D42-9175-140FF8B39FDE}" destId="{7D71C4A7-DA8B-4A10-A6DE-FBF3BB666F07}" srcOrd="0" destOrd="0" parTransId="{0DBA5667-39EE-43B9-9429-912E6B03AB99}" sibTransId="{3FEC352B-1609-45AE-A5ED-EFD116E9F456}"/>
    <dgm:cxn modelId="{7E3397AD-0B02-2F4A-973E-AD87ED3D9D59}" type="presOf" srcId="{7D71C4A7-DA8B-4A10-A6DE-FBF3BB666F07}" destId="{5B902A06-3480-1E44-BE59-3357B794304C}" srcOrd="0" destOrd="0" presId="urn:microsoft.com/office/officeart/2005/8/layout/vList2"/>
    <dgm:cxn modelId="{F5340EE5-F623-4A0E-8BCD-088B3C04788E}" srcId="{24E06670-C82A-4D42-9175-140FF8B39FDE}" destId="{AA619E92-D13A-4163-BAAA-29017A9409F0}" srcOrd="1" destOrd="0" parTransId="{5ECEA647-AA8B-4EF4-85CF-C14AB8FEBED4}" sibTransId="{2195C2E5-2FD9-4FB7-BADF-0A996A93FB02}"/>
    <dgm:cxn modelId="{25973CE8-5192-B946-86E9-1FFECFF79E1A}" type="presOf" srcId="{B25A389E-C546-42E9-A91D-22F7A9C89A14}" destId="{522D0CC2-A83C-5C40-B123-0BE655BBB929}" srcOrd="0" destOrd="0" presId="urn:microsoft.com/office/officeart/2005/8/layout/vList2"/>
    <dgm:cxn modelId="{83D86B98-1DF4-D441-9E03-A0678FB1257C}" type="presParOf" srcId="{94D5ABBE-3B62-6841-BD68-FE38CB8CC70B}" destId="{5B902A06-3480-1E44-BE59-3357B794304C}" srcOrd="0" destOrd="0" presId="urn:microsoft.com/office/officeart/2005/8/layout/vList2"/>
    <dgm:cxn modelId="{321519A9-9F87-8841-9A08-3403009B1257}" type="presParOf" srcId="{94D5ABBE-3B62-6841-BD68-FE38CB8CC70B}" destId="{177FC548-BA86-9D46-80F2-5D430B5DBAB2}" srcOrd="1" destOrd="0" presId="urn:microsoft.com/office/officeart/2005/8/layout/vList2"/>
    <dgm:cxn modelId="{0D3A0F5A-2036-7043-A1A0-422A75685024}" type="presParOf" srcId="{94D5ABBE-3B62-6841-BD68-FE38CB8CC70B}" destId="{4CE01107-372C-384A-A912-1068237C4347}" srcOrd="2" destOrd="0" presId="urn:microsoft.com/office/officeart/2005/8/layout/vList2"/>
    <dgm:cxn modelId="{3DA8AB6B-8E47-8A49-999C-BD462DC26118}" type="presParOf" srcId="{94D5ABBE-3B62-6841-BD68-FE38CB8CC70B}" destId="{D092816D-0490-8F4F-93F5-CDF1B2017652}" srcOrd="3" destOrd="0" presId="urn:microsoft.com/office/officeart/2005/8/layout/vList2"/>
    <dgm:cxn modelId="{8723F4DC-0772-AE41-B99E-DC5FAA03DF79}" type="presParOf" srcId="{94D5ABBE-3B62-6841-BD68-FE38CB8CC70B}" destId="{C2C19246-E153-8948-AA88-B4343ECE0DD4}" srcOrd="4" destOrd="0" presId="urn:microsoft.com/office/officeart/2005/8/layout/vList2"/>
    <dgm:cxn modelId="{1E075662-F937-5942-BB69-88EACBCA4DF3}" type="presParOf" srcId="{94D5ABBE-3B62-6841-BD68-FE38CB8CC70B}" destId="{3BEADBF9-7412-CB44-B7CC-C064B930061C}" srcOrd="5" destOrd="0" presId="urn:microsoft.com/office/officeart/2005/8/layout/vList2"/>
    <dgm:cxn modelId="{1EA13F20-1443-5748-A798-9B81D9738A6A}" type="presParOf" srcId="{94D5ABBE-3B62-6841-BD68-FE38CB8CC70B}" destId="{522D0CC2-A83C-5C40-B123-0BE655BBB929}" srcOrd="6" destOrd="0" presId="urn:microsoft.com/office/officeart/2005/8/layout/vList2"/>
    <dgm:cxn modelId="{AB6381DB-A634-4E4F-AE2A-641CAB0DD064}" type="presParOf" srcId="{94D5ABBE-3B62-6841-BD68-FE38CB8CC70B}" destId="{EB5C0248-D318-9247-8169-A9787AFE90B6}" srcOrd="7" destOrd="0" presId="urn:microsoft.com/office/officeart/2005/8/layout/vList2"/>
    <dgm:cxn modelId="{1CE4B457-5113-D940-827E-C4BB5E6E4FD6}" type="presParOf" srcId="{94D5ABBE-3B62-6841-BD68-FE38CB8CC70B}" destId="{C6C6E4AE-DA99-104D-A6A4-823BB29799F7}"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3381FFF5-7463-4B3E-BB0A-2070DBC2C330}"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F129F7CA-07F3-467E-837C-838C53FC5B6A}">
      <dgm:prSet/>
      <dgm:spPr/>
      <dgm:t>
        <a:bodyPr/>
        <a:lstStyle/>
        <a:p>
          <a:r>
            <a:rPr lang="de-DE" dirty="0"/>
            <a:t>1. Die Theorie der dynamischen konzeptionellen Abbildung (DCM-Theory)</a:t>
          </a:r>
          <a:endParaRPr lang="en-US" dirty="0"/>
        </a:p>
      </dgm:t>
    </dgm:pt>
    <dgm:pt modelId="{BF811E97-B07A-4AA2-A830-9E9C73E78C31}" type="parTrans" cxnId="{B966577C-A621-4A1B-92A6-1ABAB094258E}">
      <dgm:prSet/>
      <dgm:spPr/>
      <dgm:t>
        <a:bodyPr/>
        <a:lstStyle/>
        <a:p>
          <a:endParaRPr lang="en-US"/>
        </a:p>
      </dgm:t>
    </dgm:pt>
    <dgm:pt modelId="{FE561FBB-BE1C-4EB0-95F4-A8D7C9306064}" type="sibTrans" cxnId="{B966577C-A621-4A1B-92A6-1ABAB094258E}">
      <dgm:prSet/>
      <dgm:spPr/>
      <dgm:t>
        <a:bodyPr/>
        <a:lstStyle/>
        <a:p>
          <a:endParaRPr lang="en-US"/>
        </a:p>
      </dgm:t>
    </dgm:pt>
    <dgm:pt modelId="{8C35E3E9-4F5F-4E3C-8ED7-AD9B642D2EFE}">
      <dgm:prSet/>
      <dgm:spPr/>
      <dgm:t>
        <a:bodyPr/>
        <a:lstStyle/>
        <a:p>
          <a:r>
            <a:rPr lang="de-DE"/>
            <a:t>2. Die Methoden emotional imaginativen Lernens (EIT-Theory)</a:t>
          </a:r>
          <a:endParaRPr lang="en-US"/>
        </a:p>
      </dgm:t>
    </dgm:pt>
    <dgm:pt modelId="{7A17F770-26B2-47C3-8F4F-539F69A82D33}" type="parTrans" cxnId="{D8C0E4CE-E076-41AC-BF12-98C1694A8A09}">
      <dgm:prSet/>
      <dgm:spPr/>
      <dgm:t>
        <a:bodyPr/>
        <a:lstStyle/>
        <a:p>
          <a:endParaRPr lang="en-US"/>
        </a:p>
      </dgm:t>
    </dgm:pt>
    <dgm:pt modelId="{6F26BA88-2B3A-486B-B805-7B6B82F320C4}" type="sibTrans" cxnId="{D8C0E4CE-E076-41AC-BF12-98C1694A8A09}">
      <dgm:prSet/>
      <dgm:spPr/>
      <dgm:t>
        <a:bodyPr/>
        <a:lstStyle/>
        <a:p>
          <a:endParaRPr lang="en-US"/>
        </a:p>
      </dgm:t>
    </dgm:pt>
    <dgm:pt modelId="{4B6C7CC1-CA28-4C43-83BA-3676C1A521B5}">
      <dgm:prSet/>
      <dgm:spPr/>
      <dgm:t>
        <a:bodyPr/>
        <a:lstStyle/>
        <a:p>
          <a:r>
            <a:rPr lang="de-DE"/>
            <a:t>In Verbindung mit intelligenten Tutorensystemen</a:t>
          </a:r>
          <a:endParaRPr lang="en-US"/>
        </a:p>
      </dgm:t>
    </dgm:pt>
    <dgm:pt modelId="{7F67477B-86C5-4888-A2AF-78DEF713E638}" type="parTrans" cxnId="{C93648ED-EF0A-4828-BC56-D5C4ED0B5B52}">
      <dgm:prSet/>
      <dgm:spPr/>
      <dgm:t>
        <a:bodyPr/>
        <a:lstStyle/>
        <a:p>
          <a:endParaRPr lang="en-US"/>
        </a:p>
      </dgm:t>
    </dgm:pt>
    <dgm:pt modelId="{482441C6-BE02-44DB-A924-34DC422948E4}" type="sibTrans" cxnId="{C93648ED-EF0A-4828-BC56-D5C4ED0B5B52}">
      <dgm:prSet/>
      <dgm:spPr/>
      <dgm:t>
        <a:bodyPr/>
        <a:lstStyle/>
        <a:p>
          <a:endParaRPr lang="en-US"/>
        </a:p>
      </dgm:t>
    </dgm:pt>
    <dgm:pt modelId="{CF233F51-2D8A-724B-B330-1D118AF187F1}" type="pres">
      <dgm:prSet presAssocID="{3381FFF5-7463-4B3E-BB0A-2070DBC2C330}" presName="linear" presStyleCnt="0">
        <dgm:presLayoutVars>
          <dgm:animLvl val="lvl"/>
          <dgm:resizeHandles val="exact"/>
        </dgm:presLayoutVars>
      </dgm:prSet>
      <dgm:spPr/>
    </dgm:pt>
    <dgm:pt modelId="{E98FBB66-376B-904D-B30B-2F8391C20FB1}" type="pres">
      <dgm:prSet presAssocID="{F129F7CA-07F3-467E-837C-838C53FC5B6A}" presName="parentText" presStyleLbl="node1" presStyleIdx="0" presStyleCnt="3">
        <dgm:presLayoutVars>
          <dgm:chMax val="0"/>
          <dgm:bulletEnabled val="1"/>
        </dgm:presLayoutVars>
      </dgm:prSet>
      <dgm:spPr/>
    </dgm:pt>
    <dgm:pt modelId="{4B011FB3-08B6-4B49-B021-89C4ABEFAD32}" type="pres">
      <dgm:prSet presAssocID="{FE561FBB-BE1C-4EB0-95F4-A8D7C9306064}" presName="spacer" presStyleCnt="0"/>
      <dgm:spPr/>
    </dgm:pt>
    <dgm:pt modelId="{9257D8FC-BA35-E043-886E-5C7A8F18063D}" type="pres">
      <dgm:prSet presAssocID="{8C35E3E9-4F5F-4E3C-8ED7-AD9B642D2EFE}" presName="parentText" presStyleLbl="node1" presStyleIdx="1" presStyleCnt="3">
        <dgm:presLayoutVars>
          <dgm:chMax val="0"/>
          <dgm:bulletEnabled val="1"/>
        </dgm:presLayoutVars>
      </dgm:prSet>
      <dgm:spPr/>
    </dgm:pt>
    <dgm:pt modelId="{3231B553-EB2C-0D43-A4C7-8C364F95D61F}" type="pres">
      <dgm:prSet presAssocID="{6F26BA88-2B3A-486B-B805-7B6B82F320C4}" presName="spacer" presStyleCnt="0"/>
      <dgm:spPr/>
    </dgm:pt>
    <dgm:pt modelId="{A8F4B108-9205-7945-A9EF-2BDFFBA6F8D6}" type="pres">
      <dgm:prSet presAssocID="{4B6C7CC1-CA28-4C43-83BA-3676C1A521B5}" presName="parentText" presStyleLbl="node1" presStyleIdx="2" presStyleCnt="3">
        <dgm:presLayoutVars>
          <dgm:chMax val="0"/>
          <dgm:bulletEnabled val="1"/>
        </dgm:presLayoutVars>
      </dgm:prSet>
      <dgm:spPr/>
    </dgm:pt>
  </dgm:ptLst>
  <dgm:cxnLst>
    <dgm:cxn modelId="{9123DB0C-ABE2-B34D-8FBC-B01509CFAEC9}" type="presOf" srcId="{8C35E3E9-4F5F-4E3C-8ED7-AD9B642D2EFE}" destId="{9257D8FC-BA35-E043-886E-5C7A8F18063D}" srcOrd="0" destOrd="0" presId="urn:microsoft.com/office/officeart/2005/8/layout/vList2"/>
    <dgm:cxn modelId="{FCF0911F-1A0B-7D4B-9E79-042761A488B8}" type="presOf" srcId="{4B6C7CC1-CA28-4C43-83BA-3676C1A521B5}" destId="{A8F4B108-9205-7945-A9EF-2BDFFBA6F8D6}" srcOrd="0" destOrd="0" presId="urn:microsoft.com/office/officeart/2005/8/layout/vList2"/>
    <dgm:cxn modelId="{CACE3765-53FA-6447-A394-827F843FC37A}" type="presOf" srcId="{3381FFF5-7463-4B3E-BB0A-2070DBC2C330}" destId="{CF233F51-2D8A-724B-B330-1D118AF187F1}" srcOrd="0" destOrd="0" presId="urn:microsoft.com/office/officeart/2005/8/layout/vList2"/>
    <dgm:cxn modelId="{B966577C-A621-4A1B-92A6-1ABAB094258E}" srcId="{3381FFF5-7463-4B3E-BB0A-2070DBC2C330}" destId="{F129F7CA-07F3-467E-837C-838C53FC5B6A}" srcOrd="0" destOrd="0" parTransId="{BF811E97-B07A-4AA2-A830-9E9C73E78C31}" sibTransId="{FE561FBB-BE1C-4EB0-95F4-A8D7C9306064}"/>
    <dgm:cxn modelId="{84761B80-5992-CA47-BFE5-F1213D55CC4A}" type="presOf" srcId="{F129F7CA-07F3-467E-837C-838C53FC5B6A}" destId="{E98FBB66-376B-904D-B30B-2F8391C20FB1}" srcOrd="0" destOrd="0" presId="urn:microsoft.com/office/officeart/2005/8/layout/vList2"/>
    <dgm:cxn modelId="{D8C0E4CE-E076-41AC-BF12-98C1694A8A09}" srcId="{3381FFF5-7463-4B3E-BB0A-2070DBC2C330}" destId="{8C35E3E9-4F5F-4E3C-8ED7-AD9B642D2EFE}" srcOrd="1" destOrd="0" parTransId="{7A17F770-26B2-47C3-8F4F-539F69A82D33}" sibTransId="{6F26BA88-2B3A-486B-B805-7B6B82F320C4}"/>
    <dgm:cxn modelId="{C93648ED-EF0A-4828-BC56-D5C4ED0B5B52}" srcId="{3381FFF5-7463-4B3E-BB0A-2070DBC2C330}" destId="{4B6C7CC1-CA28-4C43-83BA-3676C1A521B5}" srcOrd="2" destOrd="0" parTransId="{7F67477B-86C5-4888-A2AF-78DEF713E638}" sibTransId="{482441C6-BE02-44DB-A924-34DC422948E4}"/>
    <dgm:cxn modelId="{69A52648-F97C-254D-A1EC-FC891A6AEE5C}" type="presParOf" srcId="{CF233F51-2D8A-724B-B330-1D118AF187F1}" destId="{E98FBB66-376B-904D-B30B-2F8391C20FB1}" srcOrd="0" destOrd="0" presId="urn:microsoft.com/office/officeart/2005/8/layout/vList2"/>
    <dgm:cxn modelId="{C56C8887-0026-434D-B366-ADC2FE79D9DA}" type="presParOf" srcId="{CF233F51-2D8A-724B-B330-1D118AF187F1}" destId="{4B011FB3-08B6-4B49-B021-89C4ABEFAD32}" srcOrd="1" destOrd="0" presId="urn:microsoft.com/office/officeart/2005/8/layout/vList2"/>
    <dgm:cxn modelId="{28E6BB1E-C808-1644-B023-4A87D61806AF}" type="presParOf" srcId="{CF233F51-2D8A-724B-B330-1D118AF187F1}" destId="{9257D8FC-BA35-E043-886E-5C7A8F18063D}" srcOrd="2" destOrd="0" presId="urn:microsoft.com/office/officeart/2005/8/layout/vList2"/>
    <dgm:cxn modelId="{77E40F75-4196-A94D-A476-BAFC1548EB88}" type="presParOf" srcId="{CF233F51-2D8A-724B-B330-1D118AF187F1}" destId="{3231B553-EB2C-0D43-A4C7-8C364F95D61F}" srcOrd="3" destOrd="0" presId="urn:microsoft.com/office/officeart/2005/8/layout/vList2"/>
    <dgm:cxn modelId="{F3A8E340-6B5B-0842-921A-FF87048C49FA}" type="presParOf" srcId="{CF233F51-2D8A-724B-B330-1D118AF187F1}" destId="{A8F4B108-9205-7945-A9EF-2BDFFBA6F8D6}"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7D41007C-0C93-4B19-87DF-528E925B013E}"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9DDE0CF8-143E-40FD-BBBC-89327D9F79FA}">
      <dgm:prSet/>
      <dgm:spPr/>
      <dgm:t>
        <a:bodyPr/>
        <a:lstStyle/>
        <a:p>
          <a:r>
            <a:rPr lang="de-DE"/>
            <a:t>Für jüngere Kindergartenkinder (unter vier Jahren): problembegründetes Lernen</a:t>
          </a:r>
          <a:endParaRPr lang="en-US"/>
        </a:p>
      </dgm:t>
    </dgm:pt>
    <dgm:pt modelId="{217FF23A-1E87-4033-8493-791909E96141}" type="parTrans" cxnId="{B2E26D2F-724A-4087-B059-F70A1D8DBC8A}">
      <dgm:prSet/>
      <dgm:spPr/>
      <dgm:t>
        <a:bodyPr/>
        <a:lstStyle/>
        <a:p>
          <a:endParaRPr lang="en-US"/>
        </a:p>
      </dgm:t>
    </dgm:pt>
    <dgm:pt modelId="{78EA7374-B138-40EE-8E12-CDBF5F201E28}" type="sibTrans" cxnId="{B2E26D2F-724A-4087-B059-F70A1D8DBC8A}">
      <dgm:prSet/>
      <dgm:spPr/>
      <dgm:t>
        <a:bodyPr/>
        <a:lstStyle/>
        <a:p>
          <a:endParaRPr lang="en-US"/>
        </a:p>
      </dgm:t>
    </dgm:pt>
    <dgm:pt modelId="{B1A5F200-0509-4DDC-9024-CCBEB5A069EE}">
      <dgm:prSet/>
      <dgm:spPr/>
      <dgm:t>
        <a:bodyPr/>
        <a:lstStyle/>
        <a:p>
          <a:r>
            <a:rPr lang="de-DE"/>
            <a:t>Für ältere Kindergartenkinder (über 5 Jahre alt): projektbegründetes Lernen</a:t>
          </a:r>
          <a:endParaRPr lang="en-US"/>
        </a:p>
      </dgm:t>
    </dgm:pt>
    <dgm:pt modelId="{0405FD3D-A557-4C08-9ED3-E92FA67E70E8}" type="parTrans" cxnId="{65F8BB3F-C4E6-42AE-BA3F-AAFD4A2A2591}">
      <dgm:prSet/>
      <dgm:spPr/>
      <dgm:t>
        <a:bodyPr/>
        <a:lstStyle/>
        <a:p>
          <a:endParaRPr lang="en-US"/>
        </a:p>
      </dgm:t>
    </dgm:pt>
    <dgm:pt modelId="{9E2F6938-B459-4F07-A51D-61105C7A3D85}" type="sibTrans" cxnId="{65F8BB3F-C4E6-42AE-BA3F-AAFD4A2A2591}">
      <dgm:prSet/>
      <dgm:spPr/>
      <dgm:t>
        <a:bodyPr/>
        <a:lstStyle/>
        <a:p>
          <a:endParaRPr lang="en-US"/>
        </a:p>
      </dgm:t>
    </dgm:pt>
    <dgm:pt modelId="{DDA784F6-66C4-46B0-8D81-3686596A991E}">
      <dgm:prSet/>
      <dgm:spPr/>
      <dgm:t>
        <a:bodyPr/>
        <a:lstStyle/>
        <a:p>
          <a:r>
            <a:rPr lang="de-DE"/>
            <a:t>Kinder entdecken aktiv Probleme und lösen sie (Lou et al., 2017)</a:t>
          </a:r>
          <a:endParaRPr lang="en-US"/>
        </a:p>
      </dgm:t>
    </dgm:pt>
    <dgm:pt modelId="{943B5F44-EA93-41DC-85B2-D51FE3838F93}" type="parTrans" cxnId="{FBBFF5F0-691B-4F96-874B-F4ABB5052FE8}">
      <dgm:prSet/>
      <dgm:spPr/>
      <dgm:t>
        <a:bodyPr/>
        <a:lstStyle/>
        <a:p>
          <a:endParaRPr lang="en-US"/>
        </a:p>
      </dgm:t>
    </dgm:pt>
    <dgm:pt modelId="{AA7587CF-8C31-4A9D-87EE-067CCCEF2901}" type="sibTrans" cxnId="{FBBFF5F0-691B-4F96-874B-F4ABB5052FE8}">
      <dgm:prSet/>
      <dgm:spPr/>
      <dgm:t>
        <a:bodyPr/>
        <a:lstStyle/>
        <a:p>
          <a:endParaRPr lang="en-US"/>
        </a:p>
      </dgm:t>
    </dgm:pt>
    <dgm:pt modelId="{54A0AE63-04FF-3F49-AB06-60BC35F6B6B9}" type="pres">
      <dgm:prSet presAssocID="{7D41007C-0C93-4B19-87DF-528E925B013E}" presName="linear" presStyleCnt="0">
        <dgm:presLayoutVars>
          <dgm:animLvl val="lvl"/>
          <dgm:resizeHandles val="exact"/>
        </dgm:presLayoutVars>
      </dgm:prSet>
      <dgm:spPr/>
    </dgm:pt>
    <dgm:pt modelId="{5493E126-E367-D143-995B-3A27CBABFF2D}" type="pres">
      <dgm:prSet presAssocID="{9DDE0CF8-143E-40FD-BBBC-89327D9F79FA}" presName="parentText" presStyleLbl="node1" presStyleIdx="0" presStyleCnt="3">
        <dgm:presLayoutVars>
          <dgm:chMax val="0"/>
          <dgm:bulletEnabled val="1"/>
        </dgm:presLayoutVars>
      </dgm:prSet>
      <dgm:spPr/>
    </dgm:pt>
    <dgm:pt modelId="{7DF71A8A-C267-9143-9038-960065F5F504}" type="pres">
      <dgm:prSet presAssocID="{78EA7374-B138-40EE-8E12-CDBF5F201E28}" presName="spacer" presStyleCnt="0"/>
      <dgm:spPr/>
    </dgm:pt>
    <dgm:pt modelId="{D863DB19-2BB2-5D41-9121-83EFAD7DFB3F}" type="pres">
      <dgm:prSet presAssocID="{B1A5F200-0509-4DDC-9024-CCBEB5A069EE}" presName="parentText" presStyleLbl="node1" presStyleIdx="1" presStyleCnt="3">
        <dgm:presLayoutVars>
          <dgm:chMax val="0"/>
          <dgm:bulletEnabled val="1"/>
        </dgm:presLayoutVars>
      </dgm:prSet>
      <dgm:spPr/>
    </dgm:pt>
    <dgm:pt modelId="{057FA50A-E22A-9E41-B23E-8751B8459D5B}" type="pres">
      <dgm:prSet presAssocID="{9E2F6938-B459-4F07-A51D-61105C7A3D85}" presName="spacer" presStyleCnt="0"/>
      <dgm:spPr/>
    </dgm:pt>
    <dgm:pt modelId="{63D0D472-F85F-274C-9341-A630FB61F8C4}" type="pres">
      <dgm:prSet presAssocID="{DDA784F6-66C4-46B0-8D81-3686596A991E}" presName="parentText" presStyleLbl="node1" presStyleIdx="2" presStyleCnt="3">
        <dgm:presLayoutVars>
          <dgm:chMax val="0"/>
          <dgm:bulletEnabled val="1"/>
        </dgm:presLayoutVars>
      </dgm:prSet>
      <dgm:spPr/>
    </dgm:pt>
  </dgm:ptLst>
  <dgm:cxnLst>
    <dgm:cxn modelId="{BDE0E413-49F8-5A41-B0AE-E9A75DE4BD1C}" type="presOf" srcId="{DDA784F6-66C4-46B0-8D81-3686596A991E}" destId="{63D0D472-F85F-274C-9341-A630FB61F8C4}" srcOrd="0" destOrd="0" presId="urn:microsoft.com/office/officeart/2005/8/layout/vList2"/>
    <dgm:cxn modelId="{B2E26D2F-724A-4087-B059-F70A1D8DBC8A}" srcId="{7D41007C-0C93-4B19-87DF-528E925B013E}" destId="{9DDE0CF8-143E-40FD-BBBC-89327D9F79FA}" srcOrd="0" destOrd="0" parTransId="{217FF23A-1E87-4033-8493-791909E96141}" sibTransId="{78EA7374-B138-40EE-8E12-CDBF5F201E28}"/>
    <dgm:cxn modelId="{65F8BB3F-C4E6-42AE-BA3F-AAFD4A2A2591}" srcId="{7D41007C-0C93-4B19-87DF-528E925B013E}" destId="{B1A5F200-0509-4DDC-9024-CCBEB5A069EE}" srcOrd="1" destOrd="0" parTransId="{0405FD3D-A557-4C08-9ED3-E92FA67E70E8}" sibTransId="{9E2F6938-B459-4F07-A51D-61105C7A3D85}"/>
    <dgm:cxn modelId="{4FFE0343-6EAA-9846-9873-C19174DA1CE2}" type="presOf" srcId="{7D41007C-0C93-4B19-87DF-528E925B013E}" destId="{54A0AE63-04FF-3F49-AB06-60BC35F6B6B9}" srcOrd="0" destOrd="0" presId="urn:microsoft.com/office/officeart/2005/8/layout/vList2"/>
    <dgm:cxn modelId="{34AFDF47-15F5-0F4C-886A-098755ACED1D}" type="presOf" srcId="{B1A5F200-0509-4DDC-9024-CCBEB5A069EE}" destId="{D863DB19-2BB2-5D41-9121-83EFAD7DFB3F}" srcOrd="0" destOrd="0" presId="urn:microsoft.com/office/officeart/2005/8/layout/vList2"/>
    <dgm:cxn modelId="{A0086651-527F-1343-82D5-E705C0361110}" type="presOf" srcId="{9DDE0CF8-143E-40FD-BBBC-89327D9F79FA}" destId="{5493E126-E367-D143-995B-3A27CBABFF2D}" srcOrd="0" destOrd="0" presId="urn:microsoft.com/office/officeart/2005/8/layout/vList2"/>
    <dgm:cxn modelId="{FBBFF5F0-691B-4F96-874B-F4ABB5052FE8}" srcId="{7D41007C-0C93-4B19-87DF-528E925B013E}" destId="{DDA784F6-66C4-46B0-8D81-3686596A991E}" srcOrd="2" destOrd="0" parTransId="{943B5F44-EA93-41DC-85B2-D51FE3838F93}" sibTransId="{AA7587CF-8C31-4A9D-87EE-067CCCEF2901}"/>
    <dgm:cxn modelId="{EA5389FB-7B71-8545-99D0-0BBF4AF1D61E}" type="presParOf" srcId="{54A0AE63-04FF-3F49-AB06-60BC35F6B6B9}" destId="{5493E126-E367-D143-995B-3A27CBABFF2D}" srcOrd="0" destOrd="0" presId="urn:microsoft.com/office/officeart/2005/8/layout/vList2"/>
    <dgm:cxn modelId="{77B44918-D3BE-864C-A293-28BBB7B9A50A}" type="presParOf" srcId="{54A0AE63-04FF-3F49-AB06-60BC35F6B6B9}" destId="{7DF71A8A-C267-9143-9038-960065F5F504}" srcOrd="1" destOrd="0" presId="urn:microsoft.com/office/officeart/2005/8/layout/vList2"/>
    <dgm:cxn modelId="{1A1ADC6C-FAD2-E644-9991-3B72BDFF56B5}" type="presParOf" srcId="{54A0AE63-04FF-3F49-AB06-60BC35F6B6B9}" destId="{D863DB19-2BB2-5D41-9121-83EFAD7DFB3F}" srcOrd="2" destOrd="0" presId="urn:microsoft.com/office/officeart/2005/8/layout/vList2"/>
    <dgm:cxn modelId="{ACA4CEEA-0F6D-364D-BFEB-A6B599A2F21C}" type="presParOf" srcId="{54A0AE63-04FF-3F49-AB06-60BC35F6B6B9}" destId="{057FA50A-E22A-9E41-B23E-8751B8459D5B}" srcOrd="3" destOrd="0" presId="urn:microsoft.com/office/officeart/2005/8/layout/vList2"/>
    <dgm:cxn modelId="{2A7606F5-8208-9942-AEF7-AFA4A439B1A8}" type="presParOf" srcId="{54A0AE63-04FF-3F49-AB06-60BC35F6B6B9}" destId="{63D0D472-F85F-274C-9341-A630FB61F8C4}"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AEAF7F21-A43D-4602-B4EA-4A16E6A7DA65}"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35DECF9B-20AA-41D0-BB22-2DBE9CC06EAE}">
      <dgm:prSet/>
      <dgm:spPr/>
      <dgm:t>
        <a:bodyPr/>
        <a:lstStyle/>
        <a:p>
          <a:r>
            <a:rPr lang="de-DE"/>
            <a:t>Siri</a:t>
          </a:r>
          <a:endParaRPr lang="en-US"/>
        </a:p>
      </dgm:t>
    </dgm:pt>
    <dgm:pt modelId="{BA0178AE-D87E-4869-8FAB-5E90104DC275}" type="parTrans" cxnId="{55D87F96-5BA6-40A9-A201-B303FDE6FEE8}">
      <dgm:prSet/>
      <dgm:spPr/>
      <dgm:t>
        <a:bodyPr/>
        <a:lstStyle/>
        <a:p>
          <a:endParaRPr lang="en-US"/>
        </a:p>
      </dgm:t>
    </dgm:pt>
    <dgm:pt modelId="{822948F3-B831-482E-AFD4-F1A7281A5ECC}" type="sibTrans" cxnId="{55D87F96-5BA6-40A9-A201-B303FDE6FEE8}">
      <dgm:prSet/>
      <dgm:spPr/>
      <dgm:t>
        <a:bodyPr/>
        <a:lstStyle/>
        <a:p>
          <a:endParaRPr lang="en-US"/>
        </a:p>
      </dgm:t>
    </dgm:pt>
    <dgm:pt modelId="{1462CD68-36E2-4EE0-9A89-4A88CB3CA485}">
      <dgm:prSet/>
      <dgm:spPr/>
      <dgm:t>
        <a:bodyPr/>
        <a:lstStyle/>
        <a:p>
          <a:r>
            <a:rPr lang="de-DE"/>
            <a:t>Google Assistant</a:t>
          </a:r>
          <a:endParaRPr lang="en-US"/>
        </a:p>
      </dgm:t>
    </dgm:pt>
    <dgm:pt modelId="{73DDF0D4-4CF3-46A2-834A-F49B3E8DA380}" type="parTrans" cxnId="{762C849C-33EA-4BFF-9AA5-C18A4B90ED60}">
      <dgm:prSet/>
      <dgm:spPr/>
      <dgm:t>
        <a:bodyPr/>
        <a:lstStyle/>
        <a:p>
          <a:endParaRPr lang="en-US"/>
        </a:p>
      </dgm:t>
    </dgm:pt>
    <dgm:pt modelId="{20A3EB17-202C-448C-87D1-B1A1ACF7A115}" type="sibTrans" cxnId="{762C849C-33EA-4BFF-9AA5-C18A4B90ED60}">
      <dgm:prSet/>
      <dgm:spPr/>
      <dgm:t>
        <a:bodyPr/>
        <a:lstStyle/>
        <a:p>
          <a:endParaRPr lang="en-US"/>
        </a:p>
      </dgm:t>
    </dgm:pt>
    <dgm:pt modelId="{A8B1F5BF-B6DF-45C6-992F-29FD46F479BC}">
      <dgm:prSet/>
      <dgm:spPr/>
      <dgm:t>
        <a:bodyPr/>
        <a:lstStyle/>
        <a:p>
          <a:r>
            <a:rPr lang="de-DE"/>
            <a:t>Chat-GPT</a:t>
          </a:r>
          <a:endParaRPr lang="en-US"/>
        </a:p>
      </dgm:t>
    </dgm:pt>
    <dgm:pt modelId="{CC702F51-E983-4398-986F-5459DC395C14}" type="parTrans" cxnId="{2ED8633E-CCF4-4288-A0EE-E9BCDF970DC6}">
      <dgm:prSet/>
      <dgm:spPr/>
      <dgm:t>
        <a:bodyPr/>
        <a:lstStyle/>
        <a:p>
          <a:endParaRPr lang="en-US"/>
        </a:p>
      </dgm:t>
    </dgm:pt>
    <dgm:pt modelId="{D71C6BD0-36BE-4D12-9F84-3F19B321A0F9}" type="sibTrans" cxnId="{2ED8633E-CCF4-4288-A0EE-E9BCDF970DC6}">
      <dgm:prSet/>
      <dgm:spPr/>
      <dgm:t>
        <a:bodyPr/>
        <a:lstStyle/>
        <a:p>
          <a:endParaRPr lang="en-US"/>
        </a:p>
      </dgm:t>
    </dgm:pt>
    <dgm:pt modelId="{F6CF2352-77C2-42C1-A8D5-DD70C14DD150}">
      <dgm:prSet/>
      <dgm:spPr/>
      <dgm:t>
        <a:bodyPr/>
        <a:lstStyle/>
        <a:p>
          <a:r>
            <a:rPr lang="de-DE"/>
            <a:t>Entwicklung eines Verständnisses der technischen Aspekte sowie der Auswirkungen auf die Gesellschaft.</a:t>
          </a:r>
          <a:endParaRPr lang="en-US"/>
        </a:p>
      </dgm:t>
    </dgm:pt>
    <dgm:pt modelId="{15F916D1-F93E-42A3-970E-DEE37BA5A835}" type="parTrans" cxnId="{6B639DF0-17D3-4A41-AF86-3AE5B4E6A36C}">
      <dgm:prSet/>
      <dgm:spPr/>
      <dgm:t>
        <a:bodyPr/>
        <a:lstStyle/>
        <a:p>
          <a:endParaRPr lang="en-US"/>
        </a:p>
      </dgm:t>
    </dgm:pt>
    <dgm:pt modelId="{09BFF618-D791-44CF-BDC3-E8430D116392}" type="sibTrans" cxnId="{6B639DF0-17D3-4A41-AF86-3AE5B4E6A36C}">
      <dgm:prSet/>
      <dgm:spPr/>
      <dgm:t>
        <a:bodyPr/>
        <a:lstStyle/>
        <a:p>
          <a:endParaRPr lang="en-US"/>
        </a:p>
      </dgm:t>
    </dgm:pt>
    <dgm:pt modelId="{5B1E04D1-B5D2-6F4E-81CC-05829CE00BB7}" type="pres">
      <dgm:prSet presAssocID="{AEAF7F21-A43D-4602-B4EA-4A16E6A7DA65}" presName="linear" presStyleCnt="0">
        <dgm:presLayoutVars>
          <dgm:animLvl val="lvl"/>
          <dgm:resizeHandles val="exact"/>
        </dgm:presLayoutVars>
      </dgm:prSet>
      <dgm:spPr/>
    </dgm:pt>
    <dgm:pt modelId="{BAE17AD2-1B7B-6C47-9F2A-C2EA86B39480}" type="pres">
      <dgm:prSet presAssocID="{35DECF9B-20AA-41D0-BB22-2DBE9CC06EAE}" presName="parentText" presStyleLbl="node1" presStyleIdx="0" presStyleCnt="4">
        <dgm:presLayoutVars>
          <dgm:chMax val="0"/>
          <dgm:bulletEnabled val="1"/>
        </dgm:presLayoutVars>
      </dgm:prSet>
      <dgm:spPr/>
    </dgm:pt>
    <dgm:pt modelId="{E08DED79-3712-B946-B444-742A91EB74C9}" type="pres">
      <dgm:prSet presAssocID="{822948F3-B831-482E-AFD4-F1A7281A5ECC}" presName="spacer" presStyleCnt="0"/>
      <dgm:spPr/>
    </dgm:pt>
    <dgm:pt modelId="{F81FAD0E-1960-2B4C-8822-C870D5DF677D}" type="pres">
      <dgm:prSet presAssocID="{1462CD68-36E2-4EE0-9A89-4A88CB3CA485}" presName="parentText" presStyleLbl="node1" presStyleIdx="1" presStyleCnt="4">
        <dgm:presLayoutVars>
          <dgm:chMax val="0"/>
          <dgm:bulletEnabled val="1"/>
        </dgm:presLayoutVars>
      </dgm:prSet>
      <dgm:spPr/>
    </dgm:pt>
    <dgm:pt modelId="{CE09A06E-5FA6-B742-8735-0C491F57891A}" type="pres">
      <dgm:prSet presAssocID="{20A3EB17-202C-448C-87D1-B1A1ACF7A115}" presName="spacer" presStyleCnt="0"/>
      <dgm:spPr/>
    </dgm:pt>
    <dgm:pt modelId="{26A186D3-3122-874B-AAE6-4984F4FDB2F7}" type="pres">
      <dgm:prSet presAssocID="{A8B1F5BF-B6DF-45C6-992F-29FD46F479BC}" presName="parentText" presStyleLbl="node1" presStyleIdx="2" presStyleCnt="4">
        <dgm:presLayoutVars>
          <dgm:chMax val="0"/>
          <dgm:bulletEnabled val="1"/>
        </dgm:presLayoutVars>
      </dgm:prSet>
      <dgm:spPr/>
    </dgm:pt>
    <dgm:pt modelId="{0E64C760-2E70-964A-995C-DA37C94F950C}" type="pres">
      <dgm:prSet presAssocID="{D71C6BD0-36BE-4D12-9F84-3F19B321A0F9}" presName="spacer" presStyleCnt="0"/>
      <dgm:spPr/>
    </dgm:pt>
    <dgm:pt modelId="{29996445-5D4C-7343-9A0E-0E577DB5D2A9}" type="pres">
      <dgm:prSet presAssocID="{F6CF2352-77C2-42C1-A8D5-DD70C14DD150}" presName="parentText" presStyleLbl="node1" presStyleIdx="3" presStyleCnt="4">
        <dgm:presLayoutVars>
          <dgm:chMax val="0"/>
          <dgm:bulletEnabled val="1"/>
        </dgm:presLayoutVars>
      </dgm:prSet>
      <dgm:spPr/>
    </dgm:pt>
  </dgm:ptLst>
  <dgm:cxnLst>
    <dgm:cxn modelId="{2ED8633E-CCF4-4288-A0EE-E9BCDF970DC6}" srcId="{AEAF7F21-A43D-4602-B4EA-4A16E6A7DA65}" destId="{A8B1F5BF-B6DF-45C6-992F-29FD46F479BC}" srcOrd="2" destOrd="0" parTransId="{CC702F51-E983-4398-986F-5459DC395C14}" sibTransId="{D71C6BD0-36BE-4D12-9F84-3F19B321A0F9}"/>
    <dgm:cxn modelId="{54FD8A55-519E-AD4A-BC13-E06C55454335}" type="presOf" srcId="{35DECF9B-20AA-41D0-BB22-2DBE9CC06EAE}" destId="{BAE17AD2-1B7B-6C47-9F2A-C2EA86B39480}" srcOrd="0" destOrd="0" presId="urn:microsoft.com/office/officeart/2005/8/layout/vList2"/>
    <dgm:cxn modelId="{0C91A372-51BA-7942-B702-6F2AD3E89951}" type="presOf" srcId="{F6CF2352-77C2-42C1-A8D5-DD70C14DD150}" destId="{29996445-5D4C-7343-9A0E-0E577DB5D2A9}" srcOrd="0" destOrd="0" presId="urn:microsoft.com/office/officeart/2005/8/layout/vList2"/>
    <dgm:cxn modelId="{245A418A-BA45-614B-A068-D966707027BB}" type="presOf" srcId="{AEAF7F21-A43D-4602-B4EA-4A16E6A7DA65}" destId="{5B1E04D1-B5D2-6F4E-81CC-05829CE00BB7}" srcOrd="0" destOrd="0" presId="urn:microsoft.com/office/officeart/2005/8/layout/vList2"/>
    <dgm:cxn modelId="{E3F58492-2917-0C4B-BF1D-7C97E1331970}" type="presOf" srcId="{A8B1F5BF-B6DF-45C6-992F-29FD46F479BC}" destId="{26A186D3-3122-874B-AAE6-4984F4FDB2F7}" srcOrd="0" destOrd="0" presId="urn:microsoft.com/office/officeart/2005/8/layout/vList2"/>
    <dgm:cxn modelId="{55D87F96-5BA6-40A9-A201-B303FDE6FEE8}" srcId="{AEAF7F21-A43D-4602-B4EA-4A16E6A7DA65}" destId="{35DECF9B-20AA-41D0-BB22-2DBE9CC06EAE}" srcOrd="0" destOrd="0" parTransId="{BA0178AE-D87E-4869-8FAB-5E90104DC275}" sibTransId="{822948F3-B831-482E-AFD4-F1A7281A5ECC}"/>
    <dgm:cxn modelId="{762C849C-33EA-4BFF-9AA5-C18A4B90ED60}" srcId="{AEAF7F21-A43D-4602-B4EA-4A16E6A7DA65}" destId="{1462CD68-36E2-4EE0-9A89-4A88CB3CA485}" srcOrd="1" destOrd="0" parTransId="{73DDF0D4-4CF3-46A2-834A-F49B3E8DA380}" sibTransId="{20A3EB17-202C-448C-87D1-B1A1ACF7A115}"/>
    <dgm:cxn modelId="{6C7627EA-5C95-604C-83DA-A72A241A3DA7}" type="presOf" srcId="{1462CD68-36E2-4EE0-9A89-4A88CB3CA485}" destId="{F81FAD0E-1960-2B4C-8822-C870D5DF677D}" srcOrd="0" destOrd="0" presId="urn:microsoft.com/office/officeart/2005/8/layout/vList2"/>
    <dgm:cxn modelId="{6B639DF0-17D3-4A41-AF86-3AE5B4E6A36C}" srcId="{AEAF7F21-A43D-4602-B4EA-4A16E6A7DA65}" destId="{F6CF2352-77C2-42C1-A8D5-DD70C14DD150}" srcOrd="3" destOrd="0" parTransId="{15F916D1-F93E-42A3-970E-DEE37BA5A835}" sibTransId="{09BFF618-D791-44CF-BDC3-E8430D116392}"/>
    <dgm:cxn modelId="{09875468-5A69-034C-A5B8-51855C404711}" type="presParOf" srcId="{5B1E04D1-B5D2-6F4E-81CC-05829CE00BB7}" destId="{BAE17AD2-1B7B-6C47-9F2A-C2EA86B39480}" srcOrd="0" destOrd="0" presId="urn:microsoft.com/office/officeart/2005/8/layout/vList2"/>
    <dgm:cxn modelId="{2A5D48E8-EECE-2E44-A348-D12ADC8155E9}" type="presParOf" srcId="{5B1E04D1-B5D2-6F4E-81CC-05829CE00BB7}" destId="{E08DED79-3712-B946-B444-742A91EB74C9}" srcOrd="1" destOrd="0" presId="urn:microsoft.com/office/officeart/2005/8/layout/vList2"/>
    <dgm:cxn modelId="{121F65F9-AF40-6F4A-A2DE-FFB1DEE8E073}" type="presParOf" srcId="{5B1E04D1-B5D2-6F4E-81CC-05829CE00BB7}" destId="{F81FAD0E-1960-2B4C-8822-C870D5DF677D}" srcOrd="2" destOrd="0" presId="urn:microsoft.com/office/officeart/2005/8/layout/vList2"/>
    <dgm:cxn modelId="{FB4B2A1D-5F6A-1345-B8BD-F1F6984ED06B}" type="presParOf" srcId="{5B1E04D1-B5D2-6F4E-81CC-05829CE00BB7}" destId="{CE09A06E-5FA6-B742-8735-0C491F57891A}" srcOrd="3" destOrd="0" presId="urn:microsoft.com/office/officeart/2005/8/layout/vList2"/>
    <dgm:cxn modelId="{FC0705C2-2006-B647-9C43-7B6D1F8014E7}" type="presParOf" srcId="{5B1E04D1-B5D2-6F4E-81CC-05829CE00BB7}" destId="{26A186D3-3122-874B-AAE6-4984F4FDB2F7}" srcOrd="4" destOrd="0" presId="urn:microsoft.com/office/officeart/2005/8/layout/vList2"/>
    <dgm:cxn modelId="{D3AF282C-A0F8-1142-8201-1BA6907BC1E5}" type="presParOf" srcId="{5B1E04D1-B5D2-6F4E-81CC-05829CE00BB7}" destId="{0E64C760-2E70-964A-995C-DA37C94F950C}" srcOrd="5" destOrd="0" presId="urn:microsoft.com/office/officeart/2005/8/layout/vList2"/>
    <dgm:cxn modelId="{49C949E0-B411-FA47-8119-988CC30BFF3E}" type="presParOf" srcId="{5B1E04D1-B5D2-6F4E-81CC-05829CE00BB7}" destId="{29996445-5D4C-7343-9A0E-0E577DB5D2A9}"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0977C840-98E8-4D10-BB0A-82AB1C981DB5}" type="doc">
      <dgm:prSet loTypeId="urn:microsoft.com/office/officeart/2005/8/layout/hierarchy1" loCatId="hierarchy" qsTypeId="urn:microsoft.com/office/officeart/2005/8/quickstyle/simple1" qsCatId="simple" csTypeId="urn:microsoft.com/office/officeart/2005/8/colors/accent0_3" csCatId="mainScheme"/>
      <dgm:spPr/>
      <dgm:t>
        <a:bodyPr/>
        <a:lstStyle/>
        <a:p>
          <a:endParaRPr lang="en-US"/>
        </a:p>
      </dgm:t>
    </dgm:pt>
    <dgm:pt modelId="{AF85C29A-D427-4B85-A600-5040C5223FC4}">
      <dgm:prSet/>
      <dgm:spPr/>
      <dgm:t>
        <a:bodyPr/>
        <a:lstStyle/>
        <a:p>
          <a:r>
            <a:rPr lang="de-DE"/>
            <a:t>Der erste chinesische Roboter </a:t>
          </a:r>
          <a:endParaRPr lang="en-US"/>
        </a:p>
      </dgm:t>
    </dgm:pt>
    <dgm:pt modelId="{A85834BB-E69F-42CD-A0AF-3BDBBCBA4D9D}" type="parTrans" cxnId="{BF16541B-3251-438C-BBFF-18D1A2B85238}">
      <dgm:prSet/>
      <dgm:spPr/>
      <dgm:t>
        <a:bodyPr/>
        <a:lstStyle/>
        <a:p>
          <a:endParaRPr lang="en-US"/>
        </a:p>
      </dgm:t>
    </dgm:pt>
    <dgm:pt modelId="{8FCB6184-6BD7-435A-9C95-B49138EA8563}" type="sibTrans" cxnId="{BF16541B-3251-438C-BBFF-18D1A2B85238}">
      <dgm:prSet/>
      <dgm:spPr/>
      <dgm:t>
        <a:bodyPr/>
        <a:lstStyle/>
        <a:p>
          <a:endParaRPr lang="en-US"/>
        </a:p>
      </dgm:t>
    </dgm:pt>
    <dgm:pt modelId="{01B518DA-FAB7-47C5-AD0C-31EBD3F22871}">
      <dgm:prSet/>
      <dgm:spPr/>
      <dgm:t>
        <a:bodyPr/>
        <a:lstStyle/>
        <a:p>
          <a:r>
            <a:rPr lang="de-DE"/>
            <a:t>Atalos (</a:t>
          </a:r>
          <a:r>
            <a:rPr lang="el-GR"/>
            <a:t>Άταλως</a:t>
          </a:r>
          <a:r>
            <a:rPr lang="de-DE"/>
            <a:t>) von Hephaistos</a:t>
          </a:r>
          <a:endParaRPr lang="en-US"/>
        </a:p>
      </dgm:t>
    </dgm:pt>
    <dgm:pt modelId="{B5DF5479-EBDC-40A4-A891-C8D43E1A70AC}" type="parTrans" cxnId="{F44A4A95-E950-4FBA-80FA-92FA421E867F}">
      <dgm:prSet/>
      <dgm:spPr/>
      <dgm:t>
        <a:bodyPr/>
        <a:lstStyle/>
        <a:p>
          <a:endParaRPr lang="en-US"/>
        </a:p>
      </dgm:t>
    </dgm:pt>
    <dgm:pt modelId="{483524F8-D00A-429C-B7F1-B97CA65D2E50}" type="sibTrans" cxnId="{F44A4A95-E950-4FBA-80FA-92FA421E867F}">
      <dgm:prSet/>
      <dgm:spPr/>
      <dgm:t>
        <a:bodyPr/>
        <a:lstStyle/>
        <a:p>
          <a:endParaRPr lang="en-US"/>
        </a:p>
      </dgm:t>
    </dgm:pt>
    <dgm:pt modelId="{72203DE2-D84E-4FFD-AE57-A80574A5975D}">
      <dgm:prSet/>
      <dgm:spPr/>
      <dgm:t>
        <a:bodyPr/>
        <a:lstStyle/>
        <a:p>
          <a:r>
            <a:rPr lang="de-DE"/>
            <a:t>Thomas Bayes (1701-1761): Veröffentlichung 1763  posthum eines Aufsatzes</a:t>
          </a:r>
          <a:endParaRPr lang="en-US"/>
        </a:p>
      </dgm:t>
    </dgm:pt>
    <dgm:pt modelId="{83F86339-FA3F-4602-BD33-9FB41FB3EF80}" type="parTrans" cxnId="{CFF49FEA-E675-4EC6-9B50-1B5D2878DE29}">
      <dgm:prSet/>
      <dgm:spPr/>
      <dgm:t>
        <a:bodyPr/>
        <a:lstStyle/>
        <a:p>
          <a:endParaRPr lang="en-US"/>
        </a:p>
      </dgm:t>
    </dgm:pt>
    <dgm:pt modelId="{D08F2A7A-7995-4032-A192-A56B9EFE1BD0}" type="sibTrans" cxnId="{CFF49FEA-E675-4EC6-9B50-1B5D2878DE29}">
      <dgm:prSet/>
      <dgm:spPr/>
      <dgm:t>
        <a:bodyPr/>
        <a:lstStyle/>
        <a:p>
          <a:endParaRPr lang="en-US"/>
        </a:p>
      </dgm:t>
    </dgm:pt>
    <dgm:pt modelId="{D8BA20EA-AF37-904E-A497-0E5B5CBA0103}" type="pres">
      <dgm:prSet presAssocID="{0977C840-98E8-4D10-BB0A-82AB1C981DB5}" presName="hierChild1" presStyleCnt="0">
        <dgm:presLayoutVars>
          <dgm:chPref val="1"/>
          <dgm:dir/>
          <dgm:animOne val="branch"/>
          <dgm:animLvl val="lvl"/>
          <dgm:resizeHandles/>
        </dgm:presLayoutVars>
      </dgm:prSet>
      <dgm:spPr/>
    </dgm:pt>
    <dgm:pt modelId="{7A4854BE-8242-0F48-A4F4-207550EDCDC5}" type="pres">
      <dgm:prSet presAssocID="{AF85C29A-D427-4B85-A600-5040C5223FC4}" presName="hierRoot1" presStyleCnt="0"/>
      <dgm:spPr/>
    </dgm:pt>
    <dgm:pt modelId="{A387ACC5-FB44-9B40-9F65-0F6DFF6FB604}" type="pres">
      <dgm:prSet presAssocID="{AF85C29A-D427-4B85-A600-5040C5223FC4}" presName="composite" presStyleCnt="0"/>
      <dgm:spPr/>
    </dgm:pt>
    <dgm:pt modelId="{1753481D-81E9-F149-91C7-B3293754AFBF}" type="pres">
      <dgm:prSet presAssocID="{AF85C29A-D427-4B85-A600-5040C5223FC4}" presName="background" presStyleLbl="node0" presStyleIdx="0" presStyleCnt="3"/>
      <dgm:spPr/>
    </dgm:pt>
    <dgm:pt modelId="{5B93D191-100B-B34A-B72F-0E311D13E685}" type="pres">
      <dgm:prSet presAssocID="{AF85C29A-D427-4B85-A600-5040C5223FC4}" presName="text" presStyleLbl="fgAcc0" presStyleIdx="0" presStyleCnt="3">
        <dgm:presLayoutVars>
          <dgm:chPref val="3"/>
        </dgm:presLayoutVars>
      </dgm:prSet>
      <dgm:spPr/>
    </dgm:pt>
    <dgm:pt modelId="{016D9B8C-4DE6-0041-81BA-271C112DE453}" type="pres">
      <dgm:prSet presAssocID="{AF85C29A-D427-4B85-A600-5040C5223FC4}" presName="hierChild2" presStyleCnt="0"/>
      <dgm:spPr/>
    </dgm:pt>
    <dgm:pt modelId="{48CC8A51-32FF-9042-AAF4-823630F7E06F}" type="pres">
      <dgm:prSet presAssocID="{01B518DA-FAB7-47C5-AD0C-31EBD3F22871}" presName="hierRoot1" presStyleCnt="0"/>
      <dgm:spPr/>
    </dgm:pt>
    <dgm:pt modelId="{E8EBF605-295D-434F-840B-A3E9D0E80230}" type="pres">
      <dgm:prSet presAssocID="{01B518DA-FAB7-47C5-AD0C-31EBD3F22871}" presName="composite" presStyleCnt="0"/>
      <dgm:spPr/>
    </dgm:pt>
    <dgm:pt modelId="{156B0F0C-F319-4842-9F20-F88EA9F37CDE}" type="pres">
      <dgm:prSet presAssocID="{01B518DA-FAB7-47C5-AD0C-31EBD3F22871}" presName="background" presStyleLbl="node0" presStyleIdx="1" presStyleCnt="3"/>
      <dgm:spPr/>
    </dgm:pt>
    <dgm:pt modelId="{800DE08C-71D1-3E44-AEC6-2CC1A52573CD}" type="pres">
      <dgm:prSet presAssocID="{01B518DA-FAB7-47C5-AD0C-31EBD3F22871}" presName="text" presStyleLbl="fgAcc0" presStyleIdx="1" presStyleCnt="3">
        <dgm:presLayoutVars>
          <dgm:chPref val="3"/>
        </dgm:presLayoutVars>
      </dgm:prSet>
      <dgm:spPr/>
    </dgm:pt>
    <dgm:pt modelId="{E3BD13B7-D729-0343-BDA7-BADF380B13A9}" type="pres">
      <dgm:prSet presAssocID="{01B518DA-FAB7-47C5-AD0C-31EBD3F22871}" presName="hierChild2" presStyleCnt="0"/>
      <dgm:spPr/>
    </dgm:pt>
    <dgm:pt modelId="{B75FE360-3735-4E4F-818D-CB9070B5980A}" type="pres">
      <dgm:prSet presAssocID="{72203DE2-D84E-4FFD-AE57-A80574A5975D}" presName="hierRoot1" presStyleCnt="0"/>
      <dgm:spPr/>
    </dgm:pt>
    <dgm:pt modelId="{767340B0-E87A-E341-B82E-841C33EE160C}" type="pres">
      <dgm:prSet presAssocID="{72203DE2-D84E-4FFD-AE57-A80574A5975D}" presName="composite" presStyleCnt="0"/>
      <dgm:spPr/>
    </dgm:pt>
    <dgm:pt modelId="{7D6F1BDB-9CE8-5D4A-B2AE-5EC86CE354FF}" type="pres">
      <dgm:prSet presAssocID="{72203DE2-D84E-4FFD-AE57-A80574A5975D}" presName="background" presStyleLbl="node0" presStyleIdx="2" presStyleCnt="3"/>
      <dgm:spPr/>
    </dgm:pt>
    <dgm:pt modelId="{A3774B68-2412-E649-9897-BD22C59AFBEB}" type="pres">
      <dgm:prSet presAssocID="{72203DE2-D84E-4FFD-AE57-A80574A5975D}" presName="text" presStyleLbl="fgAcc0" presStyleIdx="2" presStyleCnt="3">
        <dgm:presLayoutVars>
          <dgm:chPref val="3"/>
        </dgm:presLayoutVars>
      </dgm:prSet>
      <dgm:spPr/>
    </dgm:pt>
    <dgm:pt modelId="{B9D2EB8E-DC4E-4347-AE16-0FA09AE71BA0}" type="pres">
      <dgm:prSet presAssocID="{72203DE2-D84E-4FFD-AE57-A80574A5975D}" presName="hierChild2" presStyleCnt="0"/>
      <dgm:spPr/>
    </dgm:pt>
  </dgm:ptLst>
  <dgm:cxnLst>
    <dgm:cxn modelId="{BF16541B-3251-438C-BBFF-18D1A2B85238}" srcId="{0977C840-98E8-4D10-BB0A-82AB1C981DB5}" destId="{AF85C29A-D427-4B85-A600-5040C5223FC4}" srcOrd="0" destOrd="0" parTransId="{A85834BB-E69F-42CD-A0AF-3BDBBCBA4D9D}" sibTransId="{8FCB6184-6BD7-435A-9C95-B49138EA8563}"/>
    <dgm:cxn modelId="{040F491D-4C1F-E841-816C-DCC8CFAB9929}" type="presOf" srcId="{0977C840-98E8-4D10-BB0A-82AB1C981DB5}" destId="{D8BA20EA-AF37-904E-A497-0E5B5CBA0103}" srcOrd="0" destOrd="0" presId="urn:microsoft.com/office/officeart/2005/8/layout/hierarchy1"/>
    <dgm:cxn modelId="{087B6290-27A7-F848-95A6-E926BDD8209E}" type="presOf" srcId="{AF85C29A-D427-4B85-A600-5040C5223FC4}" destId="{5B93D191-100B-B34A-B72F-0E311D13E685}" srcOrd="0" destOrd="0" presId="urn:microsoft.com/office/officeart/2005/8/layout/hierarchy1"/>
    <dgm:cxn modelId="{1F618F93-2A98-5444-B64B-A5993258D4C9}" type="presOf" srcId="{01B518DA-FAB7-47C5-AD0C-31EBD3F22871}" destId="{800DE08C-71D1-3E44-AEC6-2CC1A52573CD}" srcOrd="0" destOrd="0" presId="urn:microsoft.com/office/officeart/2005/8/layout/hierarchy1"/>
    <dgm:cxn modelId="{F44A4A95-E950-4FBA-80FA-92FA421E867F}" srcId="{0977C840-98E8-4D10-BB0A-82AB1C981DB5}" destId="{01B518DA-FAB7-47C5-AD0C-31EBD3F22871}" srcOrd="1" destOrd="0" parTransId="{B5DF5479-EBDC-40A4-A891-C8D43E1A70AC}" sibTransId="{483524F8-D00A-429C-B7F1-B97CA65D2E50}"/>
    <dgm:cxn modelId="{41BB35E8-062E-0841-AA2B-75D50AD37337}" type="presOf" srcId="{72203DE2-D84E-4FFD-AE57-A80574A5975D}" destId="{A3774B68-2412-E649-9897-BD22C59AFBEB}" srcOrd="0" destOrd="0" presId="urn:microsoft.com/office/officeart/2005/8/layout/hierarchy1"/>
    <dgm:cxn modelId="{CFF49FEA-E675-4EC6-9B50-1B5D2878DE29}" srcId="{0977C840-98E8-4D10-BB0A-82AB1C981DB5}" destId="{72203DE2-D84E-4FFD-AE57-A80574A5975D}" srcOrd="2" destOrd="0" parTransId="{83F86339-FA3F-4602-BD33-9FB41FB3EF80}" sibTransId="{D08F2A7A-7995-4032-A192-A56B9EFE1BD0}"/>
    <dgm:cxn modelId="{E8C35666-3424-EF40-B7A8-EA9F3E51A095}" type="presParOf" srcId="{D8BA20EA-AF37-904E-A497-0E5B5CBA0103}" destId="{7A4854BE-8242-0F48-A4F4-207550EDCDC5}" srcOrd="0" destOrd="0" presId="urn:microsoft.com/office/officeart/2005/8/layout/hierarchy1"/>
    <dgm:cxn modelId="{95317F25-CB8A-A44E-B924-366C1310CBD5}" type="presParOf" srcId="{7A4854BE-8242-0F48-A4F4-207550EDCDC5}" destId="{A387ACC5-FB44-9B40-9F65-0F6DFF6FB604}" srcOrd="0" destOrd="0" presId="urn:microsoft.com/office/officeart/2005/8/layout/hierarchy1"/>
    <dgm:cxn modelId="{D60BAF52-0A7C-494C-92A8-910E76473435}" type="presParOf" srcId="{A387ACC5-FB44-9B40-9F65-0F6DFF6FB604}" destId="{1753481D-81E9-F149-91C7-B3293754AFBF}" srcOrd="0" destOrd="0" presId="urn:microsoft.com/office/officeart/2005/8/layout/hierarchy1"/>
    <dgm:cxn modelId="{D9B36C58-3EDF-D34B-9F70-18AADE6FB30C}" type="presParOf" srcId="{A387ACC5-FB44-9B40-9F65-0F6DFF6FB604}" destId="{5B93D191-100B-B34A-B72F-0E311D13E685}" srcOrd="1" destOrd="0" presId="urn:microsoft.com/office/officeart/2005/8/layout/hierarchy1"/>
    <dgm:cxn modelId="{A1B8CAC6-3499-4D42-88BD-98D82CE37AF5}" type="presParOf" srcId="{7A4854BE-8242-0F48-A4F4-207550EDCDC5}" destId="{016D9B8C-4DE6-0041-81BA-271C112DE453}" srcOrd="1" destOrd="0" presId="urn:microsoft.com/office/officeart/2005/8/layout/hierarchy1"/>
    <dgm:cxn modelId="{3785EED2-8B77-BD44-81A8-10ED8F5BD770}" type="presParOf" srcId="{D8BA20EA-AF37-904E-A497-0E5B5CBA0103}" destId="{48CC8A51-32FF-9042-AAF4-823630F7E06F}" srcOrd="1" destOrd="0" presId="urn:microsoft.com/office/officeart/2005/8/layout/hierarchy1"/>
    <dgm:cxn modelId="{0CCD3AD3-13DA-2A49-BC77-1B6C7D031811}" type="presParOf" srcId="{48CC8A51-32FF-9042-AAF4-823630F7E06F}" destId="{E8EBF605-295D-434F-840B-A3E9D0E80230}" srcOrd="0" destOrd="0" presId="urn:microsoft.com/office/officeart/2005/8/layout/hierarchy1"/>
    <dgm:cxn modelId="{A34C4E29-D015-7447-9F85-D08130524F21}" type="presParOf" srcId="{E8EBF605-295D-434F-840B-A3E9D0E80230}" destId="{156B0F0C-F319-4842-9F20-F88EA9F37CDE}" srcOrd="0" destOrd="0" presId="urn:microsoft.com/office/officeart/2005/8/layout/hierarchy1"/>
    <dgm:cxn modelId="{E209FDEB-02AC-3A4F-A654-2E089F2D6EDD}" type="presParOf" srcId="{E8EBF605-295D-434F-840B-A3E9D0E80230}" destId="{800DE08C-71D1-3E44-AEC6-2CC1A52573CD}" srcOrd="1" destOrd="0" presId="urn:microsoft.com/office/officeart/2005/8/layout/hierarchy1"/>
    <dgm:cxn modelId="{3BE3F9C1-F884-5842-A941-4E3902C829FD}" type="presParOf" srcId="{48CC8A51-32FF-9042-AAF4-823630F7E06F}" destId="{E3BD13B7-D729-0343-BDA7-BADF380B13A9}" srcOrd="1" destOrd="0" presId="urn:microsoft.com/office/officeart/2005/8/layout/hierarchy1"/>
    <dgm:cxn modelId="{46B003EC-0A0E-A844-A875-39D7ADFCDE66}" type="presParOf" srcId="{D8BA20EA-AF37-904E-A497-0E5B5CBA0103}" destId="{B75FE360-3735-4E4F-818D-CB9070B5980A}" srcOrd="2" destOrd="0" presId="urn:microsoft.com/office/officeart/2005/8/layout/hierarchy1"/>
    <dgm:cxn modelId="{97C7C83A-EBE0-8A47-9103-80C9D674EF49}" type="presParOf" srcId="{B75FE360-3735-4E4F-818D-CB9070B5980A}" destId="{767340B0-E87A-E341-B82E-841C33EE160C}" srcOrd="0" destOrd="0" presId="urn:microsoft.com/office/officeart/2005/8/layout/hierarchy1"/>
    <dgm:cxn modelId="{2FBE4431-5512-DB4A-A55A-39FEA3510DFD}" type="presParOf" srcId="{767340B0-E87A-E341-B82E-841C33EE160C}" destId="{7D6F1BDB-9CE8-5D4A-B2AE-5EC86CE354FF}" srcOrd="0" destOrd="0" presId="urn:microsoft.com/office/officeart/2005/8/layout/hierarchy1"/>
    <dgm:cxn modelId="{F269385D-47C0-F04C-9441-A1463FE590F1}" type="presParOf" srcId="{767340B0-E87A-E341-B82E-841C33EE160C}" destId="{A3774B68-2412-E649-9897-BD22C59AFBEB}" srcOrd="1" destOrd="0" presId="urn:microsoft.com/office/officeart/2005/8/layout/hierarchy1"/>
    <dgm:cxn modelId="{C0642C31-6733-0D45-8284-FF7272575ECD}" type="presParOf" srcId="{B75FE360-3735-4E4F-818D-CB9070B5980A}" destId="{B9D2EB8E-DC4E-4347-AE16-0FA09AE71BA0}"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483695B0-FE27-40C1-87BF-6DCE1AE1C8C1}" type="doc">
      <dgm:prSet loTypeId="urn:microsoft.com/office/officeart/2016/7/layout/RepeatingBendingProcessNew" loCatId="process" qsTypeId="urn:microsoft.com/office/officeart/2005/8/quickstyle/simple1" qsCatId="simple" csTypeId="urn:microsoft.com/office/officeart/2005/8/colors/colorful1" csCatId="colorful" phldr="1"/>
      <dgm:spPr/>
      <dgm:t>
        <a:bodyPr/>
        <a:lstStyle/>
        <a:p>
          <a:endParaRPr lang="en-US"/>
        </a:p>
      </dgm:t>
    </dgm:pt>
    <dgm:pt modelId="{88A1F2B3-5434-4C48-A69F-3A94CC149EAF}">
      <dgm:prSet/>
      <dgm:spPr/>
      <dgm:t>
        <a:bodyPr/>
        <a:lstStyle/>
        <a:p>
          <a:r>
            <a:rPr lang="de-DE"/>
            <a:t>Vorteile:</a:t>
          </a:r>
          <a:endParaRPr lang="en-US"/>
        </a:p>
      </dgm:t>
    </dgm:pt>
    <dgm:pt modelId="{C5A06F79-20DC-428D-A936-4D748DE2EABB}" type="parTrans" cxnId="{BE2DB47F-E18E-46D0-95F2-77C5724F6697}">
      <dgm:prSet/>
      <dgm:spPr/>
      <dgm:t>
        <a:bodyPr/>
        <a:lstStyle/>
        <a:p>
          <a:endParaRPr lang="en-US"/>
        </a:p>
      </dgm:t>
    </dgm:pt>
    <dgm:pt modelId="{0974BC65-F8CB-4CED-BC5E-DE01C72D5627}" type="sibTrans" cxnId="{BE2DB47F-E18E-46D0-95F2-77C5724F6697}">
      <dgm:prSet/>
      <dgm:spPr/>
      <dgm:t>
        <a:bodyPr/>
        <a:lstStyle/>
        <a:p>
          <a:endParaRPr lang="en-US"/>
        </a:p>
      </dgm:t>
    </dgm:pt>
    <dgm:pt modelId="{DCC09F81-7B58-4DD8-81BB-4154827B4990}">
      <dgm:prSet/>
      <dgm:spPr/>
      <dgm:t>
        <a:bodyPr/>
        <a:lstStyle/>
        <a:p>
          <a:r>
            <a:rPr lang="de-DE"/>
            <a:t>Sie verringert menschliche Fehler</a:t>
          </a:r>
          <a:endParaRPr lang="en-US"/>
        </a:p>
      </dgm:t>
    </dgm:pt>
    <dgm:pt modelId="{56A28385-F903-4AAF-B3BF-271798FA7287}" type="parTrans" cxnId="{EAEE2E04-78DA-4C26-BC47-9753E0A50E57}">
      <dgm:prSet/>
      <dgm:spPr/>
      <dgm:t>
        <a:bodyPr/>
        <a:lstStyle/>
        <a:p>
          <a:endParaRPr lang="en-US"/>
        </a:p>
      </dgm:t>
    </dgm:pt>
    <dgm:pt modelId="{7DCBAAC2-0E4E-4255-A751-FD5600164D29}" type="sibTrans" cxnId="{EAEE2E04-78DA-4C26-BC47-9753E0A50E57}">
      <dgm:prSet/>
      <dgm:spPr/>
      <dgm:t>
        <a:bodyPr/>
        <a:lstStyle/>
        <a:p>
          <a:endParaRPr lang="en-US"/>
        </a:p>
      </dgm:t>
    </dgm:pt>
    <dgm:pt modelId="{C2E35B33-972A-4B60-BBA6-89B1B96C8048}">
      <dgm:prSet/>
      <dgm:spPr/>
      <dgm:t>
        <a:bodyPr/>
        <a:lstStyle/>
        <a:p>
          <a:r>
            <a:rPr lang="de-DE"/>
            <a:t>Erleichtert eine schnelle Entscheidungsfindung</a:t>
          </a:r>
          <a:endParaRPr lang="en-US"/>
        </a:p>
      </dgm:t>
    </dgm:pt>
    <dgm:pt modelId="{74FBDDFF-EAC4-4AC2-8935-9FB04EC37B78}" type="parTrans" cxnId="{1173531F-EACB-43F0-8DE2-3FF893F8B946}">
      <dgm:prSet/>
      <dgm:spPr/>
      <dgm:t>
        <a:bodyPr/>
        <a:lstStyle/>
        <a:p>
          <a:endParaRPr lang="en-US"/>
        </a:p>
      </dgm:t>
    </dgm:pt>
    <dgm:pt modelId="{CDA2D1CB-7C10-493F-9BB9-82D153894422}" type="sibTrans" cxnId="{1173531F-EACB-43F0-8DE2-3FF893F8B946}">
      <dgm:prSet/>
      <dgm:spPr/>
      <dgm:t>
        <a:bodyPr/>
        <a:lstStyle/>
        <a:p>
          <a:endParaRPr lang="en-US"/>
        </a:p>
      </dgm:t>
    </dgm:pt>
    <dgm:pt modelId="{4F6AD7E2-2A6D-4C1F-ACDF-D315D0E874E0}">
      <dgm:prSet/>
      <dgm:spPr/>
      <dgm:t>
        <a:bodyPr/>
        <a:lstStyle/>
        <a:p>
          <a:r>
            <a:rPr lang="de-DE"/>
            <a:t>KI ist kontinuierlich verfügbar</a:t>
          </a:r>
          <a:endParaRPr lang="en-US"/>
        </a:p>
      </dgm:t>
    </dgm:pt>
    <dgm:pt modelId="{D01A32C9-190A-4F85-8656-6155A388D02C}" type="parTrans" cxnId="{09F16B34-29D2-4841-A24D-D265AE347FC1}">
      <dgm:prSet/>
      <dgm:spPr/>
      <dgm:t>
        <a:bodyPr/>
        <a:lstStyle/>
        <a:p>
          <a:endParaRPr lang="en-US"/>
        </a:p>
      </dgm:t>
    </dgm:pt>
    <dgm:pt modelId="{34F9F0E4-7F7E-46D3-9B82-94FAE5EEF6FC}" type="sibTrans" cxnId="{09F16B34-29D2-4841-A24D-D265AE347FC1}">
      <dgm:prSet/>
      <dgm:spPr/>
      <dgm:t>
        <a:bodyPr/>
        <a:lstStyle/>
        <a:p>
          <a:endParaRPr lang="en-US"/>
        </a:p>
      </dgm:t>
    </dgm:pt>
    <dgm:pt modelId="{AF7D9AE7-07FA-42BD-B483-DD1033929395}">
      <dgm:prSet/>
      <dgm:spPr/>
      <dgm:t>
        <a:bodyPr/>
        <a:lstStyle/>
        <a:p>
          <a:r>
            <a:rPr lang="de-DE"/>
            <a:t>Reduziert das Risiko</a:t>
          </a:r>
          <a:endParaRPr lang="en-US"/>
        </a:p>
      </dgm:t>
    </dgm:pt>
    <dgm:pt modelId="{1D42C2BB-6328-49B6-8106-FE9B24584302}" type="parTrans" cxnId="{6C91B919-2A10-4B68-97F5-EBF96830C71D}">
      <dgm:prSet/>
      <dgm:spPr/>
      <dgm:t>
        <a:bodyPr/>
        <a:lstStyle/>
        <a:p>
          <a:endParaRPr lang="en-US"/>
        </a:p>
      </dgm:t>
    </dgm:pt>
    <dgm:pt modelId="{BF5F3B25-9175-4AE9-B514-5DA601D73149}" type="sibTrans" cxnId="{6C91B919-2A10-4B68-97F5-EBF96830C71D}">
      <dgm:prSet/>
      <dgm:spPr/>
      <dgm:t>
        <a:bodyPr/>
        <a:lstStyle/>
        <a:p>
          <a:endParaRPr lang="en-US"/>
        </a:p>
      </dgm:t>
    </dgm:pt>
    <dgm:pt modelId="{F88A0BF7-5E04-41EC-A1DD-D004A3B906E8}">
      <dgm:prSet/>
      <dgm:spPr/>
      <dgm:t>
        <a:bodyPr/>
        <a:lstStyle/>
        <a:p>
          <a:r>
            <a:rPr lang="de-DE"/>
            <a:t>Automatisiert Wiederholungen und übernimmt Routinetätigkeiten</a:t>
          </a:r>
          <a:endParaRPr lang="en-US"/>
        </a:p>
      </dgm:t>
    </dgm:pt>
    <dgm:pt modelId="{A1B1FB46-ACAE-45D8-BD19-4852737BBD53}" type="parTrans" cxnId="{054C5FF2-04D7-4AED-96A4-1B5DF1F95209}">
      <dgm:prSet/>
      <dgm:spPr/>
      <dgm:t>
        <a:bodyPr/>
        <a:lstStyle/>
        <a:p>
          <a:endParaRPr lang="en-US"/>
        </a:p>
      </dgm:t>
    </dgm:pt>
    <dgm:pt modelId="{8F72F712-74CF-4948-AF52-1CE3C5D5CCA7}" type="sibTrans" cxnId="{054C5FF2-04D7-4AED-96A4-1B5DF1F95209}">
      <dgm:prSet/>
      <dgm:spPr/>
      <dgm:t>
        <a:bodyPr/>
        <a:lstStyle/>
        <a:p>
          <a:endParaRPr lang="en-US"/>
        </a:p>
      </dgm:t>
    </dgm:pt>
    <dgm:pt modelId="{481705B7-9C2A-48CF-B7C2-06F47AEA2ACE}">
      <dgm:prSet/>
      <dgm:spPr/>
      <dgm:t>
        <a:bodyPr/>
        <a:lstStyle/>
        <a:p>
          <a:r>
            <a:rPr lang="de-DE"/>
            <a:t>KI kann Muster erkennen</a:t>
          </a:r>
          <a:endParaRPr lang="en-US"/>
        </a:p>
      </dgm:t>
    </dgm:pt>
    <dgm:pt modelId="{07EBC671-61AD-4262-80A7-D97E4CFEAB3B}" type="parTrans" cxnId="{39ACDDFA-F3C3-4B01-B5B3-49B0DB1BC824}">
      <dgm:prSet/>
      <dgm:spPr/>
      <dgm:t>
        <a:bodyPr/>
        <a:lstStyle/>
        <a:p>
          <a:endParaRPr lang="en-US"/>
        </a:p>
      </dgm:t>
    </dgm:pt>
    <dgm:pt modelId="{7B2C82AB-039A-4536-9BD8-FEFCDCDA3EE5}" type="sibTrans" cxnId="{39ACDDFA-F3C3-4B01-B5B3-49B0DB1BC824}">
      <dgm:prSet/>
      <dgm:spPr/>
      <dgm:t>
        <a:bodyPr/>
        <a:lstStyle/>
        <a:p>
          <a:endParaRPr lang="en-US"/>
        </a:p>
      </dgm:t>
    </dgm:pt>
    <dgm:pt modelId="{BB566D66-ED79-4152-9171-F3F4B5230BEB}">
      <dgm:prSet/>
      <dgm:spPr/>
      <dgm:t>
        <a:bodyPr/>
        <a:lstStyle/>
        <a:p>
          <a:r>
            <a:rPr lang="de-DE"/>
            <a:t>KI stellt digitale Assistenten zur Verfügung</a:t>
          </a:r>
          <a:endParaRPr lang="en-US"/>
        </a:p>
      </dgm:t>
    </dgm:pt>
    <dgm:pt modelId="{24F621CF-1F9A-4940-BB4E-63B73FC9ED6A}" type="parTrans" cxnId="{F701CA3A-7E08-4A26-8941-894380E49C61}">
      <dgm:prSet/>
      <dgm:spPr/>
      <dgm:t>
        <a:bodyPr/>
        <a:lstStyle/>
        <a:p>
          <a:endParaRPr lang="en-US"/>
        </a:p>
      </dgm:t>
    </dgm:pt>
    <dgm:pt modelId="{C07F3728-0FDA-47BA-9254-6CC9E58DFE31}" type="sibTrans" cxnId="{F701CA3A-7E08-4A26-8941-894380E49C61}">
      <dgm:prSet/>
      <dgm:spPr/>
      <dgm:t>
        <a:bodyPr/>
        <a:lstStyle/>
        <a:p>
          <a:endParaRPr lang="en-US"/>
        </a:p>
      </dgm:t>
    </dgm:pt>
    <dgm:pt modelId="{7F958E0C-FDC3-4A10-AD44-39CCA48E3FC8}">
      <dgm:prSet/>
      <dgm:spPr/>
      <dgm:t>
        <a:bodyPr/>
        <a:lstStyle/>
        <a:p>
          <a:r>
            <a:rPr lang="de-DE" dirty="0"/>
            <a:t>KI kann den Lernprozess personalisieren</a:t>
          </a:r>
          <a:endParaRPr lang="en-US" dirty="0"/>
        </a:p>
      </dgm:t>
    </dgm:pt>
    <dgm:pt modelId="{380827E7-BD7E-45B6-AB6B-951302012233}" type="parTrans" cxnId="{CAA3A724-1166-4714-8D8F-CD0657BEB32B}">
      <dgm:prSet/>
      <dgm:spPr/>
      <dgm:t>
        <a:bodyPr/>
        <a:lstStyle/>
        <a:p>
          <a:endParaRPr lang="en-US"/>
        </a:p>
      </dgm:t>
    </dgm:pt>
    <dgm:pt modelId="{28B81369-CF33-4342-8A93-AF004B8B34C5}" type="sibTrans" cxnId="{CAA3A724-1166-4714-8D8F-CD0657BEB32B}">
      <dgm:prSet/>
      <dgm:spPr/>
      <dgm:t>
        <a:bodyPr/>
        <a:lstStyle/>
        <a:p>
          <a:endParaRPr lang="en-US"/>
        </a:p>
      </dgm:t>
    </dgm:pt>
    <dgm:pt modelId="{46473FAE-D1A4-461C-9BCD-5804C909F6FA}">
      <dgm:prSet/>
      <dgm:spPr/>
      <dgm:t>
        <a:bodyPr/>
        <a:lstStyle/>
        <a:p>
          <a:r>
            <a:rPr lang="de-DE"/>
            <a:t>KI kann große Daten aanlysieren</a:t>
          </a:r>
          <a:endParaRPr lang="en-US"/>
        </a:p>
      </dgm:t>
    </dgm:pt>
    <dgm:pt modelId="{C33690F9-10D2-4F56-936E-15916FF1C109}" type="parTrans" cxnId="{58CE9053-4A58-4254-9F14-C4CF62C57425}">
      <dgm:prSet/>
      <dgm:spPr/>
      <dgm:t>
        <a:bodyPr/>
        <a:lstStyle/>
        <a:p>
          <a:endParaRPr lang="en-US"/>
        </a:p>
      </dgm:t>
    </dgm:pt>
    <dgm:pt modelId="{0B3F1A30-8A57-4A5B-BA3A-EA721C45A788}" type="sibTrans" cxnId="{58CE9053-4A58-4254-9F14-C4CF62C57425}">
      <dgm:prSet/>
      <dgm:spPr/>
      <dgm:t>
        <a:bodyPr/>
        <a:lstStyle/>
        <a:p>
          <a:endParaRPr lang="en-US"/>
        </a:p>
      </dgm:t>
    </dgm:pt>
    <dgm:pt modelId="{297C8216-C006-1D4C-ABD5-7A429232CC61}" type="pres">
      <dgm:prSet presAssocID="{483695B0-FE27-40C1-87BF-6DCE1AE1C8C1}" presName="Name0" presStyleCnt="0">
        <dgm:presLayoutVars>
          <dgm:dir/>
          <dgm:resizeHandles val="exact"/>
        </dgm:presLayoutVars>
      </dgm:prSet>
      <dgm:spPr/>
    </dgm:pt>
    <dgm:pt modelId="{E0F7B4AD-8A08-BC48-8A98-7F17BFDE64F6}" type="pres">
      <dgm:prSet presAssocID="{88A1F2B3-5434-4C48-A69F-3A94CC149EAF}" presName="node" presStyleLbl="node1" presStyleIdx="0" presStyleCnt="10">
        <dgm:presLayoutVars>
          <dgm:bulletEnabled val="1"/>
        </dgm:presLayoutVars>
      </dgm:prSet>
      <dgm:spPr/>
    </dgm:pt>
    <dgm:pt modelId="{8932D656-CD50-B84E-8C34-35053BFEECF8}" type="pres">
      <dgm:prSet presAssocID="{0974BC65-F8CB-4CED-BC5E-DE01C72D5627}" presName="sibTrans" presStyleLbl="sibTrans1D1" presStyleIdx="0" presStyleCnt="9"/>
      <dgm:spPr/>
    </dgm:pt>
    <dgm:pt modelId="{AF639D3D-3FD4-EE40-B1A8-A849B63272A7}" type="pres">
      <dgm:prSet presAssocID="{0974BC65-F8CB-4CED-BC5E-DE01C72D5627}" presName="connectorText" presStyleLbl="sibTrans1D1" presStyleIdx="0" presStyleCnt="9"/>
      <dgm:spPr/>
    </dgm:pt>
    <dgm:pt modelId="{45339F0F-77C3-1A4B-B424-F015E2651540}" type="pres">
      <dgm:prSet presAssocID="{DCC09F81-7B58-4DD8-81BB-4154827B4990}" presName="node" presStyleLbl="node1" presStyleIdx="1" presStyleCnt="10">
        <dgm:presLayoutVars>
          <dgm:bulletEnabled val="1"/>
        </dgm:presLayoutVars>
      </dgm:prSet>
      <dgm:spPr/>
    </dgm:pt>
    <dgm:pt modelId="{88A3C88D-7A65-0841-93FD-04CEB18F48A3}" type="pres">
      <dgm:prSet presAssocID="{7DCBAAC2-0E4E-4255-A751-FD5600164D29}" presName="sibTrans" presStyleLbl="sibTrans1D1" presStyleIdx="1" presStyleCnt="9"/>
      <dgm:spPr/>
    </dgm:pt>
    <dgm:pt modelId="{E9178F3F-158B-804B-8519-32343BCB8DF4}" type="pres">
      <dgm:prSet presAssocID="{7DCBAAC2-0E4E-4255-A751-FD5600164D29}" presName="connectorText" presStyleLbl="sibTrans1D1" presStyleIdx="1" presStyleCnt="9"/>
      <dgm:spPr/>
    </dgm:pt>
    <dgm:pt modelId="{B0E2D9C2-CF6C-1145-91D9-1F990110DB59}" type="pres">
      <dgm:prSet presAssocID="{C2E35B33-972A-4B60-BBA6-89B1B96C8048}" presName="node" presStyleLbl="node1" presStyleIdx="2" presStyleCnt="10">
        <dgm:presLayoutVars>
          <dgm:bulletEnabled val="1"/>
        </dgm:presLayoutVars>
      </dgm:prSet>
      <dgm:spPr/>
    </dgm:pt>
    <dgm:pt modelId="{E924FD97-D018-1742-A15A-48557C7FE149}" type="pres">
      <dgm:prSet presAssocID="{CDA2D1CB-7C10-493F-9BB9-82D153894422}" presName="sibTrans" presStyleLbl="sibTrans1D1" presStyleIdx="2" presStyleCnt="9"/>
      <dgm:spPr/>
    </dgm:pt>
    <dgm:pt modelId="{78F70DD4-6103-3043-90AD-8D0A14CD724D}" type="pres">
      <dgm:prSet presAssocID="{CDA2D1CB-7C10-493F-9BB9-82D153894422}" presName="connectorText" presStyleLbl="sibTrans1D1" presStyleIdx="2" presStyleCnt="9"/>
      <dgm:spPr/>
    </dgm:pt>
    <dgm:pt modelId="{4ACC80B0-11C3-8844-9048-759AA16CF3CF}" type="pres">
      <dgm:prSet presAssocID="{4F6AD7E2-2A6D-4C1F-ACDF-D315D0E874E0}" presName="node" presStyleLbl="node1" presStyleIdx="3" presStyleCnt="10">
        <dgm:presLayoutVars>
          <dgm:bulletEnabled val="1"/>
        </dgm:presLayoutVars>
      </dgm:prSet>
      <dgm:spPr/>
    </dgm:pt>
    <dgm:pt modelId="{1D42AE74-4B31-CA43-8B14-0E5543F29AD6}" type="pres">
      <dgm:prSet presAssocID="{34F9F0E4-7F7E-46D3-9B82-94FAE5EEF6FC}" presName="sibTrans" presStyleLbl="sibTrans1D1" presStyleIdx="3" presStyleCnt="9"/>
      <dgm:spPr/>
    </dgm:pt>
    <dgm:pt modelId="{A3EF29E9-3B51-404F-BF74-28881A9DE5B0}" type="pres">
      <dgm:prSet presAssocID="{34F9F0E4-7F7E-46D3-9B82-94FAE5EEF6FC}" presName="connectorText" presStyleLbl="sibTrans1D1" presStyleIdx="3" presStyleCnt="9"/>
      <dgm:spPr/>
    </dgm:pt>
    <dgm:pt modelId="{A91D366F-0EBC-3D40-95A1-178964E6D97A}" type="pres">
      <dgm:prSet presAssocID="{AF7D9AE7-07FA-42BD-B483-DD1033929395}" presName="node" presStyleLbl="node1" presStyleIdx="4" presStyleCnt="10">
        <dgm:presLayoutVars>
          <dgm:bulletEnabled val="1"/>
        </dgm:presLayoutVars>
      </dgm:prSet>
      <dgm:spPr/>
    </dgm:pt>
    <dgm:pt modelId="{3A49876E-031C-334A-B818-414796028A6F}" type="pres">
      <dgm:prSet presAssocID="{BF5F3B25-9175-4AE9-B514-5DA601D73149}" presName="sibTrans" presStyleLbl="sibTrans1D1" presStyleIdx="4" presStyleCnt="9"/>
      <dgm:spPr/>
    </dgm:pt>
    <dgm:pt modelId="{50E05FA8-6FBE-3842-86FB-687F1CA2EA3C}" type="pres">
      <dgm:prSet presAssocID="{BF5F3B25-9175-4AE9-B514-5DA601D73149}" presName="connectorText" presStyleLbl="sibTrans1D1" presStyleIdx="4" presStyleCnt="9"/>
      <dgm:spPr/>
    </dgm:pt>
    <dgm:pt modelId="{A1A7BF3C-3E6D-8C49-A641-75B04B39A7FE}" type="pres">
      <dgm:prSet presAssocID="{F88A0BF7-5E04-41EC-A1DD-D004A3B906E8}" presName="node" presStyleLbl="node1" presStyleIdx="5" presStyleCnt="10">
        <dgm:presLayoutVars>
          <dgm:bulletEnabled val="1"/>
        </dgm:presLayoutVars>
      </dgm:prSet>
      <dgm:spPr/>
    </dgm:pt>
    <dgm:pt modelId="{A031094D-4932-9A40-A0A9-CAC1728E3545}" type="pres">
      <dgm:prSet presAssocID="{8F72F712-74CF-4948-AF52-1CE3C5D5CCA7}" presName="sibTrans" presStyleLbl="sibTrans1D1" presStyleIdx="5" presStyleCnt="9"/>
      <dgm:spPr/>
    </dgm:pt>
    <dgm:pt modelId="{BA9529EA-BCC0-574B-8380-207C1343349B}" type="pres">
      <dgm:prSet presAssocID="{8F72F712-74CF-4948-AF52-1CE3C5D5CCA7}" presName="connectorText" presStyleLbl="sibTrans1D1" presStyleIdx="5" presStyleCnt="9"/>
      <dgm:spPr/>
    </dgm:pt>
    <dgm:pt modelId="{C9FE1774-E229-0745-B36F-94AED78FE21B}" type="pres">
      <dgm:prSet presAssocID="{481705B7-9C2A-48CF-B7C2-06F47AEA2ACE}" presName="node" presStyleLbl="node1" presStyleIdx="6" presStyleCnt="10">
        <dgm:presLayoutVars>
          <dgm:bulletEnabled val="1"/>
        </dgm:presLayoutVars>
      </dgm:prSet>
      <dgm:spPr/>
    </dgm:pt>
    <dgm:pt modelId="{94A8152F-E3FB-F041-873C-A78AEECA9A46}" type="pres">
      <dgm:prSet presAssocID="{7B2C82AB-039A-4536-9BD8-FEFCDCDA3EE5}" presName="sibTrans" presStyleLbl="sibTrans1D1" presStyleIdx="6" presStyleCnt="9"/>
      <dgm:spPr/>
    </dgm:pt>
    <dgm:pt modelId="{20949ADF-A98D-0E4C-B857-9C23A138B1C1}" type="pres">
      <dgm:prSet presAssocID="{7B2C82AB-039A-4536-9BD8-FEFCDCDA3EE5}" presName="connectorText" presStyleLbl="sibTrans1D1" presStyleIdx="6" presStyleCnt="9"/>
      <dgm:spPr/>
    </dgm:pt>
    <dgm:pt modelId="{166C4B6C-D8AD-8345-B8E5-34CB1773FCE2}" type="pres">
      <dgm:prSet presAssocID="{BB566D66-ED79-4152-9171-F3F4B5230BEB}" presName="node" presStyleLbl="node1" presStyleIdx="7" presStyleCnt="10">
        <dgm:presLayoutVars>
          <dgm:bulletEnabled val="1"/>
        </dgm:presLayoutVars>
      </dgm:prSet>
      <dgm:spPr/>
    </dgm:pt>
    <dgm:pt modelId="{EEC3B7C8-1211-5E40-B0DA-1293315F55B2}" type="pres">
      <dgm:prSet presAssocID="{C07F3728-0FDA-47BA-9254-6CC9E58DFE31}" presName="sibTrans" presStyleLbl="sibTrans1D1" presStyleIdx="7" presStyleCnt="9"/>
      <dgm:spPr/>
    </dgm:pt>
    <dgm:pt modelId="{3CA4711B-9B8B-8E47-B669-DA2D667ED15C}" type="pres">
      <dgm:prSet presAssocID="{C07F3728-0FDA-47BA-9254-6CC9E58DFE31}" presName="connectorText" presStyleLbl="sibTrans1D1" presStyleIdx="7" presStyleCnt="9"/>
      <dgm:spPr/>
    </dgm:pt>
    <dgm:pt modelId="{BD5F59E8-178F-D147-A3A1-2706B9812B9C}" type="pres">
      <dgm:prSet presAssocID="{7F958E0C-FDC3-4A10-AD44-39CCA48E3FC8}" presName="node" presStyleLbl="node1" presStyleIdx="8" presStyleCnt="10">
        <dgm:presLayoutVars>
          <dgm:bulletEnabled val="1"/>
        </dgm:presLayoutVars>
      </dgm:prSet>
      <dgm:spPr/>
    </dgm:pt>
    <dgm:pt modelId="{94DAFF98-B5D4-3845-993A-7FBE48416F3A}" type="pres">
      <dgm:prSet presAssocID="{28B81369-CF33-4342-8A93-AF004B8B34C5}" presName="sibTrans" presStyleLbl="sibTrans1D1" presStyleIdx="8" presStyleCnt="9"/>
      <dgm:spPr/>
    </dgm:pt>
    <dgm:pt modelId="{6F4F7FD2-D0AA-2441-9233-06170EFDEF8E}" type="pres">
      <dgm:prSet presAssocID="{28B81369-CF33-4342-8A93-AF004B8B34C5}" presName="connectorText" presStyleLbl="sibTrans1D1" presStyleIdx="8" presStyleCnt="9"/>
      <dgm:spPr/>
    </dgm:pt>
    <dgm:pt modelId="{F547FB13-0235-5546-A747-3F2727584E73}" type="pres">
      <dgm:prSet presAssocID="{46473FAE-D1A4-461C-9BCD-5804C909F6FA}" presName="node" presStyleLbl="node1" presStyleIdx="9" presStyleCnt="10">
        <dgm:presLayoutVars>
          <dgm:bulletEnabled val="1"/>
        </dgm:presLayoutVars>
      </dgm:prSet>
      <dgm:spPr/>
    </dgm:pt>
  </dgm:ptLst>
  <dgm:cxnLst>
    <dgm:cxn modelId="{9E349C03-2E1C-F040-9E5C-2A9330C1847C}" type="presOf" srcId="{C07F3728-0FDA-47BA-9254-6CC9E58DFE31}" destId="{EEC3B7C8-1211-5E40-B0DA-1293315F55B2}" srcOrd="0" destOrd="0" presId="urn:microsoft.com/office/officeart/2016/7/layout/RepeatingBendingProcessNew"/>
    <dgm:cxn modelId="{87532404-5A73-214C-A2F4-5DAE2EAF8C8D}" type="presOf" srcId="{BF5F3B25-9175-4AE9-B514-5DA601D73149}" destId="{3A49876E-031C-334A-B818-414796028A6F}" srcOrd="0" destOrd="0" presId="urn:microsoft.com/office/officeart/2016/7/layout/RepeatingBendingProcessNew"/>
    <dgm:cxn modelId="{EAEE2E04-78DA-4C26-BC47-9753E0A50E57}" srcId="{483695B0-FE27-40C1-87BF-6DCE1AE1C8C1}" destId="{DCC09F81-7B58-4DD8-81BB-4154827B4990}" srcOrd="1" destOrd="0" parTransId="{56A28385-F903-4AAF-B3BF-271798FA7287}" sibTransId="{7DCBAAC2-0E4E-4255-A751-FD5600164D29}"/>
    <dgm:cxn modelId="{F38B8109-7D4E-0044-93F2-14424214D454}" type="presOf" srcId="{481705B7-9C2A-48CF-B7C2-06F47AEA2ACE}" destId="{C9FE1774-E229-0745-B36F-94AED78FE21B}" srcOrd="0" destOrd="0" presId="urn:microsoft.com/office/officeart/2016/7/layout/RepeatingBendingProcessNew"/>
    <dgm:cxn modelId="{35780C13-2279-954C-85E6-D06B1EEDAAC6}" type="presOf" srcId="{F88A0BF7-5E04-41EC-A1DD-D004A3B906E8}" destId="{A1A7BF3C-3E6D-8C49-A641-75B04B39A7FE}" srcOrd="0" destOrd="0" presId="urn:microsoft.com/office/officeart/2016/7/layout/RepeatingBendingProcessNew"/>
    <dgm:cxn modelId="{B5A93F15-683D-A648-A483-129B4CFD6A6A}" type="presOf" srcId="{8F72F712-74CF-4948-AF52-1CE3C5D5CCA7}" destId="{BA9529EA-BCC0-574B-8380-207C1343349B}" srcOrd="1" destOrd="0" presId="urn:microsoft.com/office/officeart/2016/7/layout/RepeatingBendingProcessNew"/>
    <dgm:cxn modelId="{AD0E7715-4F03-4442-A53F-1FD22C011426}" type="presOf" srcId="{0974BC65-F8CB-4CED-BC5E-DE01C72D5627}" destId="{AF639D3D-3FD4-EE40-B1A8-A849B63272A7}" srcOrd="1" destOrd="0" presId="urn:microsoft.com/office/officeart/2016/7/layout/RepeatingBendingProcessNew"/>
    <dgm:cxn modelId="{6C91B919-2A10-4B68-97F5-EBF96830C71D}" srcId="{483695B0-FE27-40C1-87BF-6DCE1AE1C8C1}" destId="{AF7D9AE7-07FA-42BD-B483-DD1033929395}" srcOrd="4" destOrd="0" parTransId="{1D42C2BB-6328-49B6-8106-FE9B24584302}" sibTransId="{BF5F3B25-9175-4AE9-B514-5DA601D73149}"/>
    <dgm:cxn modelId="{430EF21C-FC89-7C4F-A7F4-1E36962375E7}" type="presOf" srcId="{C07F3728-0FDA-47BA-9254-6CC9E58DFE31}" destId="{3CA4711B-9B8B-8E47-B669-DA2D667ED15C}" srcOrd="1" destOrd="0" presId="urn:microsoft.com/office/officeart/2016/7/layout/RepeatingBendingProcessNew"/>
    <dgm:cxn modelId="{C9FEED1E-6306-F549-9C6A-3D4F33CFF476}" type="presOf" srcId="{8F72F712-74CF-4948-AF52-1CE3C5D5CCA7}" destId="{A031094D-4932-9A40-A0A9-CAC1728E3545}" srcOrd="0" destOrd="0" presId="urn:microsoft.com/office/officeart/2016/7/layout/RepeatingBendingProcessNew"/>
    <dgm:cxn modelId="{1173531F-EACB-43F0-8DE2-3FF893F8B946}" srcId="{483695B0-FE27-40C1-87BF-6DCE1AE1C8C1}" destId="{C2E35B33-972A-4B60-BBA6-89B1B96C8048}" srcOrd="2" destOrd="0" parTransId="{74FBDDFF-EAC4-4AC2-8935-9FB04EC37B78}" sibTransId="{CDA2D1CB-7C10-493F-9BB9-82D153894422}"/>
    <dgm:cxn modelId="{1B2C8824-B0E0-3D48-84F2-A6B8B9CAE774}" type="presOf" srcId="{CDA2D1CB-7C10-493F-9BB9-82D153894422}" destId="{78F70DD4-6103-3043-90AD-8D0A14CD724D}" srcOrd="1" destOrd="0" presId="urn:microsoft.com/office/officeart/2016/7/layout/RepeatingBendingProcessNew"/>
    <dgm:cxn modelId="{CAA3A724-1166-4714-8D8F-CD0657BEB32B}" srcId="{483695B0-FE27-40C1-87BF-6DCE1AE1C8C1}" destId="{7F958E0C-FDC3-4A10-AD44-39CCA48E3FC8}" srcOrd="8" destOrd="0" parTransId="{380827E7-BD7E-45B6-AB6B-951302012233}" sibTransId="{28B81369-CF33-4342-8A93-AF004B8B34C5}"/>
    <dgm:cxn modelId="{93F6D02A-2EAC-0048-A682-9C53EB2140EC}" type="presOf" srcId="{28B81369-CF33-4342-8A93-AF004B8B34C5}" destId="{94DAFF98-B5D4-3845-993A-7FBE48416F3A}" srcOrd="0" destOrd="0" presId="urn:microsoft.com/office/officeart/2016/7/layout/RepeatingBendingProcessNew"/>
    <dgm:cxn modelId="{09F16B34-29D2-4841-A24D-D265AE347FC1}" srcId="{483695B0-FE27-40C1-87BF-6DCE1AE1C8C1}" destId="{4F6AD7E2-2A6D-4C1F-ACDF-D315D0E874E0}" srcOrd="3" destOrd="0" parTransId="{D01A32C9-190A-4F85-8656-6155A388D02C}" sibTransId="{34F9F0E4-7F7E-46D3-9B82-94FAE5EEF6FC}"/>
    <dgm:cxn modelId="{DE7A2E35-70D0-604A-AEF4-C0D3B5C7A227}" type="presOf" srcId="{7DCBAAC2-0E4E-4255-A751-FD5600164D29}" destId="{E9178F3F-158B-804B-8519-32343BCB8DF4}" srcOrd="1" destOrd="0" presId="urn:microsoft.com/office/officeart/2016/7/layout/RepeatingBendingProcessNew"/>
    <dgm:cxn modelId="{E3E55936-5991-9D4A-82EB-2D87C7F2E787}" type="presOf" srcId="{7DCBAAC2-0E4E-4255-A751-FD5600164D29}" destId="{88A3C88D-7A65-0841-93FD-04CEB18F48A3}" srcOrd="0" destOrd="0" presId="urn:microsoft.com/office/officeart/2016/7/layout/RepeatingBendingProcessNew"/>
    <dgm:cxn modelId="{F701CA3A-7E08-4A26-8941-894380E49C61}" srcId="{483695B0-FE27-40C1-87BF-6DCE1AE1C8C1}" destId="{BB566D66-ED79-4152-9171-F3F4B5230BEB}" srcOrd="7" destOrd="0" parTransId="{24F621CF-1F9A-4940-BB4E-63B73FC9ED6A}" sibTransId="{C07F3728-0FDA-47BA-9254-6CC9E58DFE31}"/>
    <dgm:cxn modelId="{18B0A542-C2B6-6B4D-B0FA-2AD23BAA824C}" type="presOf" srcId="{7B2C82AB-039A-4536-9BD8-FEFCDCDA3EE5}" destId="{20949ADF-A98D-0E4C-B857-9C23A138B1C1}" srcOrd="1" destOrd="0" presId="urn:microsoft.com/office/officeart/2016/7/layout/RepeatingBendingProcessNew"/>
    <dgm:cxn modelId="{3D793E49-6526-9E4E-9AF1-FEA93680E396}" type="presOf" srcId="{7F958E0C-FDC3-4A10-AD44-39CCA48E3FC8}" destId="{BD5F59E8-178F-D147-A3A1-2706B9812B9C}" srcOrd="0" destOrd="0" presId="urn:microsoft.com/office/officeart/2016/7/layout/RepeatingBendingProcessNew"/>
    <dgm:cxn modelId="{FB7AD952-D8E1-4B4F-9C52-0EEB52E6601F}" type="presOf" srcId="{BB566D66-ED79-4152-9171-F3F4B5230BEB}" destId="{166C4B6C-D8AD-8345-B8E5-34CB1773FCE2}" srcOrd="0" destOrd="0" presId="urn:microsoft.com/office/officeart/2016/7/layout/RepeatingBendingProcessNew"/>
    <dgm:cxn modelId="{58CE9053-4A58-4254-9F14-C4CF62C57425}" srcId="{483695B0-FE27-40C1-87BF-6DCE1AE1C8C1}" destId="{46473FAE-D1A4-461C-9BCD-5804C909F6FA}" srcOrd="9" destOrd="0" parTransId="{C33690F9-10D2-4F56-936E-15916FF1C109}" sibTransId="{0B3F1A30-8A57-4A5B-BA3A-EA721C45A788}"/>
    <dgm:cxn modelId="{B54BFB5F-262A-E844-8114-4C449F766256}" type="presOf" srcId="{DCC09F81-7B58-4DD8-81BB-4154827B4990}" destId="{45339F0F-77C3-1A4B-B424-F015E2651540}" srcOrd="0" destOrd="0" presId="urn:microsoft.com/office/officeart/2016/7/layout/RepeatingBendingProcessNew"/>
    <dgm:cxn modelId="{BFB84A6F-6504-E543-ABB8-28E840D76047}" type="presOf" srcId="{483695B0-FE27-40C1-87BF-6DCE1AE1C8C1}" destId="{297C8216-C006-1D4C-ABD5-7A429232CC61}" srcOrd="0" destOrd="0" presId="urn:microsoft.com/office/officeart/2016/7/layout/RepeatingBendingProcessNew"/>
    <dgm:cxn modelId="{A23B9877-A62D-D24D-8162-8DF3B7940083}" type="presOf" srcId="{4F6AD7E2-2A6D-4C1F-ACDF-D315D0E874E0}" destId="{4ACC80B0-11C3-8844-9048-759AA16CF3CF}" srcOrd="0" destOrd="0" presId="urn:microsoft.com/office/officeart/2016/7/layout/RepeatingBendingProcessNew"/>
    <dgm:cxn modelId="{2F2A8C7B-E681-8F46-AA03-7CF93C0BE1C4}" type="presOf" srcId="{28B81369-CF33-4342-8A93-AF004B8B34C5}" destId="{6F4F7FD2-D0AA-2441-9233-06170EFDEF8E}" srcOrd="1" destOrd="0" presId="urn:microsoft.com/office/officeart/2016/7/layout/RepeatingBendingProcessNew"/>
    <dgm:cxn modelId="{BE2DB47F-E18E-46D0-95F2-77C5724F6697}" srcId="{483695B0-FE27-40C1-87BF-6DCE1AE1C8C1}" destId="{88A1F2B3-5434-4C48-A69F-3A94CC149EAF}" srcOrd="0" destOrd="0" parTransId="{C5A06F79-20DC-428D-A936-4D748DE2EABB}" sibTransId="{0974BC65-F8CB-4CED-BC5E-DE01C72D5627}"/>
    <dgm:cxn modelId="{9BEEC58C-2568-7C4F-AE56-63CAA171E525}" type="presOf" srcId="{C2E35B33-972A-4B60-BBA6-89B1B96C8048}" destId="{B0E2D9C2-CF6C-1145-91D9-1F990110DB59}" srcOrd="0" destOrd="0" presId="urn:microsoft.com/office/officeart/2016/7/layout/RepeatingBendingProcessNew"/>
    <dgm:cxn modelId="{F2D2BA98-393B-CC43-91E9-18024F2D051F}" type="presOf" srcId="{34F9F0E4-7F7E-46D3-9B82-94FAE5EEF6FC}" destId="{1D42AE74-4B31-CA43-8B14-0E5543F29AD6}" srcOrd="0" destOrd="0" presId="urn:microsoft.com/office/officeart/2016/7/layout/RepeatingBendingProcessNew"/>
    <dgm:cxn modelId="{209AD8A5-8D0E-EC40-BEB6-5D7DBE714F6A}" type="presOf" srcId="{46473FAE-D1A4-461C-9BCD-5804C909F6FA}" destId="{F547FB13-0235-5546-A747-3F2727584E73}" srcOrd="0" destOrd="0" presId="urn:microsoft.com/office/officeart/2016/7/layout/RepeatingBendingProcessNew"/>
    <dgm:cxn modelId="{D6E9BEAA-6F66-EF42-8A93-4274FD3DFA0C}" type="presOf" srcId="{88A1F2B3-5434-4C48-A69F-3A94CC149EAF}" destId="{E0F7B4AD-8A08-BC48-8A98-7F17BFDE64F6}" srcOrd="0" destOrd="0" presId="urn:microsoft.com/office/officeart/2016/7/layout/RepeatingBendingProcessNew"/>
    <dgm:cxn modelId="{B38638B2-3189-CC4C-BB06-3B59D42EE17B}" type="presOf" srcId="{BF5F3B25-9175-4AE9-B514-5DA601D73149}" destId="{50E05FA8-6FBE-3842-86FB-687F1CA2EA3C}" srcOrd="1" destOrd="0" presId="urn:microsoft.com/office/officeart/2016/7/layout/RepeatingBendingProcessNew"/>
    <dgm:cxn modelId="{44B8B8B3-0DF4-B549-B08D-6668EDAD57C5}" type="presOf" srcId="{0974BC65-F8CB-4CED-BC5E-DE01C72D5627}" destId="{8932D656-CD50-B84E-8C34-35053BFEECF8}" srcOrd="0" destOrd="0" presId="urn:microsoft.com/office/officeart/2016/7/layout/RepeatingBendingProcessNew"/>
    <dgm:cxn modelId="{4A51FAC8-55A4-1646-87AA-8BDE7C89CCBF}" type="presOf" srcId="{AF7D9AE7-07FA-42BD-B483-DD1033929395}" destId="{A91D366F-0EBC-3D40-95A1-178964E6D97A}" srcOrd="0" destOrd="0" presId="urn:microsoft.com/office/officeart/2016/7/layout/RepeatingBendingProcessNew"/>
    <dgm:cxn modelId="{451090D6-73AB-BC4B-A408-B1713E6AED89}" type="presOf" srcId="{7B2C82AB-039A-4536-9BD8-FEFCDCDA3EE5}" destId="{94A8152F-E3FB-F041-873C-A78AEECA9A46}" srcOrd="0" destOrd="0" presId="urn:microsoft.com/office/officeart/2016/7/layout/RepeatingBendingProcessNew"/>
    <dgm:cxn modelId="{6EF4D7DA-964D-404F-A2ED-C60ABC6D5365}" type="presOf" srcId="{34F9F0E4-7F7E-46D3-9B82-94FAE5EEF6FC}" destId="{A3EF29E9-3B51-404F-BF74-28881A9DE5B0}" srcOrd="1" destOrd="0" presId="urn:microsoft.com/office/officeart/2016/7/layout/RepeatingBendingProcessNew"/>
    <dgm:cxn modelId="{781D40E3-0E9A-AD41-80A5-5FCF1BA67517}" type="presOf" srcId="{CDA2D1CB-7C10-493F-9BB9-82D153894422}" destId="{E924FD97-D018-1742-A15A-48557C7FE149}" srcOrd="0" destOrd="0" presId="urn:microsoft.com/office/officeart/2016/7/layout/RepeatingBendingProcessNew"/>
    <dgm:cxn modelId="{054C5FF2-04D7-4AED-96A4-1B5DF1F95209}" srcId="{483695B0-FE27-40C1-87BF-6DCE1AE1C8C1}" destId="{F88A0BF7-5E04-41EC-A1DD-D004A3B906E8}" srcOrd="5" destOrd="0" parTransId="{A1B1FB46-ACAE-45D8-BD19-4852737BBD53}" sibTransId="{8F72F712-74CF-4948-AF52-1CE3C5D5CCA7}"/>
    <dgm:cxn modelId="{39ACDDFA-F3C3-4B01-B5B3-49B0DB1BC824}" srcId="{483695B0-FE27-40C1-87BF-6DCE1AE1C8C1}" destId="{481705B7-9C2A-48CF-B7C2-06F47AEA2ACE}" srcOrd="6" destOrd="0" parTransId="{07EBC671-61AD-4262-80A7-D97E4CFEAB3B}" sibTransId="{7B2C82AB-039A-4536-9BD8-FEFCDCDA3EE5}"/>
    <dgm:cxn modelId="{B6911AEB-8B5B-0744-8CEA-34ED30A16AB8}" type="presParOf" srcId="{297C8216-C006-1D4C-ABD5-7A429232CC61}" destId="{E0F7B4AD-8A08-BC48-8A98-7F17BFDE64F6}" srcOrd="0" destOrd="0" presId="urn:microsoft.com/office/officeart/2016/7/layout/RepeatingBendingProcessNew"/>
    <dgm:cxn modelId="{D61FFB0F-30BC-1448-A952-B5AA74B64546}" type="presParOf" srcId="{297C8216-C006-1D4C-ABD5-7A429232CC61}" destId="{8932D656-CD50-B84E-8C34-35053BFEECF8}" srcOrd="1" destOrd="0" presId="urn:microsoft.com/office/officeart/2016/7/layout/RepeatingBendingProcessNew"/>
    <dgm:cxn modelId="{77B5708A-B884-314D-9993-62706645E635}" type="presParOf" srcId="{8932D656-CD50-B84E-8C34-35053BFEECF8}" destId="{AF639D3D-3FD4-EE40-B1A8-A849B63272A7}" srcOrd="0" destOrd="0" presId="urn:microsoft.com/office/officeart/2016/7/layout/RepeatingBendingProcessNew"/>
    <dgm:cxn modelId="{363594D0-4BD3-C44C-8C35-F2F67046EAD0}" type="presParOf" srcId="{297C8216-C006-1D4C-ABD5-7A429232CC61}" destId="{45339F0F-77C3-1A4B-B424-F015E2651540}" srcOrd="2" destOrd="0" presId="urn:microsoft.com/office/officeart/2016/7/layout/RepeatingBendingProcessNew"/>
    <dgm:cxn modelId="{9A51018F-42E4-6C46-A5ED-9671C36D4295}" type="presParOf" srcId="{297C8216-C006-1D4C-ABD5-7A429232CC61}" destId="{88A3C88D-7A65-0841-93FD-04CEB18F48A3}" srcOrd="3" destOrd="0" presId="urn:microsoft.com/office/officeart/2016/7/layout/RepeatingBendingProcessNew"/>
    <dgm:cxn modelId="{E31A8C57-42AE-3F4E-A9EC-82964D46110B}" type="presParOf" srcId="{88A3C88D-7A65-0841-93FD-04CEB18F48A3}" destId="{E9178F3F-158B-804B-8519-32343BCB8DF4}" srcOrd="0" destOrd="0" presId="urn:microsoft.com/office/officeart/2016/7/layout/RepeatingBendingProcessNew"/>
    <dgm:cxn modelId="{023048D1-B66E-CA40-A328-78715F87E3A6}" type="presParOf" srcId="{297C8216-C006-1D4C-ABD5-7A429232CC61}" destId="{B0E2D9C2-CF6C-1145-91D9-1F990110DB59}" srcOrd="4" destOrd="0" presId="urn:microsoft.com/office/officeart/2016/7/layout/RepeatingBendingProcessNew"/>
    <dgm:cxn modelId="{B5329071-7A2C-944D-985A-A78EABE6C9CD}" type="presParOf" srcId="{297C8216-C006-1D4C-ABD5-7A429232CC61}" destId="{E924FD97-D018-1742-A15A-48557C7FE149}" srcOrd="5" destOrd="0" presId="urn:microsoft.com/office/officeart/2016/7/layout/RepeatingBendingProcessNew"/>
    <dgm:cxn modelId="{971CD976-D13C-8747-9DCD-A5AB4BF9363A}" type="presParOf" srcId="{E924FD97-D018-1742-A15A-48557C7FE149}" destId="{78F70DD4-6103-3043-90AD-8D0A14CD724D}" srcOrd="0" destOrd="0" presId="urn:microsoft.com/office/officeart/2016/7/layout/RepeatingBendingProcessNew"/>
    <dgm:cxn modelId="{723EF2C3-95E4-374E-8347-BD5D6D15C8E7}" type="presParOf" srcId="{297C8216-C006-1D4C-ABD5-7A429232CC61}" destId="{4ACC80B0-11C3-8844-9048-759AA16CF3CF}" srcOrd="6" destOrd="0" presId="urn:microsoft.com/office/officeart/2016/7/layout/RepeatingBendingProcessNew"/>
    <dgm:cxn modelId="{E7AC5C4E-4104-FE46-BCBA-AB8C15EB71FD}" type="presParOf" srcId="{297C8216-C006-1D4C-ABD5-7A429232CC61}" destId="{1D42AE74-4B31-CA43-8B14-0E5543F29AD6}" srcOrd="7" destOrd="0" presId="urn:microsoft.com/office/officeart/2016/7/layout/RepeatingBendingProcessNew"/>
    <dgm:cxn modelId="{899BCEBE-30B1-2343-926B-9069AA5C470B}" type="presParOf" srcId="{1D42AE74-4B31-CA43-8B14-0E5543F29AD6}" destId="{A3EF29E9-3B51-404F-BF74-28881A9DE5B0}" srcOrd="0" destOrd="0" presId="urn:microsoft.com/office/officeart/2016/7/layout/RepeatingBendingProcessNew"/>
    <dgm:cxn modelId="{C560FD0F-4119-A24B-9E7A-7CF2B8A1AD3A}" type="presParOf" srcId="{297C8216-C006-1D4C-ABD5-7A429232CC61}" destId="{A91D366F-0EBC-3D40-95A1-178964E6D97A}" srcOrd="8" destOrd="0" presId="urn:microsoft.com/office/officeart/2016/7/layout/RepeatingBendingProcessNew"/>
    <dgm:cxn modelId="{58A196C4-7660-654B-9E72-5EB33583BC03}" type="presParOf" srcId="{297C8216-C006-1D4C-ABD5-7A429232CC61}" destId="{3A49876E-031C-334A-B818-414796028A6F}" srcOrd="9" destOrd="0" presId="urn:microsoft.com/office/officeart/2016/7/layout/RepeatingBendingProcessNew"/>
    <dgm:cxn modelId="{677ABC61-9C70-5944-BF45-BBE8DB80F5A6}" type="presParOf" srcId="{3A49876E-031C-334A-B818-414796028A6F}" destId="{50E05FA8-6FBE-3842-86FB-687F1CA2EA3C}" srcOrd="0" destOrd="0" presId="urn:microsoft.com/office/officeart/2016/7/layout/RepeatingBendingProcessNew"/>
    <dgm:cxn modelId="{77448B07-C6F9-7849-821E-24C9E4320AD0}" type="presParOf" srcId="{297C8216-C006-1D4C-ABD5-7A429232CC61}" destId="{A1A7BF3C-3E6D-8C49-A641-75B04B39A7FE}" srcOrd="10" destOrd="0" presId="urn:microsoft.com/office/officeart/2016/7/layout/RepeatingBendingProcessNew"/>
    <dgm:cxn modelId="{F98508B1-74B8-164D-8851-912DF3B9B068}" type="presParOf" srcId="{297C8216-C006-1D4C-ABD5-7A429232CC61}" destId="{A031094D-4932-9A40-A0A9-CAC1728E3545}" srcOrd="11" destOrd="0" presId="urn:microsoft.com/office/officeart/2016/7/layout/RepeatingBendingProcessNew"/>
    <dgm:cxn modelId="{92686CCE-D3AE-D84C-A5F8-2FB0E759AD81}" type="presParOf" srcId="{A031094D-4932-9A40-A0A9-CAC1728E3545}" destId="{BA9529EA-BCC0-574B-8380-207C1343349B}" srcOrd="0" destOrd="0" presId="urn:microsoft.com/office/officeart/2016/7/layout/RepeatingBendingProcessNew"/>
    <dgm:cxn modelId="{42B286BE-EC3E-8141-A8BA-57DBC041A7A5}" type="presParOf" srcId="{297C8216-C006-1D4C-ABD5-7A429232CC61}" destId="{C9FE1774-E229-0745-B36F-94AED78FE21B}" srcOrd="12" destOrd="0" presId="urn:microsoft.com/office/officeart/2016/7/layout/RepeatingBendingProcessNew"/>
    <dgm:cxn modelId="{79DE0E3E-C7D4-D446-A09D-C65673728F23}" type="presParOf" srcId="{297C8216-C006-1D4C-ABD5-7A429232CC61}" destId="{94A8152F-E3FB-F041-873C-A78AEECA9A46}" srcOrd="13" destOrd="0" presId="urn:microsoft.com/office/officeart/2016/7/layout/RepeatingBendingProcessNew"/>
    <dgm:cxn modelId="{060FEC22-49E8-684D-8626-13B0A9B74670}" type="presParOf" srcId="{94A8152F-E3FB-F041-873C-A78AEECA9A46}" destId="{20949ADF-A98D-0E4C-B857-9C23A138B1C1}" srcOrd="0" destOrd="0" presId="urn:microsoft.com/office/officeart/2016/7/layout/RepeatingBendingProcessNew"/>
    <dgm:cxn modelId="{15CD9315-161E-4C4E-BA97-0A129A36E27A}" type="presParOf" srcId="{297C8216-C006-1D4C-ABD5-7A429232CC61}" destId="{166C4B6C-D8AD-8345-B8E5-34CB1773FCE2}" srcOrd="14" destOrd="0" presId="urn:microsoft.com/office/officeart/2016/7/layout/RepeatingBendingProcessNew"/>
    <dgm:cxn modelId="{42B3ED5C-57AE-0147-BB65-BAF076E82289}" type="presParOf" srcId="{297C8216-C006-1D4C-ABD5-7A429232CC61}" destId="{EEC3B7C8-1211-5E40-B0DA-1293315F55B2}" srcOrd="15" destOrd="0" presId="urn:microsoft.com/office/officeart/2016/7/layout/RepeatingBendingProcessNew"/>
    <dgm:cxn modelId="{66EF4420-B3D4-3A41-B75A-4AD2B900835A}" type="presParOf" srcId="{EEC3B7C8-1211-5E40-B0DA-1293315F55B2}" destId="{3CA4711B-9B8B-8E47-B669-DA2D667ED15C}" srcOrd="0" destOrd="0" presId="urn:microsoft.com/office/officeart/2016/7/layout/RepeatingBendingProcessNew"/>
    <dgm:cxn modelId="{5B461D8C-2BBC-9B4D-93BA-336C9DD75356}" type="presParOf" srcId="{297C8216-C006-1D4C-ABD5-7A429232CC61}" destId="{BD5F59E8-178F-D147-A3A1-2706B9812B9C}" srcOrd="16" destOrd="0" presId="urn:microsoft.com/office/officeart/2016/7/layout/RepeatingBendingProcessNew"/>
    <dgm:cxn modelId="{51E26C0E-2ED2-024B-ABEF-84EAE5138CE5}" type="presParOf" srcId="{297C8216-C006-1D4C-ABD5-7A429232CC61}" destId="{94DAFF98-B5D4-3845-993A-7FBE48416F3A}" srcOrd="17" destOrd="0" presId="urn:microsoft.com/office/officeart/2016/7/layout/RepeatingBendingProcessNew"/>
    <dgm:cxn modelId="{AD8976B5-EBC9-C44C-979E-0246B00FDCBA}" type="presParOf" srcId="{94DAFF98-B5D4-3845-993A-7FBE48416F3A}" destId="{6F4F7FD2-D0AA-2441-9233-06170EFDEF8E}" srcOrd="0" destOrd="0" presId="urn:microsoft.com/office/officeart/2016/7/layout/RepeatingBendingProcessNew"/>
    <dgm:cxn modelId="{B9D4B13D-C14F-4E4C-A325-6A879EC14359}" type="presParOf" srcId="{297C8216-C006-1D4C-ABD5-7A429232CC61}" destId="{F547FB13-0235-5546-A747-3F2727584E73}" srcOrd="18" destOrd="0" presId="urn:microsoft.com/office/officeart/2016/7/layout/RepeatingBendingProcessNew"/>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B390C267-ECFF-4520-8104-09DE7BEE5910}"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30665079-2EEF-4196-8E67-375A27DB4000}">
      <dgm:prSet/>
      <dgm:spPr/>
      <dgm:t>
        <a:bodyPr/>
        <a:lstStyle/>
        <a:p>
          <a:r>
            <a:rPr lang="de-DE"/>
            <a:t>Nachteile:</a:t>
          </a:r>
          <a:endParaRPr lang="en-US"/>
        </a:p>
      </dgm:t>
    </dgm:pt>
    <dgm:pt modelId="{F121F53D-CA32-4BCD-A244-BDF2721CA129}" type="parTrans" cxnId="{152C1FE5-D173-429E-AF91-DE2732CB9AED}">
      <dgm:prSet/>
      <dgm:spPr/>
      <dgm:t>
        <a:bodyPr/>
        <a:lstStyle/>
        <a:p>
          <a:endParaRPr lang="en-US"/>
        </a:p>
      </dgm:t>
    </dgm:pt>
    <dgm:pt modelId="{8F93221B-6784-45A5-8441-3D26EE2F4625}" type="sibTrans" cxnId="{152C1FE5-D173-429E-AF91-DE2732CB9AED}">
      <dgm:prSet/>
      <dgm:spPr/>
      <dgm:t>
        <a:bodyPr/>
        <a:lstStyle/>
        <a:p>
          <a:endParaRPr lang="en-US"/>
        </a:p>
      </dgm:t>
    </dgm:pt>
    <dgm:pt modelId="{86BADB09-6009-41C8-8960-E8385EFD731C}">
      <dgm:prSet/>
      <dgm:spPr/>
      <dgm:t>
        <a:bodyPr/>
        <a:lstStyle/>
        <a:p>
          <a:r>
            <a:rPr lang="de-DE"/>
            <a:t>Veränderungen auf dem Arbeitsmarkt</a:t>
          </a:r>
          <a:endParaRPr lang="en-US"/>
        </a:p>
      </dgm:t>
    </dgm:pt>
    <dgm:pt modelId="{9EB77668-097D-4309-AA43-7DF9D6703883}" type="parTrans" cxnId="{91696696-2A91-42E5-8E93-93F7D5EFBD63}">
      <dgm:prSet/>
      <dgm:spPr/>
      <dgm:t>
        <a:bodyPr/>
        <a:lstStyle/>
        <a:p>
          <a:endParaRPr lang="en-US"/>
        </a:p>
      </dgm:t>
    </dgm:pt>
    <dgm:pt modelId="{9D51EF86-66E4-487C-8000-4F58767584AD}" type="sibTrans" cxnId="{91696696-2A91-42E5-8E93-93F7D5EFBD63}">
      <dgm:prSet/>
      <dgm:spPr/>
      <dgm:t>
        <a:bodyPr/>
        <a:lstStyle/>
        <a:p>
          <a:endParaRPr lang="en-US"/>
        </a:p>
      </dgm:t>
    </dgm:pt>
    <dgm:pt modelId="{57A407C1-1461-486F-B347-318A3562E0CD}">
      <dgm:prSet/>
      <dgm:spPr/>
      <dgm:t>
        <a:bodyPr/>
        <a:lstStyle/>
        <a:p>
          <a:r>
            <a:rPr lang="de-DE"/>
            <a:t>Fehlende Kreativität</a:t>
          </a:r>
          <a:endParaRPr lang="en-US"/>
        </a:p>
      </dgm:t>
    </dgm:pt>
    <dgm:pt modelId="{67452918-0BB7-48DD-8537-1A7917076B42}" type="parTrans" cxnId="{DE18F612-0D5B-457C-A764-EF2A5D6522B5}">
      <dgm:prSet/>
      <dgm:spPr/>
      <dgm:t>
        <a:bodyPr/>
        <a:lstStyle/>
        <a:p>
          <a:endParaRPr lang="en-US"/>
        </a:p>
      </dgm:t>
    </dgm:pt>
    <dgm:pt modelId="{4123B886-E897-4221-8A86-A70BC803E31A}" type="sibTrans" cxnId="{DE18F612-0D5B-457C-A764-EF2A5D6522B5}">
      <dgm:prSet/>
      <dgm:spPr/>
      <dgm:t>
        <a:bodyPr/>
        <a:lstStyle/>
        <a:p>
          <a:endParaRPr lang="en-US"/>
        </a:p>
      </dgm:t>
    </dgm:pt>
    <dgm:pt modelId="{D20950FB-FC9D-4391-92F0-C7067DB07C85}">
      <dgm:prSet/>
      <dgm:spPr/>
      <dgm:t>
        <a:bodyPr/>
        <a:lstStyle/>
        <a:p>
          <a:r>
            <a:rPr lang="de-DE"/>
            <a:t>Fehlende emotionale Kompetenz</a:t>
          </a:r>
          <a:endParaRPr lang="en-US"/>
        </a:p>
      </dgm:t>
    </dgm:pt>
    <dgm:pt modelId="{CBA191C2-7380-40D9-B412-4D87D964C505}" type="parTrans" cxnId="{DF4B2E9C-68FB-4219-96C4-9F637A8CAC8A}">
      <dgm:prSet/>
      <dgm:spPr/>
      <dgm:t>
        <a:bodyPr/>
        <a:lstStyle/>
        <a:p>
          <a:endParaRPr lang="en-US"/>
        </a:p>
      </dgm:t>
    </dgm:pt>
    <dgm:pt modelId="{40AB10B2-67D9-4E1C-AE0B-D22AC9C1B942}" type="sibTrans" cxnId="{DF4B2E9C-68FB-4219-96C4-9F637A8CAC8A}">
      <dgm:prSet/>
      <dgm:spPr/>
      <dgm:t>
        <a:bodyPr/>
        <a:lstStyle/>
        <a:p>
          <a:endParaRPr lang="en-US"/>
        </a:p>
      </dgm:t>
    </dgm:pt>
    <dgm:pt modelId="{FD473B1F-7424-48E6-B0F0-25F5070E1183}">
      <dgm:prSet/>
      <dgm:spPr/>
      <dgm:t>
        <a:bodyPr/>
        <a:lstStyle/>
        <a:p>
          <a:r>
            <a:rPr lang="de-DE"/>
            <a:t>Kann Halluzinationen erzeugen</a:t>
          </a:r>
          <a:endParaRPr lang="en-US"/>
        </a:p>
      </dgm:t>
    </dgm:pt>
    <dgm:pt modelId="{50D81C38-923A-4984-A432-8E0A571DEBCC}" type="parTrans" cxnId="{6C944F02-BDD3-47A9-9DBB-47373C21A977}">
      <dgm:prSet/>
      <dgm:spPr/>
      <dgm:t>
        <a:bodyPr/>
        <a:lstStyle/>
        <a:p>
          <a:endParaRPr lang="en-US"/>
        </a:p>
      </dgm:t>
    </dgm:pt>
    <dgm:pt modelId="{65522975-8179-4DF8-B280-0925667CFB48}" type="sibTrans" cxnId="{6C944F02-BDD3-47A9-9DBB-47373C21A977}">
      <dgm:prSet/>
      <dgm:spPr/>
      <dgm:t>
        <a:bodyPr/>
        <a:lstStyle/>
        <a:p>
          <a:endParaRPr lang="en-US"/>
        </a:p>
      </dgm:t>
    </dgm:pt>
    <dgm:pt modelId="{C49DFFDF-86BF-4881-A438-F5C1FCCC4194}">
      <dgm:prSet/>
      <dgm:spPr/>
      <dgm:t>
        <a:bodyPr/>
        <a:lstStyle/>
        <a:p>
          <a:r>
            <a:rPr lang="de-DE"/>
            <a:t>Ethische Dilemmata</a:t>
          </a:r>
          <a:endParaRPr lang="en-US"/>
        </a:p>
      </dgm:t>
    </dgm:pt>
    <dgm:pt modelId="{7767A6D5-F304-4EF1-8E35-BE5A61D823F9}" type="parTrans" cxnId="{7B437A3D-2C1A-413C-A5E4-1FE10A339BCC}">
      <dgm:prSet/>
      <dgm:spPr/>
      <dgm:t>
        <a:bodyPr/>
        <a:lstStyle/>
        <a:p>
          <a:endParaRPr lang="en-US"/>
        </a:p>
      </dgm:t>
    </dgm:pt>
    <dgm:pt modelId="{D1467BEE-5671-4FF1-AF3D-D5998F0F43C0}" type="sibTrans" cxnId="{7B437A3D-2C1A-413C-A5E4-1FE10A339BCC}">
      <dgm:prSet/>
      <dgm:spPr/>
      <dgm:t>
        <a:bodyPr/>
        <a:lstStyle/>
        <a:p>
          <a:endParaRPr lang="en-US"/>
        </a:p>
      </dgm:t>
    </dgm:pt>
    <dgm:pt modelId="{49EF14B6-5CC0-4383-83BE-983D89C7E80F}">
      <dgm:prSet/>
      <dgm:spPr/>
      <dgm:t>
        <a:bodyPr/>
        <a:lstStyle/>
        <a:p>
          <a:r>
            <a:rPr lang="de-DE"/>
            <a:t>Erzeugt Abhängigkeit</a:t>
          </a:r>
          <a:endParaRPr lang="en-US"/>
        </a:p>
      </dgm:t>
    </dgm:pt>
    <dgm:pt modelId="{89E6D346-1CD2-46C4-BB2E-272F4A891AED}" type="parTrans" cxnId="{8CAE3143-0101-4B30-A5CA-C1D5DFED5C03}">
      <dgm:prSet/>
      <dgm:spPr/>
      <dgm:t>
        <a:bodyPr/>
        <a:lstStyle/>
        <a:p>
          <a:endParaRPr lang="en-US"/>
        </a:p>
      </dgm:t>
    </dgm:pt>
    <dgm:pt modelId="{FEC0DCBF-D480-4E27-8797-82F9A7E0933B}" type="sibTrans" cxnId="{8CAE3143-0101-4B30-A5CA-C1D5DFED5C03}">
      <dgm:prSet/>
      <dgm:spPr/>
      <dgm:t>
        <a:bodyPr/>
        <a:lstStyle/>
        <a:p>
          <a:endParaRPr lang="en-US"/>
        </a:p>
      </dgm:t>
    </dgm:pt>
    <dgm:pt modelId="{13476CCA-CF16-574B-82BD-F389FC5EBF8B}" type="pres">
      <dgm:prSet presAssocID="{B390C267-ECFF-4520-8104-09DE7BEE5910}" presName="linear" presStyleCnt="0">
        <dgm:presLayoutVars>
          <dgm:animLvl val="lvl"/>
          <dgm:resizeHandles val="exact"/>
        </dgm:presLayoutVars>
      </dgm:prSet>
      <dgm:spPr/>
    </dgm:pt>
    <dgm:pt modelId="{7B521AB5-0E40-074F-A4D5-D4211833A086}" type="pres">
      <dgm:prSet presAssocID="{30665079-2EEF-4196-8E67-375A27DB4000}" presName="parentText" presStyleLbl="node1" presStyleIdx="0" presStyleCnt="7">
        <dgm:presLayoutVars>
          <dgm:chMax val="0"/>
          <dgm:bulletEnabled val="1"/>
        </dgm:presLayoutVars>
      </dgm:prSet>
      <dgm:spPr/>
    </dgm:pt>
    <dgm:pt modelId="{DE34B4C5-77A4-5F4D-A518-99A85BEE01DF}" type="pres">
      <dgm:prSet presAssocID="{8F93221B-6784-45A5-8441-3D26EE2F4625}" presName="spacer" presStyleCnt="0"/>
      <dgm:spPr/>
    </dgm:pt>
    <dgm:pt modelId="{A8390158-1698-2147-A0F9-B024A5AC5103}" type="pres">
      <dgm:prSet presAssocID="{86BADB09-6009-41C8-8960-E8385EFD731C}" presName="parentText" presStyleLbl="node1" presStyleIdx="1" presStyleCnt="7">
        <dgm:presLayoutVars>
          <dgm:chMax val="0"/>
          <dgm:bulletEnabled val="1"/>
        </dgm:presLayoutVars>
      </dgm:prSet>
      <dgm:spPr/>
    </dgm:pt>
    <dgm:pt modelId="{8E545A2F-F38C-A44D-A27F-561AA3E51B0D}" type="pres">
      <dgm:prSet presAssocID="{9D51EF86-66E4-487C-8000-4F58767584AD}" presName="spacer" presStyleCnt="0"/>
      <dgm:spPr/>
    </dgm:pt>
    <dgm:pt modelId="{8BA6DC8B-5926-684C-BCBD-AEAD04CAF99C}" type="pres">
      <dgm:prSet presAssocID="{57A407C1-1461-486F-B347-318A3562E0CD}" presName="parentText" presStyleLbl="node1" presStyleIdx="2" presStyleCnt="7">
        <dgm:presLayoutVars>
          <dgm:chMax val="0"/>
          <dgm:bulletEnabled val="1"/>
        </dgm:presLayoutVars>
      </dgm:prSet>
      <dgm:spPr/>
    </dgm:pt>
    <dgm:pt modelId="{D1B11C42-3766-994D-8F31-091FC2219C9D}" type="pres">
      <dgm:prSet presAssocID="{4123B886-E897-4221-8A86-A70BC803E31A}" presName="spacer" presStyleCnt="0"/>
      <dgm:spPr/>
    </dgm:pt>
    <dgm:pt modelId="{5CF7F43C-1AB7-8747-8D1F-E49473B4B868}" type="pres">
      <dgm:prSet presAssocID="{D20950FB-FC9D-4391-92F0-C7067DB07C85}" presName="parentText" presStyleLbl="node1" presStyleIdx="3" presStyleCnt="7">
        <dgm:presLayoutVars>
          <dgm:chMax val="0"/>
          <dgm:bulletEnabled val="1"/>
        </dgm:presLayoutVars>
      </dgm:prSet>
      <dgm:spPr/>
    </dgm:pt>
    <dgm:pt modelId="{8C46213E-E1F6-084F-8979-3FBDF6C91886}" type="pres">
      <dgm:prSet presAssocID="{40AB10B2-67D9-4E1C-AE0B-D22AC9C1B942}" presName="spacer" presStyleCnt="0"/>
      <dgm:spPr/>
    </dgm:pt>
    <dgm:pt modelId="{573D5CE9-85AC-7E4B-9EEE-2B6255CA6591}" type="pres">
      <dgm:prSet presAssocID="{FD473B1F-7424-48E6-B0F0-25F5070E1183}" presName="parentText" presStyleLbl="node1" presStyleIdx="4" presStyleCnt="7">
        <dgm:presLayoutVars>
          <dgm:chMax val="0"/>
          <dgm:bulletEnabled val="1"/>
        </dgm:presLayoutVars>
      </dgm:prSet>
      <dgm:spPr/>
    </dgm:pt>
    <dgm:pt modelId="{915DB9E7-817F-B948-8E9C-D87354F9C62F}" type="pres">
      <dgm:prSet presAssocID="{65522975-8179-4DF8-B280-0925667CFB48}" presName="spacer" presStyleCnt="0"/>
      <dgm:spPr/>
    </dgm:pt>
    <dgm:pt modelId="{ACAD414E-2366-5643-83AE-97AA7056DB37}" type="pres">
      <dgm:prSet presAssocID="{C49DFFDF-86BF-4881-A438-F5C1FCCC4194}" presName="parentText" presStyleLbl="node1" presStyleIdx="5" presStyleCnt="7">
        <dgm:presLayoutVars>
          <dgm:chMax val="0"/>
          <dgm:bulletEnabled val="1"/>
        </dgm:presLayoutVars>
      </dgm:prSet>
      <dgm:spPr/>
    </dgm:pt>
    <dgm:pt modelId="{9EAA5D67-5A6B-E140-B9DF-56C98FD022CA}" type="pres">
      <dgm:prSet presAssocID="{D1467BEE-5671-4FF1-AF3D-D5998F0F43C0}" presName="spacer" presStyleCnt="0"/>
      <dgm:spPr/>
    </dgm:pt>
    <dgm:pt modelId="{0C1833B0-2BCB-A94F-8AEF-164C86DE1D63}" type="pres">
      <dgm:prSet presAssocID="{49EF14B6-5CC0-4383-83BE-983D89C7E80F}" presName="parentText" presStyleLbl="node1" presStyleIdx="6" presStyleCnt="7">
        <dgm:presLayoutVars>
          <dgm:chMax val="0"/>
          <dgm:bulletEnabled val="1"/>
        </dgm:presLayoutVars>
      </dgm:prSet>
      <dgm:spPr/>
    </dgm:pt>
  </dgm:ptLst>
  <dgm:cxnLst>
    <dgm:cxn modelId="{6C944F02-BDD3-47A9-9DBB-47373C21A977}" srcId="{B390C267-ECFF-4520-8104-09DE7BEE5910}" destId="{FD473B1F-7424-48E6-B0F0-25F5070E1183}" srcOrd="4" destOrd="0" parTransId="{50D81C38-923A-4984-A432-8E0A571DEBCC}" sibTransId="{65522975-8179-4DF8-B280-0925667CFB48}"/>
    <dgm:cxn modelId="{1992260C-3DA6-904E-8570-044C1DD3988B}" type="presOf" srcId="{30665079-2EEF-4196-8E67-375A27DB4000}" destId="{7B521AB5-0E40-074F-A4D5-D4211833A086}" srcOrd="0" destOrd="0" presId="urn:microsoft.com/office/officeart/2005/8/layout/vList2"/>
    <dgm:cxn modelId="{DE18F612-0D5B-457C-A764-EF2A5D6522B5}" srcId="{B390C267-ECFF-4520-8104-09DE7BEE5910}" destId="{57A407C1-1461-486F-B347-318A3562E0CD}" srcOrd="2" destOrd="0" parTransId="{67452918-0BB7-48DD-8537-1A7917076B42}" sibTransId="{4123B886-E897-4221-8A86-A70BC803E31A}"/>
    <dgm:cxn modelId="{72FDCC1A-E7AF-0A48-8E6B-5991AE68D0E5}" type="presOf" srcId="{D20950FB-FC9D-4391-92F0-C7067DB07C85}" destId="{5CF7F43C-1AB7-8747-8D1F-E49473B4B868}" srcOrd="0" destOrd="0" presId="urn:microsoft.com/office/officeart/2005/8/layout/vList2"/>
    <dgm:cxn modelId="{DE209F2C-F3E9-5D41-AD06-B4DF0C16A60C}" type="presOf" srcId="{57A407C1-1461-486F-B347-318A3562E0CD}" destId="{8BA6DC8B-5926-684C-BCBD-AEAD04CAF99C}" srcOrd="0" destOrd="0" presId="urn:microsoft.com/office/officeart/2005/8/layout/vList2"/>
    <dgm:cxn modelId="{7B437A3D-2C1A-413C-A5E4-1FE10A339BCC}" srcId="{B390C267-ECFF-4520-8104-09DE7BEE5910}" destId="{C49DFFDF-86BF-4881-A438-F5C1FCCC4194}" srcOrd="5" destOrd="0" parTransId="{7767A6D5-F304-4EF1-8E35-BE5A61D823F9}" sibTransId="{D1467BEE-5671-4FF1-AF3D-D5998F0F43C0}"/>
    <dgm:cxn modelId="{8CAE3143-0101-4B30-A5CA-C1D5DFED5C03}" srcId="{B390C267-ECFF-4520-8104-09DE7BEE5910}" destId="{49EF14B6-5CC0-4383-83BE-983D89C7E80F}" srcOrd="6" destOrd="0" parTransId="{89E6D346-1CD2-46C4-BB2E-272F4A891AED}" sibTransId="{FEC0DCBF-D480-4E27-8797-82F9A7E0933B}"/>
    <dgm:cxn modelId="{F273A462-CD74-DE46-8A16-D27EA687D57B}" type="presOf" srcId="{FD473B1F-7424-48E6-B0F0-25F5070E1183}" destId="{573D5CE9-85AC-7E4B-9EEE-2B6255CA6591}" srcOrd="0" destOrd="0" presId="urn:microsoft.com/office/officeart/2005/8/layout/vList2"/>
    <dgm:cxn modelId="{6FF6566E-BB26-8C48-A728-33C14AA02C84}" type="presOf" srcId="{49EF14B6-5CC0-4383-83BE-983D89C7E80F}" destId="{0C1833B0-2BCB-A94F-8AEF-164C86DE1D63}" srcOrd="0" destOrd="0" presId="urn:microsoft.com/office/officeart/2005/8/layout/vList2"/>
    <dgm:cxn modelId="{35E9EE76-9446-A948-922A-29E5E981EF2E}" type="presOf" srcId="{C49DFFDF-86BF-4881-A438-F5C1FCCC4194}" destId="{ACAD414E-2366-5643-83AE-97AA7056DB37}" srcOrd="0" destOrd="0" presId="urn:microsoft.com/office/officeart/2005/8/layout/vList2"/>
    <dgm:cxn modelId="{91696696-2A91-42E5-8E93-93F7D5EFBD63}" srcId="{B390C267-ECFF-4520-8104-09DE7BEE5910}" destId="{86BADB09-6009-41C8-8960-E8385EFD731C}" srcOrd="1" destOrd="0" parTransId="{9EB77668-097D-4309-AA43-7DF9D6703883}" sibTransId="{9D51EF86-66E4-487C-8000-4F58767584AD}"/>
    <dgm:cxn modelId="{DF4B2E9C-68FB-4219-96C4-9F637A8CAC8A}" srcId="{B390C267-ECFF-4520-8104-09DE7BEE5910}" destId="{D20950FB-FC9D-4391-92F0-C7067DB07C85}" srcOrd="3" destOrd="0" parTransId="{CBA191C2-7380-40D9-B412-4D87D964C505}" sibTransId="{40AB10B2-67D9-4E1C-AE0B-D22AC9C1B942}"/>
    <dgm:cxn modelId="{EE18EFB5-5352-2245-B1E5-985470B4DAB6}" type="presOf" srcId="{86BADB09-6009-41C8-8960-E8385EFD731C}" destId="{A8390158-1698-2147-A0F9-B024A5AC5103}" srcOrd="0" destOrd="0" presId="urn:microsoft.com/office/officeart/2005/8/layout/vList2"/>
    <dgm:cxn modelId="{00D45CCB-8BCA-4B41-B965-3C704DCF12A9}" type="presOf" srcId="{B390C267-ECFF-4520-8104-09DE7BEE5910}" destId="{13476CCA-CF16-574B-82BD-F389FC5EBF8B}" srcOrd="0" destOrd="0" presId="urn:microsoft.com/office/officeart/2005/8/layout/vList2"/>
    <dgm:cxn modelId="{152C1FE5-D173-429E-AF91-DE2732CB9AED}" srcId="{B390C267-ECFF-4520-8104-09DE7BEE5910}" destId="{30665079-2EEF-4196-8E67-375A27DB4000}" srcOrd="0" destOrd="0" parTransId="{F121F53D-CA32-4BCD-A244-BDF2721CA129}" sibTransId="{8F93221B-6784-45A5-8441-3D26EE2F4625}"/>
    <dgm:cxn modelId="{BEFA75FE-24C8-A842-97C2-EB5669F46179}" type="presParOf" srcId="{13476CCA-CF16-574B-82BD-F389FC5EBF8B}" destId="{7B521AB5-0E40-074F-A4D5-D4211833A086}" srcOrd="0" destOrd="0" presId="urn:microsoft.com/office/officeart/2005/8/layout/vList2"/>
    <dgm:cxn modelId="{3254B38B-0705-4E49-B896-0C5C60FC541F}" type="presParOf" srcId="{13476CCA-CF16-574B-82BD-F389FC5EBF8B}" destId="{DE34B4C5-77A4-5F4D-A518-99A85BEE01DF}" srcOrd="1" destOrd="0" presId="urn:microsoft.com/office/officeart/2005/8/layout/vList2"/>
    <dgm:cxn modelId="{62781A60-8877-7E46-B2F6-454604221DF7}" type="presParOf" srcId="{13476CCA-CF16-574B-82BD-F389FC5EBF8B}" destId="{A8390158-1698-2147-A0F9-B024A5AC5103}" srcOrd="2" destOrd="0" presId="urn:microsoft.com/office/officeart/2005/8/layout/vList2"/>
    <dgm:cxn modelId="{FDEBB458-BFE0-2B4D-AB4E-69506490E112}" type="presParOf" srcId="{13476CCA-CF16-574B-82BD-F389FC5EBF8B}" destId="{8E545A2F-F38C-A44D-A27F-561AA3E51B0D}" srcOrd="3" destOrd="0" presId="urn:microsoft.com/office/officeart/2005/8/layout/vList2"/>
    <dgm:cxn modelId="{40098599-9197-B041-BC6A-863795BA1D76}" type="presParOf" srcId="{13476CCA-CF16-574B-82BD-F389FC5EBF8B}" destId="{8BA6DC8B-5926-684C-BCBD-AEAD04CAF99C}" srcOrd="4" destOrd="0" presId="urn:microsoft.com/office/officeart/2005/8/layout/vList2"/>
    <dgm:cxn modelId="{4D8506C0-0D0B-6E41-A6A2-7B989BC7BA30}" type="presParOf" srcId="{13476CCA-CF16-574B-82BD-F389FC5EBF8B}" destId="{D1B11C42-3766-994D-8F31-091FC2219C9D}" srcOrd="5" destOrd="0" presId="urn:microsoft.com/office/officeart/2005/8/layout/vList2"/>
    <dgm:cxn modelId="{29823747-E947-D444-95A1-1175BBD51516}" type="presParOf" srcId="{13476CCA-CF16-574B-82BD-F389FC5EBF8B}" destId="{5CF7F43C-1AB7-8747-8D1F-E49473B4B868}" srcOrd="6" destOrd="0" presId="urn:microsoft.com/office/officeart/2005/8/layout/vList2"/>
    <dgm:cxn modelId="{64FD2E24-5C34-CF48-886B-3CB51B3BE883}" type="presParOf" srcId="{13476CCA-CF16-574B-82BD-F389FC5EBF8B}" destId="{8C46213E-E1F6-084F-8979-3FBDF6C91886}" srcOrd="7" destOrd="0" presId="urn:microsoft.com/office/officeart/2005/8/layout/vList2"/>
    <dgm:cxn modelId="{B8D9CCF4-55B3-B14A-A1B5-195AB1DB885B}" type="presParOf" srcId="{13476CCA-CF16-574B-82BD-F389FC5EBF8B}" destId="{573D5CE9-85AC-7E4B-9EEE-2B6255CA6591}" srcOrd="8" destOrd="0" presId="urn:microsoft.com/office/officeart/2005/8/layout/vList2"/>
    <dgm:cxn modelId="{B5FED890-AB0E-D749-B4AA-0DCFEE35E79F}" type="presParOf" srcId="{13476CCA-CF16-574B-82BD-F389FC5EBF8B}" destId="{915DB9E7-817F-B948-8E9C-D87354F9C62F}" srcOrd="9" destOrd="0" presId="urn:microsoft.com/office/officeart/2005/8/layout/vList2"/>
    <dgm:cxn modelId="{EACF3221-DA3C-344E-B1B5-305F21CB5D87}" type="presParOf" srcId="{13476CCA-CF16-574B-82BD-F389FC5EBF8B}" destId="{ACAD414E-2366-5643-83AE-97AA7056DB37}" srcOrd="10" destOrd="0" presId="urn:microsoft.com/office/officeart/2005/8/layout/vList2"/>
    <dgm:cxn modelId="{41DB3C17-1D2F-7A4F-BD18-6FC96D018ABB}" type="presParOf" srcId="{13476CCA-CF16-574B-82BD-F389FC5EBF8B}" destId="{9EAA5D67-5A6B-E140-B9DF-56C98FD022CA}" srcOrd="11" destOrd="0" presId="urn:microsoft.com/office/officeart/2005/8/layout/vList2"/>
    <dgm:cxn modelId="{D3586914-9450-BF45-8B15-8C36AAC2B6DB}" type="presParOf" srcId="{13476CCA-CF16-574B-82BD-F389FC5EBF8B}" destId="{0C1833B0-2BCB-A94F-8AEF-164C86DE1D63}" srcOrd="1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BBA3349F-24B5-45E6-BC9C-2EECEFF3D0EA}"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2831C32F-1ECB-4A35-8AD9-5BC820C176BA}">
      <dgm:prSet/>
      <dgm:spPr/>
      <dgm:t>
        <a:bodyPr/>
        <a:lstStyle/>
        <a:p>
          <a:r>
            <a:rPr lang="de-DE"/>
            <a:t>Datenschutz und Datensicherheit</a:t>
          </a:r>
          <a:endParaRPr lang="en-US"/>
        </a:p>
      </dgm:t>
    </dgm:pt>
    <dgm:pt modelId="{99AD22B9-3618-42BF-9137-603490E5BE81}" type="parTrans" cxnId="{5766F819-9E53-4843-82F8-03B20C87C1A6}">
      <dgm:prSet/>
      <dgm:spPr/>
      <dgm:t>
        <a:bodyPr/>
        <a:lstStyle/>
        <a:p>
          <a:endParaRPr lang="en-US"/>
        </a:p>
      </dgm:t>
    </dgm:pt>
    <dgm:pt modelId="{5A1E7DD4-43CF-4C6E-8489-642D16B13197}" type="sibTrans" cxnId="{5766F819-9E53-4843-82F8-03B20C87C1A6}">
      <dgm:prSet/>
      <dgm:spPr/>
      <dgm:t>
        <a:bodyPr/>
        <a:lstStyle/>
        <a:p>
          <a:endParaRPr lang="en-US"/>
        </a:p>
      </dgm:t>
    </dgm:pt>
    <dgm:pt modelId="{7A4DA0AF-9F41-4D9E-814F-4F1553030F1B}">
      <dgm:prSet/>
      <dgm:spPr/>
      <dgm:t>
        <a:bodyPr/>
        <a:lstStyle/>
        <a:p>
          <a:r>
            <a:rPr lang="de-DE"/>
            <a:t>Mangelnde Transparenz</a:t>
          </a:r>
          <a:endParaRPr lang="en-US"/>
        </a:p>
      </dgm:t>
    </dgm:pt>
    <dgm:pt modelId="{32717798-9BF5-4E8C-9BCF-255C84678B14}" type="parTrans" cxnId="{C7584803-D536-4E07-A3E4-18CB32D5DD97}">
      <dgm:prSet/>
      <dgm:spPr/>
      <dgm:t>
        <a:bodyPr/>
        <a:lstStyle/>
        <a:p>
          <a:endParaRPr lang="en-US"/>
        </a:p>
      </dgm:t>
    </dgm:pt>
    <dgm:pt modelId="{C257D137-7A6F-4670-BA58-6AB6B8F20210}" type="sibTrans" cxnId="{C7584803-D536-4E07-A3E4-18CB32D5DD97}">
      <dgm:prSet/>
      <dgm:spPr/>
      <dgm:t>
        <a:bodyPr/>
        <a:lstStyle/>
        <a:p>
          <a:endParaRPr lang="en-US"/>
        </a:p>
      </dgm:t>
    </dgm:pt>
    <dgm:pt modelId="{AE95EAFB-A5F0-4419-9E3D-4420BA436FD6}">
      <dgm:prSet/>
      <dgm:spPr/>
      <dgm:t>
        <a:bodyPr/>
        <a:lstStyle/>
        <a:p>
          <a:r>
            <a:rPr lang="de-DE"/>
            <a:t>Erheblicher Energieverbrauch</a:t>
          </a:r>
          <a:endParaRPr lang="en-US"/>
        </a:p>
      </dgm:t>
    </dgm:pt>
    <dgm:pt modelId="{AB2C313D-49DA-4733-90A7-5F376104F062}" type="parTrans" cxnId="{0A1D30F2-1A72-4036-9029-4E6A2FB68BBE}">
      <dgm:prSet/>
      <dgm:spPr/>
      <dgm:t>
        <a:bodyPr/>
        <a:lstStyle/>
        <a:p>
          <a:endParaRPr lang="en-US"/>
        </a:p>
      </dgm:t>
    </dgm:pt>
    <dgm:pt modelId="{74290019-5110-4FCF-8489-C66314A63273}" type="sibTrans" cxnId="{0A1D30F2-1A72-4036-9029-4E6A2FB68BBE}">
      <dgm:prSet/>
      <dgm:spPr/>
      <dgm:t>
        <a:bodyPr/>
        <a:lstStyle/>
        <a:p>
          <a:endParaRPr lang="en-US"/>
        </a:p>
      </dgm:t>
    </dgm:pt>
    <dgm:pt modelId="{0C0A779A-A2FC-4D20-8A80-10AF5F2A7A4E}">
      <dgm:prSet/>
      <dgm:spPr/>
      <dgm:t>
        <a:bodyPr/>
        <a:lstStyle/>
        <a:p>
          <a:r>
            <a:rPr lang="de-DE"/>
            <a:t>Urheberrechtsprobleme</a:t>
          </a:r>
          <a:endParaRPr lang="en-US"/>
        </a:p>
      </dgm:t>
    </dgm:pt>
    <dgm:pt modelId="{36D169F0-E73F-4398-AE4C-379543DB0C63}" type="parTrans" cxnId="{D94F57B2-25C7-4F7F-9983-1A2A5394E95D}">
      <dgm:prSet/>
      <dgm:spPr/>
      <dgm:t>
        <a:bodyPr/>
        <a:lstStyle/>
        <a:p>
          <a:endParaRPr lang="en-US"/>
        </a:p>
      </dgm:t>
    </dgm:pt>
    <dgm:pt modelId="{33D98E08-62C1-4B63-9CEE-0D06387EC3F1}" type="sibTrans" cxnId="{D94F57B2-25C7-4F7F-9983-1A2A5394E95D}">
      <dgm:prSet/>
      <dgm:spPr/>
      <dgm:t>
        <a:bodyPr/>
        <a:lstStyle/>
        <a:p>
          <a:endParaRPr lang="en-US"/>
        </a:p>
      </dgm:t>
    </dgm:pt>
    <dgm:pt modelId="{6BF08379-C4BF-414A-850A-9155BF5C5588}" type="pres">
      <dgm:prSet presAssocID="{BBA3349F-24B5-45E6-BC9C-2EECEFF3D0EA}" presName="linear" presStyleCnt="0">
        <dgm:presLayoutVars>
          <dgm:animLvl val="lvl"/>
          <dgm:resizeHandles val="exact"/>
        </dgm:presLayoutVars>
      </dgm:prSet>
      <dgm:spPr/>
    </dgm:pt>
    <dgm:pt modelId="{62C205B1-0301-6E4A-B730-009F954A4416}" type="pres">
      <dgm:prSet presAssocID="{2831C32F-1ECB-4A35-8AD9-5BC820C176BA}" presName="parentText" presStyleLbl="node1" presStyleIdx="0" presStyleCnt="4">
        <dgm:presLayoutVars>
          <dgm:chMax val="0"/>
          <dgm:bulletEnabled val="1"/>
        </dgm:presLayoutVars>
      </dgm:prSet>
      <dgm:spPr/>
    </dgm:pt>
    <dgm:pt modelId="{3C19F53E-00F7-BB4E-8F36-9D6CB7AE5C00}" type="pres">
      <dgm:prSet presAssocID="{5A1E7DD4-43CF-4C6E-8489-642D16B13197}" presName="spacer" presStyleCnt="0"/>
      <dgm:spPr/>
    </dgm:pt>
    <dgm:pt modelId="{E31541FA-00A6-3A4B-8802-C9D9157C66D2}" type="pres">
      <dgm:prSet presAssocID="{7A4DA0AF-9F41-4D9E-814F-4F1553030F1B}" presName="parentText" presStyleLbl="node1" presStyleIdx="1" presStyleCnt="4">
        <dgm:presLayoutVars>
          <dgm:chMax val="0"/>
          <dgm:bulletEnabled val="1"/>
        </dgm:presLayoutVars>
      </dgm:prSet>
      <dgm:spPr/>
    </dgm:pt>
    <dgm:pt modelId="{A4AA8C49-3854-C84F-A188-C77C3E44B955}" type="pres">
      <dgm:prSet presAssocID="{C257D137-7A6F-4670-BA58-6AB6B8F20210}" presName="spacer" presStyleCnt="0"/>
      <dgm:spPr/>
    </dgm:pt>
    <dgm:pt modelId="{2150E5CA-EA34-A64C-885C-5ABB1332A9C4}" type="pres">
      <dgm:prSet presAssocID="{AE95EAFB-A5F0-4419-9E3D-4420BA436FD6}" presName="parentText" presStyleLbl="node1" presStyleIdx="2" presStyleCnt="4">
        <dgm:presLayoutVars>
          <dgm:chMax val="0"/>
          <dgm:bulletEnabled val="1"/>
        </dgm:presLayoutVars>
      </dgm:prSet>
      <dgm:spPr/>
    </dgm:pt>
    <dgm:pt modelId="{DB036C5E-FD9A-5D4E-B9A7-8379F96B0964}" type="pres">
      <dgm:prSet presAssocID="{74290019-5110-4FCF-8489-C66314A63273}" presName="spacer" presStyleCnt="0"/>
      <dgm:spPr/>
    </dgm:pt>
    <dgm:pt modelId="{328E7B3D-72D6-0347-8875-09CCE1C74BDA}" type="pres">
      <dgm:prSet presAssocID="{0C0A779A-A2FC-4D20-8A80-10AF5F2A7A4E}" presName="parentText" presStyleLbl="node1" presStyleIdx="3" presStyleCnt="4">
        <dgm:presLayoutVars>
          <dgm:chMax val="0"/>
          <dgm:bulletEnabled val="1"/>
        </dgm:presLayoutVars>
      </dgm:prSet>
      <dgm:spPr/>
    </dgm:pt>
  </dgm:ptLst>
  <dgm:cxnLst>
    <dgm:cxn modelId="{C7584803-D536-4E07-A3E4-18CB32D5DD97}" srcId="{BBA3349F-24B5-45E6-BC9C-2EECEFF3D0EA}" destId="{7A4DA0AF-9F41-4D9E-814F-4F1553030F1B}" srcOrd="1" destOrd="0" parTransId="{32717798-9BF5-4E8C-9BCF-255C84678B14}" sibTransId="{C257D137-7A6F-4670-BA58-6AB6B8F20210}"/>
    <dgm:cxn modelId="{6FEB890A-E5AE-DC44-8412-8875EA1C7163}" type="presOf" srcId="{2831C32F-1ECB-4A35-8AD9-5BC820C176BA}" destId="{62C205B1-0301-6E4A-B730-009F954A4416}" srcOrd="0" destOrd="0" presId="urn:microsoft.com/office/officeart/2005/8/layout/vList2"/>
    <dgm:cxn modelId="{5766F819-9E53-4843-82F8-03B20C87C1A6}" srcId="{BBA3349F-24B5-45E6-BC9C-2EECEFF3D0EA}" destId="{2831C32F-1ECB-4A35-8AD9-5BC820C176BA}" srcOrd="0" destOrd="0" parTransId="{99AD22B9-3618-42BF-9137-603490E5BE81}" sibTransId="{5A1E7DD4-43CF-4C6E-8489-642D16B13197}"/>
    <dgm:cxn modelId="{AF0B4E20-3047-AF48-BDD9-331B25660537}" type="presOf" srcId="{BBA3349F-24B5-45E6-BC9C-2EECEFF3D0EA}" destId="{6BF08379-C4BF-414A-850A-9155BF5C5588}" srcOrd="0" destOrd="0" presId="urn:microsoft.com/office/officeart/2005/8/layout/vList2"/>
    <dgm:cxn modelId="{5D0EF926-C9C2-B54E-A869-B852E2371A18}" type="presOf" srcId="{7A4DA0AF-9F41-4D9E-814F-4F1553030F1B}" destId="{E31541FA-00A6-3A4B-8802-C9D9157C66D2}" srcOrd="0" destOrd="0" presId="urn:microsoft.com/office/officeart/2005/8/layout/vList2"/>
    <dgm:cxn modelId="{D94F57B2-25C7-4F7F-9983-1A2A5394E95D}" srcId="{BBA3349F-24B5-45E6-BC9C-2EECEFF3D0EA}" destId="{0C0A779A-A2FC-4D20-8A80-10AF5F2A7A4E}" srcOrd="3" destOrd="0" parTransId="{36D169F0-E73F-4398-AE4C-379543DB0C63}" sibTransId="{33D98E08-62C1-4B63-9CEE-0D06387EC3F1}"/>
    <dgm:cxn modelId="{9122ACE0-2703-9B41-8EBC-D6A833AC40FA}" type="presOf" srcId="{0C0A779A-A2FC-4D20-8A80-10AF5F2A7A4E}" destId="{328E7B3D-72D6-0347-8875-09CCE1C74BDA}" srcOrd="0" destOrd="0" presId="urn:microsoft.com/office/officeart/2005/8/layout/vList2"/>
    <dgm:cxn modelId="{827B95ED-5474-AE43-9C7A-CECA4EB87E3D}" type="presOf" srcId="{AE95EAFB-A5F0-4419-9E3D-4420BA436FD6}" destId="{2150E5CA-EA34-A64C-885C-5ABB1332A9C4}" srcOrd="0" destOrd="0" presId="urn:microsoft.com/office/officeart/2005/8/layout/vList2"/>
    <dgm:cxn modelId="{0A1D30F2-1A72-4036-9029-4E6A2FB68BBE}" srcId="{BBA3349F-24B5-45E6-BC9C-2EECEFF3D0EA}" destId="{AE95EAFB-A5F0-4419-9E3D-4420BA436FD6}" srcOrd="2" destOrd="0" parTransId="{AB2C313D-49DA-4733-90A7-5F376104F062}" sibTransId="{74290019-5110-4FCF-8489-C66314A63273}"/>
    <dgm:cxn modelId="{294B1CF8-55A1-5044-8BA1-79AF0443B6B3}" type="presParOf" srcId="{6BF08379-C4BF-414A-850A-9155BF5C5588}" destId="{62C205B1-0301-6E4A-B730-009F954A4416}" srcOrd="0" destOrd="0" presId="urn:microsoft.com/office/officeart/2005/8/layout/vList2"/>
    <dgm:cxn modelId="{BB8CA0AD-60C0-444D-8E2E-6B54CD059683}" type="presParOf" srcId="{6BF08379-C4BF-414A-850A-9155BF5C5588}" destId="{3C19F53E-00F7-BB4E-8F36-9D6CB7AE5C00}" srcOrd="1" destOrd="0" presId="urn:microsoft.com/office/officeart/2005/8/layout/vList2"/>
    <dgm:cxn modelId="{D12CB7AD-1581-C149-9CC6-94A540839DBE}" type="presParOf" srcId="{6BF08379-C4BF-414A-850A-9155BF5C5588}" destId="{E31541FA-00A6-3A4B-8802-C9D9157C66D2}" srcOrd="2" destOrd="0" presId="urn:microsoft.com/office/officeart/2005/8/layout/vList2"/>
    <dgm:cxn modelId="{B634508F-58B8-314A-BCCC-3217192EE32E}" type="presParOf" srcId="{6BF08379-C4BF-414A-850A-9155BF5C5588}" destId="{A4AA8C49-3854-C84F-A188-C77C3E44B955}" srcOrd="3" destOrd="0" presId="urn:microsoft.com/office/officeart/2005/8/layout/vList2"/>
    <dgm:cxn modelId="{0DD1BC75-64E7-374C-8AF1-9EFCA61C1D04}" type="presParOf" srcId="{6BF08379-C4BF-414A-850A-9155BF5C5588}" destId="{2150E5CA-EA34-A64C-885C-5ABB1332A9C4}" srcOrd="4" destOrd="0" presId="urn:microsoft.com/office/officeart/2005/8/layout/vList2"/>
    <dgm:cxn modelId="{84F1DCC1-5FBC-F442-A8BC-07B41AC8F574}" type="presParOf" srcId="{6BF08379-C4BF-414A-850A-9155BF5C5588}" destId="{DB036C5E-FD9A-5D4E-B9A7-8379F96B0964}" srcOrd="5" destOrd="0" presId="urn:microsoft.com/office/officeart/2005/8/layout/vList2"/>
    <dgm:cxn modelId="{16576AB6-9839-E447-A259-B19DB14EA6EE}" type="presParOf" srcId="{6BF08379-C4BF-414A-850A-9155BF5C5588}" destId="{328E7B3D-72D6-0347-8875-09CCE1C74BDA}" srcOrd="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0706182C-6802-44CC-B5E1-FC49023801A0}" type="doc">
      <dgm:prSet loTypeId="urn:microsoft.com/office/officeart/2005/8/layout/default" loCatId="list" qsTypeId="urn:microsoft.com/office/officeart/2005/8/quickstyle/simple1" qsCatId="simple" csTypeId="urn:microsoft.com/office/officeart/2005/8/colors/accent1_2" csCatId="accent1"/>
      <dgm:spPr/>
      <dgm:t>
        <a:bodyPr/>
        <a:lstStyle/>
        <a:p>
          <a:endParaRPr lang="en-US"/>
        </a:p>
      </dgm:t>
    </dgm:pt>
    <dgm:pt modelId="{9B74AF29-4F46-4AD5-A073-CA3EEDB2851F}">
      <dgm:prSet/>
      <dgm:spPr/>
      <dgm:t>
        <a:bodyPr/>
        <a:lstStyle/>
        <a:p>
          <a:r>
            <a:rPr lang="de-DE"/>
            <a:t>Mercedes Benz fahrerloses Auto</a:t>
          </a:r>
          <a:endParaRPr lang="en-US"/>
        </a:p>
      </dgm:t>
    </dgm:pt>
    <dgm:pt modelId="{971C15DB-4D6C-416D-8CE8-4CEE198653A3}" type="parTrans" cxnId="{5DF47A9B-F1C3-4672-9A9D-FE3B4EF7F3FB}">
      <dgm:prSet/>
      <dgm:spPr/>
      <dgm:t>
        <a:bodyPr/>
        <a:lstStyle/>
        <a:p>
          <a:endParaRPr lang="en-US"/>
        </a:p>
      </dgm:t>
    </dgm:pt>
    <dgm:pt modelId="{EB2CF2A0-E00B-44DE-9A1E-816520B73948}" type="sibTrans" cxnId="{5DF47A9B-F1C3-4672-9A9D-FE3B4EF7F3FB}">
      <dgm:prSet/>
      <dgm:spPr/>
      <dgm:t>
        <a:bodyPr/>
        <a:lstStyle/>
        <a:p>
          <a:endParaRPr lang="en-US"/>
        </a:p>
      </dgm:t>
    </dgm:pt>
    <dgm:pt modelId="{F096B7B4-6E27-4968-BD41-35E45E6D8369}">
      <dgm:prSet/>
      <dgm:spPr/>
      <dgm:t>
        <a:bodyPr/>
        <a:lstStyle/>
        <a:p>
          <a:r>
            <a:rPr lang="de-DE"/>
            <a:t>1997: Sieg des IBM-Computers über Garry Kasparov</a:t>
          </a:r>
          <a:endParaRPr lang="en-US"/>
        </a:p>
      </dgm:t>
    </dgm:pt>
    <dgm:pt modelId="{16897275-8958-4FDB-9AAD-29CE5D2D2178}" type="parTrans" cxnId="{F24D3A9C-1576-4B5B-9088-55FE2B43745F}">
      <dgm:prSet/>
      <dgm:spPr/>
      <dgm:t>
        <a:bodyPr/>
        <a:lstStyle/>
        <a:p>
          <a:endParaRPr lang="en-US"/>
        </a:p>
      </dgm:t>
    </dgm:pt>
    <dgm:pt modelId="{BEA051EC-3244-48C0-BA63-64CD87E14A5E}" type="sibTrans" cxnId="{F24D3A9C-1576-4B5B-9088-55FE2B43745F}">
      <dgm:prSet/>
      <dgm:spPr/>
      <dgm:t>
        <a:bodyPr/>
        <a:lstStyle/>
        <a:p>
          <a:endParaRPr lang="en-US"/>
        </a:p>
      </dgm:t>
    </dgm:pt>
    <dgm:pt modelId="{0C9BAD2B-858B-4EF6-A84C-D2DFF4B9EF05}">
      <dgm:prSet/>
      <dgm:spPr/>
      <dgm:t>
        <a:bodyPr/>
        <a:lstStyle/>
        <a:p>
          <a:r>
            <a:rPr lang="de-DE"/>
            <a:t>HONDAs ASIMOV</a:t>
          </a:r>
          <a:endParaRPr lang="en-US"/>
        </a:p>
      </dgm:t>
    </dgm:pt>
    <dgm:pt modelId="{524700D6-08FF-4132-8D1F-5DC465F25DF2}" type="parTrans" cxnId="{125AE930-27FC-47B0-9846-86255C8BC6A1}">
      <dgm:prSet/>
      <dgm:spPr/>
      <dgm:t>
        <a:bodyPr/>
        <a:lstStyle/>
        <a:p>
          <a:endParaRPr lang="en-US"/>
        </a:p>
      </dgm:t>
    </dgm:pt>
    <dgm:pt modelId="{FF906996-F371-4B45-8C5A-FE8F3078AD8C}" type="sibTrans" cxnId="{125AE930-27FC-47B0-9846-86255C8BC6A1}">
      <dgm:prSet/>
      <dgm:spPr/>
      <dgm:t>
        <a:bodyPr/>
        <a:lstStyle/>
        <a:p>
          <a:endParaRPr lang="en-US"/>
        </a:p>
      </dgm:t>
    </dgm:pt>
    <dgm:pt modelId="{74F5ABAA-8540-4158-AF32-D5131F27C22B}">
      <dgm:prSet/>
      <dgm:spPr/>
      <dgm:t>
        <a:bodyPr/>
        <a:lstStyle/>
        <a:p>
          <a:r>
            <a:rPr lang="de-DE"/>
            <a:t>KISMET vom MIT</a:t>
          </a:r>
          <a:endParaRPr lang="en-US"/>
        </a:p>
      </dgm:t>
    </dgm:pt>
    <dgm:pt modelId="{3EDD9E41-07AA-4C41-B20E-4E9FB9DA9F0C}" type="parTrans" cxnId="{16FAEC49-772D-4465-B16D-45DB50A615E3}">
      <dgm:prSet/>
      <dgm:spPr/>
      <dgm:t>
        <a:bodyPr/>
        <a:lstStyle/>
        <a:p>
          <a:endParaRPr lang="en-US"/>
        </a:p>
      </dgm:t>
    </dgm:pt>
    <dgm:pt modelId="{CB3E9EB4-6DC8-4DB0-BB55-1A6673C22FA5}" type="sibTrans" cxnId="{16FAEC49-772D-4465-B16D-45DB50A615E3}">
      <dgm:prSet/>
      <dgm:spPr/>
      <dgm:t>
        <a:bodyPr/>
        <a:lstStyle/>
        <a:p>
          <a:endParaRPr lang="en-US"/>
        </a:p>
      </dgm:t>
    </dgm:pt>
    <dgm:pt modelId="{4CE06C54-04ED-452C-8C7F-A8CABF8C1C2C}">
      <dgm:prSet/>
      <dgm:spPr/>
      <dgm:t>
        <a:bodyPr/>
        <a:lstStyle/>
        <a:p>
          <a:r>
            <a:rPr lang="de-DE"/>
            <a:t>ROOMBA 2002</a:t>
          </a:r>
          <a:endParaRPr lang="en-US"/>
        </a:p>
      </dgm:t>
    </dgm:pt>
    <dgm:pt modelId="{9C73C155-48C2-434E-8787-16CEF71054B1}" type="parTrans" cxnId="{7D27A594-B724-4DFB-A5C6-BB07F54EBC8E}">
      <dgm:prSet/>
      <dgm:spPr/>
      <dgm:t>
        <a:bodyPr/>
        <a:lstStyle/>
        <a:p>
          <a:endParaRPr lang="en-US"/>
        </a:p>
      </dgm:t>
    </dgm:pt>
    <dgm:pt modelId="{4B5D2544-3600-4AA6-99F2-181F04EDE63A}" type="sibTrans" cxnId="{7D27A594-B724-4DFB-A5C6-BB07F54EBC8E}">
      <dgm:prSet/>
      <dgm:spPr/>
      <dgm:t>
        <a:bodyPr/>
        <a:lstStyle/>
        <a:p>
          <a:endParaRPr lang="en-US"/>
        </a:p>
      </dgm:t>
    </dgm:pt>
    <dgm:pt modelId="{CED0D766-4CED-423C-8222-23709BE784C3}">
      <dgm:prSet/>
      <dgm:spPr/>
      <dgm:t>
        <a:bodyPr/>
        <a:lstStyle/>
        <a:p>
          <a:r>
            <a:rPr lang="de-DE"/>
            <a:t>Facebook, Twitter, Netflix</a:t>
          </a:r>
          <a:endParaRPr lang="en-US"/>
        </a:p>
      </dgm:t>
    </dgm:pt>
    <dgm:pt modelId="{7511607A-2F29-49CF-B146-08135068C32A}" type="parTrans" cxnId="{39080CE3-050E-4C7D-82AA-81155613F2FC}">
      <dgm:prSet/>
      <dgm:spPr/>
      <dgm:t>
        <a:bodyPr/>
        <a:lstStyle/>
        <a:p>
          <a:endParaRPr lang="en-US"/>
        </a:p>
      </dgm:t>
    </dgm:pt>
    <dgm:pt modelId="{4BA5C2A2-B841-4403-9EA3-E9E5B2CCEEE5}" type="sibTrans" cxnId="{39080CE3-050E-4C7D-82AA-81155613F2FC}">
      <dgm:prSet/>
      <dgm:spPr/>
      <dgm:t>
        <a:bodyPr/>
        <a:lstStyle/>
        <a:p>
          <a:endParaRPr lang="en-US"/>
        </a:p>
      </dgm:t>
    </dgm:pt>
    <dgm:pt modelId="{5D7527EF-B4CE-9741-9DA8-C4B0458216F1}" type="pres">
      <dgm:prSet presAssocID="{0706182C-6802-44CC-B5E1-FC49023801A0}" presName="diagram" presStyleCnt="0">
        <dgm:presLayoutVars>
          <dgm:dir/>
          <dgm:resizeHandles val="exact"/>
        </dgm:presLayoutVars>
      </dgm:prSet>
      <dgm:spPr/>
    </dgm:pt>
    <dgm:pt modelId="{643AF67A-A95A-9641-95BF-077B924C8020}" type="pres">
      <dgm:prSet presAssocID="{9B74AF29-4F46-4AD5-A073-CA3EEDB2851F}" presName="node" presStyleLbl="node1" presStyleIdx="0" presStyleCnt="6">
        <dgm:presLayoutVars>
          <dgm:bulletEnabled val="1"/>
        </dgm:presLayoutVars>
      </dgm:prSet>
      <dgm:spPr/>
    </dgm:pt>
    <dgm:pt modelId="{FE4BC187-73F6-A64F-83FC-37BDEF4A74FD}" type="pres">
      <dgm:prSet presAssocID="{EB2CF2A0-E00B-44DE-9A1E-816520B73948}" presName="sibTrans" presStyleCnt="0"/>
      <dgm:spPr/>
    </dgm:pt>
    <dgm:pt modelId="{5D5AE6DC-5914-604A-B265-9C6C45AF63D6}" type="pres">
      <dgm:prSet presAssocID="{F096B7B4-6E27-4968-BD41-35E45E6D8369}" presName="node" presStyleLbl="node1" presStyleIdx="1" presStyleCnt="6">
        <dgm:presLayoutVars>
          <dgm:bulletEnabled val="1"/>
        </dgm:presLayoutVars>
      </dgm:prSet>
      <dgm:spPr/>
    </dgm:pt>
    <dgm:pt modelId="{A2A64978-D2FD-A14C-A164-6828D28906DA}" type="pres">
      <dgm:prSet presAssocID="{BEA051EC-3244-48C0-BA63-64CD87E14A5E}" presName="sibTrans" presStyleCnt="0"/>
      <dgm:spPr/>
    </dgm:pt>
    <dgm:pt modelId="{FAD5FCC6-5004-DB49-9F8C-9C09A03CEBF3}" type="pres">
      <dgm:prSet presAssocID="{0C9BAD2B-858B-4EF6-A84C-D2DFF4B9EF05}" presName="node" presStyleLbl="node1" presStyleIdx="2" presStyleCnt="6">
        <dgm:presLayoutVars>
          <dgm:bulletEnabled val="1"/>
        </dgm:presLayoutVars>
      </dgm:prSet>
      <dgm:spPr/>
    </dgm:pt>
    <dgm:pt modelId="{768764F5-256A-1543-BD77-A4405FA71F27}" type="pres">
      <dgm:prSet presAssocID="{FF906996-F371-4B45-8C5A-FE8F3078AD8C}" presName="sibTrans" presStyleCnt="0"/>
      <dgm:spPr/>
    </dgm:pt>
    <dgm:pt modelId="{FB46DA38-4EE0-A14E-B63F-212022B392FC}" type="pres">
      <dgm:prSet presAssocID="{74F5ABAA-8540-4158-AF32-D5131F27C22B}" presName="node" presStyleLbl="node1" presStyleIdx="3" presStyleCnt="6">
        <dgm:presLayoutVars>
          <dgm:bulletEnabled val="1"/>
        </dgm:presLayoutVars>
      </dgm:prSet>
      <dgm:spPr/>
    </dgm:pt>
    <dgm:pt modelId="{7D593C1F-1D43-E942-9244-8DBC8DEDCEDC}" type="pres">
      <dgm:prSet presAssocID="{CB3E9EB4-6DC8-4DB0-BB55-1A6673C22FA5}" presName="sibTrans" presStyleCnt="0"/>
      <dgm:spPr/>
    </dgm:pt>
    <dgm:pt modelId="{55B92A0C-167B-2645-94D3-7420FF8F9BA0}" type="pres">
      <dgm:prSet presAssocID="{4CE06C54-04ED-452C-8C7F-A8CABF8C1C2C}" presName="node" presStyleLbl="node1" presStyleIdx="4" presStyleCnt="6">
        <dgm:presLayoutVars>
          <dgm:bulletEnabled val="1"/>
        </dgm:presLayoutVars>
      </dgm:prSet>
      <dgm:spPr/>
    </dgm:pt>
    <dgm:pt modelId="{A0C81AE6-CA31-7349-BA5D-506459C60828}" type="pres">
      <dgm:prSet presAssocID="{4B5D2544-3600-4AA6-99F2-181F04EDE63A}" presName="sibTrans" presStyleCnt="0"/>
      <dgm:spPr/>
    </dgm:pt>
    <dgm:pt modelId="{2CA53B4B-5238-9141-9A43-7D096E48D1EC}" type="pres">
      <dgm:prSet presAssocID="{CED0D766-4CED-423C-8222-23709BE784C3}" presName="node" presStyleLbl="node1" presStyleIdx="5" presStyleCnt="6">
        <dgm:presLayoutVars>
          <dgm:bulletEnabled val="1"/>
        </dgm:presLayoutVars>
      </dgm:prSet>
      <dgm:spPr/>
    </dgm:pt>
  </dgm:ptLst>
  <dgm:cxnLst>
    <dgm:cxn modelId="{601C0301-3257-244F-A9C0-FF43AE7DF1E1}" type="presOf" srcId="{4CE06C54-04ED-452C-8C7F-A8CABF8C1C2C}" destId="{55B92A0C-167B-2645-94D3-7420FF8F9BA0}" srcOrd="0" destOrd="0" presId="urn:microsoft.com/office/officeart/2005/8/layout/default"/>
    <dgm:cxn modelId="{AA629617-C5AA-9A43-A0AE-206AA5FE0B2A}" type="presOf" srcId="{0706182C-6802-44CC-B5E1-FC49023801A0}" destId="{5D7527EF-B4CE-9741-9DA8-C4B0458216F1}" srcOrd="0" destOrd="0" presId="urn:microsoft.com/office/officeart/2005/8/layout/default"/>
    <dgm:cxn modelId="{4374E62D-BC9C-294F-ACD3-4342399CA337}" type="presOf" srcId="{0C9BAD2B-858B-4EF6-A84C-D2DFF4B9EF05}" destId="{FAD5FCC6-5004-DB49-9F8C-9C09A03CEBF3}" srcOrd="0" destOrd="0" presId="urn:microsoft.com/office/officeart/2005/8/layout/default"/>
    <dgm:cxn modelId="{125AE930-27FC-47B0-9846-86255C8BC6A1}" srcId="{0706182C-6802-44CC-B5E1-FC49023801A0}" destId="{0C9BAD2B-858B-4EF6-A84C-D2DFF4B9EF05}" srcOrd="2" destOrd="0" parTransId="{524700D6-08FF-4132-8D1F-5DC465F25DF2}" sibTransId="{FF906996-F371-4B45-8C5A-FE8F3078AD8C}"/>
    <dgm:cxn modelId="{16FAEC49-772D-4465-B16D-45DB50A615E3}" srcId="{0706182C-6802-44CC-B5E1-FC49023801A0}" destId="{74F5ABAA-8540-4158-AF32-D5131F27C22B}" srcOrd="3" destOrd="0" parTransId="{3EDD9E41-07AA-4C41-B20E-4E9FB9DA9F0C}" sibTransId="{CB3E9EB4-6DC8-4DB0-BB55-1A6673C22FA5}"/>
    <dgm:cxn modelId="{0F513D4A-B47B-1249-A440-A934AB950914}" type="presOf" srcId="{74F5ABAA-8540-4158-AF32-D5131F27C22B}" destId="{FB46DA38-4EE0-A14E-B63F-212022B392FC}" srcOrd="0" destOrd="0" presId="urn:microsoft.com/office/officeart/2005/8/layout/default"/>
    <dgm:cxn modelId="{3F05C17E-C695-C84C-AADF-1145EA686492}" type="presOf" srcId="{CED0D766-4CED-423C-8222-23709BE784C3}" destId="{2CA53B4B-5238-9141-9A43-7D096E48D1EC}" srcOrd="0" destOrd="0" presId="urn:microsoft.com/office/officeart/2005/8/layout/default"/>
    <dgm:cxn modelId="{3724C08B-5A1B-AD46-A6BC-FA79C8307A60}" type="presOf" srcId="{F096B7B4-6E27-4968-BD41-35E45E6D8369}" destId="{5D5AE6DC-5914-604A-B265-9C6C45AF63D6}" srcOrd="0" destOrd="0" presId="urn:microsoft.com/office/officeart/2005/8/layout/default"/>
    <dgm:cxn modelId="{7D27A594-B724-4DFB-A5C6-BB07F54EBC8E}" srcId="{0706182C-6802-44CC-B5E1-FC49023801A0}" destId="{4CE06C54-04ED-452C-8C7F-A8CABF8C1C2C}" srcOrd="4" destOrd="0" parTransId="{9C73C155-48C2-434E-8787-16CEF71054B1}" sibTransId="{4B5D2544-3600-4AA6-99F2-181F04EDE63A}"/>
    <dgm:cxn modelId="{5DF47A9B-F1C3-4672-9A9D-FE3B4EF7F3FB}" srcId="{0706182C-6802-44CC-B5E1-FC49023801A0}" destId="{9B74AF29-4F46-4AD5-A073-CA3EEDB2851F}" srcOrd="0" destOrd="0" parTransId="{971C15DB-4D6C-416D-8CE8-4CEE198653A3}" sibTransId="{EB2CF2A0-E00B-44DE-9A1E-816520B73948}"/>
    <dgm:cxn modelId="{5ADD7E9B-F696-A84D-BE0B-A076AB8D509C}" type="presOf" srcId="{9B74AF29-4F46-4AD5-A073-CA3EEDB2851F}" destId="{643AF67A-A95A-9641-95BF-077B924C8020}" srcOrd="0" destOrd="0" presId="urn:microsoft.com/office/officeart/2005/8/layout/default"/>
    <dgm:cxn modelId="{F24D3A9C-1576-4B5B-9088-55FE2B43745F}" srcId="{0706182C-6802-44CC-B5E1-FC49023801A0}" destId="{F096B7B4-6E27-4968-BD41-35E45E6D8369}" srcOrd="1" destOrd="0" parTransId="{16897275-8958-4FDB-9AAD-29CE5D2D2178}" sibTransId="{BEA051EC-3244-48C0-BA63-64CD87E14A5E}"/>
    <dgm:cxn modelId="{39080CE3-050E-4C7D-82AA-81155613F2FC}" srcId="{0706182C-6802-44CC-B5E1-FC49023801A0}" destId="{CED0D766-4CED-423C-8222-23709BE784C3}" srcOrd="5" destOrd="0" parTransId="{7511607A-2F29-49CF-B146-08135068C32A}" sibTransId="{4BA5C2A2-B841-4403-9EA3-E9E5B2CCEEE5}"/>
    <dgm:cxn modelId="{103C8FB4-7CE2-9247-9469-5B8074D6292C}" type="presParOf" srcId="{5D7527EF-B4CE-9741-9DA8-C4B0458216F1}" destId="{643AF67A-A95A-9641-95BF-077B924C8020}" srcOrd="0" destOrd="0" presId="urn:microsoft.com/office/officeart/2005/8/layout/default"/>
    <dgm:cxn modelId="{557296D8-189C-F544-B636-76FFDFCE0981}" type="presParOf" srcId="{5D7527EF-B4CE-9741-9DA8-C4B0458216F1}" destId="{FE4BC187-73F6-A64F-83FC-37BDEF4A74FD}" srcOrd="1" destOrd="0" presId="urn:microsoft.com/office/officeart/2005/8/layout/default"/>
    <dgm:cxn modelId="{DB87B25E-D553-2749-B14F-F61F866C79AB}" type="presParOf" srcId="{5D7527EF-B4CE-9741-9DA8-C4B0458216F1}" destId="{5D5AE6DC-5914-604A-B265-9C6C45AF63D6}" srcOrd="2" destOrd="0" presId="urn:microsoft.com/office/officeart/2005/8/layout/default"/>
    <dgm:cxn modelId="{4607D25B-FEBF-6C42-B8DE-76E4C05D2477}" type="presParOf" srcId="{5D7527EF-B4CE-9741-9DA8-C4B0458216F1}" destId="{A2A64978-D2FD-A14C-A164-6828D28906DA}" srcOrd="3" destOrd="0" presId="urn:microsoft.com/office/officeart/2005/8/layout/default"/>
    <dgm:cxn modelId="{99A51FC9-6BCC-D74F-9C0D-7A0E21E2C3E8}" type="presParOf" srcId="{5D7527EF-B4CE-9741-9DA8-C4B0458216F1}" destId="{FAD5FCC6-5004-DB49-9F8C-9C09A03CEBF3}" srcOrd="4" destOrd="0" presId="urn:microsoft.com/office/officeart/2005/8/layout/default"/>
    <dgm:cxn modelId="{822EB11B-4E7B-FE46-A2EC-371E4155E4AF}" type="presParOf" srcId="{5D7527EF-B4CE-9741-9DA8-C4B0458216F1}" destId="{768764F5-256A-1543-BD77-A4405FA71F27}" srcOrd="5" destOrd="0" presId="urn:microsoft.com/office/officeart/2005/8/layout/default"/>
    <dgm:cxn modelId="{EB622630-CDDE-EC44-BF51-BC21B45A3D26}" type="presParOf" srcId="{5D7527EF-B4CE-9741-9DA8-C4B0458216F1}" destId="{FB46DA38-4EE0-A14E-B63F-212022B392FC}" srcOrd="6" destOrd="0" presId="urn:microsoft.com/office/officeart/2005/8/layout/default"/>
    <dgm:cxn modelId="{09D35591-E582-F44A-ADF5-3BA5CD7F6EC9}" type="presParOf" srcId="{5D7527EF-B4CE-9741-9DA8-C4B0458216F1}" destId="{7D593C1F-1D43-E942-9244-8DBC8DEDCEDC}" srcOrd="7" destOrd="0" presId="urn:microsoft.com/office/officeart/2005/8/layout/default"/>
    <dgm:cxn modelId="{C78445A3-5B01-2347-BCF4-EAD5D72247CF}" type="presParOf" srcId="{5D7527EF-B4CE-9741-9DA8-C4B0458216F1}" destId="{55B92A0C-167B-2645-94D3-7420FF8F9BA0}" srcOrd="8" destOrd="0" presId="urn:microsoft.com/office/officeart/2005/8/layout/default"/>
    <dgm:cxn modelId="{63769B17-526B-1946-89B5-F61ED71DBCCB}" type="presParOf" srcId="{5D7527EF-B4CE-9741-9DA8-C4B0458216F1}" destId="{A0C81AE6-CA31-7349-BA5D-506459C60828}" srcOrd="9" destOrd="0" presId="urn:microsoft.com/office/officeart/2005/8/layout/default"/>
    <dgm:cxn modelId="{4DAAD43C-1407-2847-8D4E-07FE1BE567DC}" type="presParOf" srcId="{5D7527EF-B4CE-9741-9DA8-C4B0458216F1}" destId="{2CA53B4B-5238-9141-9A43-7D096E48D1EC}" srcOrd="1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846534F-C255-4F08-84DD-0647AAC7DBBF}"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378E81C3-668B-461F-A025-C99E9B6C83A2}">
      <dgm:prSet/>
      <dgm:spPr/>
      <dgm:t>
        <a:bodyPr/>
        <a:lstStyle/>
        <a:p>
          <a:r>
            <a:rPr lang="de-DE" dirty="0"/>
            <a:t>Im Jahre 2014 der Chatbot "Eugene </a:t>
          </a:r>
          <a:r>
            <a:rPr lang="de-DE" dirty="0" err="1"/>
            <a:t>Goostman</a:t>
          </a:r>
          <a:r>
            <a:rPr lang="de-DE" dirty="0"/>
            <a:t>" gewinnt den renommierten "Turing-Test"-Wettbewerb. </a:t>
          </a:r>
          <a:endParaRPr lang="en-US" dirty="0"/>
        </a:p>
      </dgm:t>
    </dgm:pt>
    <dgm:pt modelId="{AAA46656-2859-42AC-B556-D7B2C477247F}" type="parTrans" cxnId="{0F1BC937-041A-467E-BDD1-1455A862692D}">
      <dgm:prSet/>
      <dgm:spPr/>
      <dgm:t>
        <a:bodyPr/>
        <a:lstStyle/>
        <a:p>
          <a:endParaRPr lang="en-US"/>
        </a:p>
      </dgm:t>
    </dgm:pt>
    <dgm:pt modelId="{364DCBCA-ED2E-410F-861E-8DEAF2D193BA}" type="sibTrans" cxnId="{0F1BC937-041A-467E-BDD1-1455A862692D}">
      <dgm:prSet/>
      <dgm:spPr/>
      <dgm:t>
        <a:bodyPr/>
        <a:lstStyle/>
        <a:p>
          <a:endParaRPr lang="en-US"/>
        </a:p>
      </dgm:t>
    </dgm:pt>
    <dgm:pt modelId="{2CBD3D17-8F3E-4040-9BDB-947C9649E835}">
      <dgm:prSet/>
      <dgm:spPr/>
      <dgm:t>
        <a:bodyPr/>
        <a:lstStyle/>
        <a:p>
          <a:r>
            <a:rPr lang="de-DE"/>
            <a:t>2017 Google erfindet den "Transformer" - eine moderne KI-Architektur, die die Grundlage für die generative KI bilden wird. </a:t>
          </a:r>
          <a:endParaRPr lang="en-US"/>
        </a:p>
      </dgm:t>
    </dgm:pt>
    <dgm:pt modelId="{4CA50AC8-69C3-470A-96D5-708D717C6F02}" type="parTrans" cxnId="{2A0340AB-4EB4-4E1E-9EF9-A4A4D4E2AFDA}">
      <dgm:prSet/>
      <dgm:spPr/>
      <dgm:t>
        <a:bodyPr/>
        <a:lstStyle/>
        <a:p>
          <a:endParaRPr lang="en-US"/>
        </a:p>
      </dgm:t>
    </dgm:pt>
    <dgm:pt modelId="{3809A0A7-7220-4293-B60E-6257B2E0FC53}" type="sibTrans" cxnId="{2A0340AB-4EB4-4E1E-9EF9-A4A4D4E2AFDA}">
      <dgm:prSet/>
      <dgm:spPr/>
      <dgm:t>
        <a:bodyPr/>
        <a:lstStyle/>
        <a:p>
          <a:endParaRPr lang="en-US"/>
        </a:p>
      </dgm:t>
    </dgm:pt>
    <dgm:pt modelId="{6BC15C45-CC91-45E6-948D-D74E2498326C}">
      <dgm:prSet/>
      <dgm:spPr/>
      <dgm:t>
        <a:bodyPr/>
        <a:lstStyle/>
        <a:p>
          <a:r>
            <a:rPr lang="de-DE" dirty="0"/>
            <a:t>2018: Der IBM "Project </a:t>
          </a:r>
          <a:r>
            <a:rPr lang="de-DE" dirty="0" err="1"/>
            <a:t>Debater</a:t>
          </a:r>
          <a:r>
            <a:rPr lang="de-DE" dirty="0"/>
            <a:t>" debattierte mit zwei Meister-Debattierern über komplexe Themen und schnitt dabei hervorragend ab.  </a:t>
          </a:r>
          <a:endParaRPr lang="en-US" dirty="0"/>
        </a:p>
      </dgm:t>
    </dgm:pt>
    <dgm:pt modelId="{BE0ECABC-9FA0-4CCE-B199-1D4F836869FC}" type="parTrans" cxnId="{08411C0D-9B46-4F68-A35A-1A73B304BBD7}">
      <dgm:prSet/>
      <dgm:spPr/>
      <dgm:t>
        <a:bodyPr/>
        <a:lstStyle/>
        <a:p>
          <a:endParaRPr lang="en-US"/>
        </a:p>
      </dgm:t>
    </dgm:pt>
    <dgm:pt modelId="{0237E095-B845-407E-9FB3-B21EE7FD8A47}" type="sibTrans" cxnId="{08411C0D-9B46-4F68-A35A-1A73B304BBD7}">
      <dgm:prSet/>
      <dgm:spPr/>
      <dgm:t>
        <a:bodyPr/>
        <a:lstStyle/>
        <a:p>
          <a:endParaRPr lang="en-US"/>
        </a:p>
      </dgm:t>
    </dgm:pt>
    <dgm:pt modelId="{0BE20973-73B6-4FCA-BD95-908BF67E4EAC}">
      <dgm:prSet/>
      <dgm:spPr/>
      <dgm:t>
        <a:bodyPr/>
        <a:lstStyle/>
        <a:p>
          <a:r>
            <a:rPr lang="de-DE"/>
            <a:t>2019 erreicht Googles AlphaStar den Rang eines Großmeisters im Videospiel StarCraft 2 und übertrifft damit alle bis auf 0,2 % der menschlichen Spieler.</a:t>
          </a:r>
          <a:endParaRPr lang="en-US"/>
        </a:p>
      </dgm:t>
    </dgm:pt>
    <dgm:pt modelId="{AF0F6FD2-5DFC-418B-B181-1A0307A643ED}" type="parTrans" cxnId="{37EDD0EF-A107-481A-B57B-C326DE9E929B}">
      <dgm:prSet/>
      <dgm:spPr/>
      <dgm:t>
        <a:bodyPr/>
        <a:lstStyle/>
        <a:p>
          <a:endParaRPr lang="en-US"/>
        </a:p>
      </dgm:t>
    </dgm:pt>
    <dgm:pt modelId="{9027C060-D21C-495E-9486-9BDDD1DB8C94}" type="sibTrans" cxnId="{37EDD0EF-A107-481A-B57B-C326DE9E929B}">
      <dgm:prSet/>
      <dgm:spPr/>
      <dgm:t>
        <a:bodyPr/>
        <a:lstStyle/>
        <a:p>
          <a:endParaRPr lang="en-US"/>
        </a:p>
      </dgm:t>
    </dgm:pt>
    <dgm:pt modelId="{B3E742A9-8487-514C-ABC5-778B6747F756}" type="pres">
      <dgm:prSet presAssocID="{6846534F-C255-4F08-84DD-0647AAC7DBBF}" presName="linear" presStyleCnt="0">
        <dgm:presLayoutVars>
          <dgm:animLvl val="lvl"/>
          <dgm:resizeHandles val="exact"/>
        </dgm:presLayoutVars>
      </dgm:prSet>
      <dgm:spPr/>
    </dgm:pt>
    <dgm:pt modelId="{7F43E456-BAAE-3645-AC6C-A053A0B4EB2C}" type="pres">
      <dgm:prSet presAssocID="{378E81C3-668B-461F-A025-C99E9B6C83A2}" presName="parentText" presStyleLbl="node1" presStyleIdx="0" presStyleCnt="4">
        <dgm:presLayoutVars>
          <dgm:chMax val="0"/>
          <dgm:bulletEnabled val="1"/>
        </dgm:presLayoutVars>
      </dgm:prSet>
      <dgm:spPr/>
    </dgm:pt>
    <dgm:pt modelId="{7DDCAD1B-8186-DD4B-8317-29C1AD015136}" type="pres">
      <dgm:prSet presAssocID="{364DCBCA-ED2E-410F-861E-8DEAF2D193BA}" presName="spacer" presStyleCnt="0"/>
      <dgm:spPr/>
    </dgm:pt>
    <dgm:pt modelId="{D7EFC79C-6408-734D-BC9D-543F669C7DEA}" type="pres">
      <dgm:prSet presAssocID="{2CBD3D17-8F3E-4040-9BDB-947C9649E835}" presName="parentText" presStyleLbl="node1" presStyleIdx="1" presStyleCnt="4">
        <dgm:presLayoutVars>
          <dgm:chMax val="0"/>
          <dgm:bulletEnabled val="1"/>
        </dgm:presLayoutVars>
      </dgm:prSet>
      <dgm:spPr/>
    </dgm:pt>
    <dgm:pt modelId="{47C190B2-9C2A-5949-9598-A8EBDB5A2263}" type="pres">
      <dgm:prSet presAssocID="{3809A0A7-7220-4293-B60E-6257B2E0FC53}" presName="spacer" presStyleCnt="0"/>
      <dgm:spPr/>
    </dgm:pt>
    <dgm:pt modelId="{D08A2D27-AF3D-8E47-8F73-1C6035476859}" type="pres">
      <dgm:prSet presAssocID="{6BC15C45-CC91-45E6-948D-D74E2498326C}" presName="parentText" presStyleLbl="node1" presStyleIdx="2" presStyleCnt="4">
        <dgm:presLayoutVars>
          <dgm:chMax val="0"/>
          <dgm:bulletEnabled val="1"/>
        </dgm:presLayoutVars>
      </dgm:prSet>
      <dgm:spPr/>
    </dgm:pt>
    <dgm:pt modelId="{4ED2B724-DFDB-0440-BEAE-AC40505849E6}" type="pres">
      <dgm:prSet presAssocID="{0237E095-B845-407E-9FB3-B21EE7FD8A47}" presName="spacer" presStyleCnt="0"/>
      <dgm:spPr/>
    </dgm:pt>
    <dgm:pt modelId="{DFA38470-12DC-754A-9F83-76BD8E42CDDE}" type="pres">
      <dgm:prSet presAssocID="{0BE20973-73B6-4FCA-BD95-908BF67E4EAC}" presName="parentText" presStyleLbl="node1" presStyleIdx="3" presStyleCnt="4">
        <dgm:presLayoutVars>
          <dgm:chMax val="0"/>
          <dgm:bulletEnabled val="1"/>
        </dgm:presLayoutVars>
      </dgm:prSet>
      <dgm:spPr/>
    </dgm:pt>
  </dgm:ptLst>
  <dgm:cxnLst>
    <dgm:cxn modelId="{0A739000-D65F-C541-A36F-A23585A7D4DA}" type="presOf" srcId="{0BE20973-73B6-4FCA-BD95-908BF67E4EAC}" destId="{DFA38470-12DC-754A-9F83-76BD8E42CDDE}" srcOrd="0" destOrd="0" presId="urn:microsoft.com/office/officeart/2005/8/layout/vList2"/>
    <dgm:cxn modelId="{08411C0D-9B46-4F68-A35A-1A73B304BBD7}" srcId="{6846534F-C255-4F08-84DD-0647AAC7DBBF}" destId="{6BC15C45-CC91-45E6-948D-D74E2498326C}" srcOrd="2" destOrd="0" parTransId="{BE0ECABC-9FA0-4CCE-B199-1D4F836869FC}" sibTransId="{0237E095-B845-407E-9FB3-B21EE7FD8A47}"/>
    <dgm:cxn modelId="{FB6E6A28-BE14-0340-A9E8-FB8ECF66B000}" type="presOf" srcId="{2CBD3D17-8F3E-4040-9BDB-947C9649E835}" destId="{D7EFC79C-6408-734D-BC9D-543F669C7DEA}" srcOrd="0" destOrd="0" presId="urn:microsoft.com/office/officeart/2005/8/layout/vList2"/>
    <dgm:cxn modelId="{0F1BC937-041A-467E-BDD1-1455A862692D}" srcId="{6846534F-C255-4F08-84DD-0647AAC7DBBF}" destId="{378E81C3-668B-461F-A025-C99E9B6C83A2}" srcOrd="0" destOrd="0" parTransId="{AAA46656-2859-42AC-B556-D7B2C477247F}" sibTransId="{364DCBCA-ED2E-410F-861E-8DEAF2D193BA}"/>
    <dgm:cxn modelId="{73CA4451-5DE3-C740-A1AC-9EAA9DC8EBCE}" type="presOf" srcId="{6846534F-C255-4F08-84DD-0647AAC7DBBF}" destId="{B3E742A9-8487-514C-ABC5-778B6747F756}" srcOrd="0" destOrd="0" presId="urn:microsoft.com/office/officeart/2005/8/layout/vList2"/>
    <dgm:cxn modelId="{CC6F9E74-FEE8-0449-8869-282F4291FB69}" type="presOf" srcId="{6BC15C45-CC91-45E6-948D-D74E2498326C}" destId="{D08A2D27-AF3D-8E47-8F73-1C6035476859}" srcOrd="0" destOrd="0" presId="urn:microsoft.com/office/officeart/2005/8/layout/vList2"/>
    <dgm:cxn modelId="{2A0340AB-4EB4-4E1E-9EF9-A4A4D4E2AFDA}" srcId="{6846534F-C255-4F08-84DD-0647AAC7DBBF}" destId="{2CBD3D17-8F3E-4040-9BDB-947C9649E835}" srcOrd="1" destOrd="0" parTransId="{4CA50AC8-69C3-470A-96D5-708D717C6F02}" sibTransId="{3809A0A7-7220-4293-B60E-6257B2E0FC53}"/>
    <dgm:cxn modelId="{4991B5B3-E8A0-C445-B6F8-34387512B48C}" type="presOf" srcId="{378E81C3-668B-461F-A025-C99E9B6C83A2}" destId="{7F43E456-BAAE-3645-AC6C-A053A0B4EB2C}" srcOrd="0" destOrd="0" presId="urn:microsoft.com/office/officeart/2005/8/layout/vList2"/>
    <dgm:cxn modelId="{37EDD0EF-A107-481A-B57B-C326DE9E929B}" srcId="{6846534F-C255-4F08-84DD-0647AAC7DBBF}" destId="{0BE20973-73B6-4FCA-BD95-908BF67E4EAC}" srcOrd="3" destOrd="0" parTransId="{AF0F6FD2-5DFC-418B-B181-1A0307A643ED}" sibTransId="{9027C060-D21C-495E-9486-9BDDD1DB8C94}"/>
    <dgm:cxn modelId="{5F04D5C0-8E6D-6A4C-8A72-85E6879E30FC}" type="presParOf" srcId="{B3E742A9-8487-514C-ABC5-778B6747F756}" destId="{7F43E456-BAAE-3645-AC6C-A053A0B4EB2C}" srcOrd="0" destOrd="0" presId="urn:microsoft.com/office/officeart/2005/8/layout/vList2"/>
    <dgm:cxn modelId="{A221AFEA-77C3-344E-824B-EC25E5224DB4}" type="presParOf" srcId="{B3E742A9-8487-514C-ABC5-778B6747F756}" destId="{7DDCAD1B-8186-DD4B-8317-29C1AD015136}" srcOrd="1" destOrd="0" presId="urn:microsoft.com/office/officeart/2005/8/layout/vList2"/>
    <dgm:cxn modelId="{C4FA5BD2-3D2D-654C-B475-93AF844919E0}" type="presParOf" srcId="{B3E742A9-8487-514C-ABC5-778B6747F756}" destId="{D7EFC79C-6408-734D-BC9D-543F669C7DEA}" srcOrd="2" destOrd="0" presId="urn:microsoft.com/office/officeart/2005/8/layout/vList2"/>
    <dgm:cxn modelId="{CBC7550E-28D8-8647-AA68-D153493EE25C}" type="presParOf" srcId="{B3E742A9-8487-514C-ABC5-778B6747F756}" destId="{47C190B2-9C2A-5949-9598-A8EBDB5A2263}" srcOrd="3" destOrd="0" presId="urn:microsoft.com/office/officeart/2005/8/layout/vList2"/>
    <dgm:cxn modelId="{347B5779-0BA7-D94F-AFB1-FDE07CC83877}" type="presParOf" srcId="{B3E742A9-8487-514C-ABC5-778B6747F756}" destId="{D08A2D27-AF3D-8E47-8F73-1C6035476859}" srcOrd="4" destOrd="0" presId="urn:microsoft.com/office/officeart/2005/8/layout/vList2"/>
    <dgm:cxn modelId="{C62BCCBB-B72E-2549-B281-5C314500FA12}" type="presParOf" srcId="{B3E742A9-8487-514C-ABC5-778B6747F756}" destId="{4ED2B724-DFDB-0440-BEAE-AC40505849E6}" srcOrd="5" destOrd="0" presId="urn:microsoft.com/office/officeart/2005/8/layout/vList2"/>
    <dgm:cxn modelId="{627462C0-1503-634A-9A79-C2B78E858DEA}" type="presParOf" srcId="{B3E742A9-8487-514C-ABC5-778B6747F756}" destId="{DFA38470-12DC-754A-9F83-76BD8E42CDDE}" srcOrd="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21ACC41A-B23F-447F-9046-4149766B5D57}" type="doc">
      <dgm:prSet loTypeId="urn:microsoft.com/office/officeart/2005/8/layout/vProcess5" loCatId="process" qsTypeId="urn:microsoft.com/office/officeart/2005/8/quickstyle/simple1" qsCatId="simple" csTypeId="urn:microsoft.com/office/officeart/2005/8/colors/colorful2" csCatId="colorful" phldr="1"/>
      <dgm:spPr/>
      <dgm:t>
        <a:bodyPr/>
        <a:lstStyle/>
        <a:p>
          <a:endParaRPr lang="en-US"/>
        </a:p>
      </dgm:t>
    </dgm:pt>
    <dgm:pt modelId="{B0C6429B-CA9B-4D98-A4B8-90C6B9CD3D6B}">
      <dgm:prSet custT="1"/>
      <dgm:spPr/>
      <dgm:t>
        <a:bodyPr/>
        <a:lstStyle/>
        <a:p>
          <a:r>
            <a:rPr lang="de-DE" sz="2800" dirty="0">
              <a:solidFill>
                <a:srgbClr val="FFFF00"/>
              </a:solidFill>
            </a:rPr>
            <a:t>A) als Software:</a:t>
          </a:r>
          <a:endParaRPr lang="en-US" sz="2800" dirty="0">
            <a:solidFill>
              <a:srgbClr val="FFFF00"/>
            </a:solidFill>
          </a:endParaRPr>
        </a:p>
      </dgm:t>
    </dgm:pt>
    <dgm:pt modelId="{B0DD552B-28D7-4D5A-9E45-05CE6854EFD3}" type="parTrans" cxnId="{6F7967C7-F0D4-4F2D-9299-8C381A5BAE3B}">
      <dgm:prSet/>
      <dgm:spPr/>
      <dgm:t>
        <a:bodyPr/>
        <a:lstStyle/>
        <a:p>
          <a:endParaRPr lang="en-US"/>
        </a:p>
      </dgm:t>
    </dgm:pt>
    <dgm:pt modelId="{1216A6D6-BCB5-453B-A519-FA45E50C2520}" type="sibTrans" cxnId="{6F7967C7-F0D4-4F2D-9299-8C381A5BAE3B}">
      <dgm:prSet/>
      <dgm:spPr/>
      <dgm:t>
        <a:bodyPr/>
        <a:lstStyle/>
        <a:p>
          <a:endParaRPr lang="en-US"/>
        </a:p>
      </dgm:t>
    </dgm:pt>
    <dgm:pt modelId="{3DF10700-D868-4948-8F2F-EAAB42848B0A}">
      <dgm:prSet custT="1"/>
      <dgm:spPr/>
      <dgm:t>
        <a:bodyPr/>
        <a:lstStyle/>
        <a:p>
          <a:r>
            <a:rPr lang="de-DE" sz="2800" dirty="0"/>
            <a:t>Virtuelle Assistenten</a:t>
          </a:r>
          <a:endParaRPr lang="en-US" sz="2800" dirty="0"/>
        </a:p>
      </dgm:t>
    </dgm:pt>
    <dgm:pt modelId="{7F728CFE-8F98-48F6-B525-4F97E2262AA7}" type="parTrans" cxnId="{ADF18FE5-EB29-477A-85FE-28709BF3155D}">
      <dgm:prSet/>
      <dgm:spPr/>
      <dgm:t>
        <a:bodyPr/>
        <a:lstStyle/>
        <a:p>
          <a:endParaRPr lang="en-US"/>
        </a:p>
      </dgm:t>
    </dgm:pt>
    <dgm:pt modelId="{8A2E2FEF-B015-43E2-8255-CFBB237BFCBA}" type="sibTrans" cxnId="{ADF18FE5-EB29-477A-85FE-28709BF3155D}">
      <dgm:prSet/>
      <dgm:spPr/>
      <dgm:t>
        <a:bodyPr/>
        <a:lstStyle/>
        <a:p>
          <a:endParaRPr lang="en-US"/>
        </a:p>
      </dgm:t>
    </dgm:pt>
    <dgm:pt modelId="{EF5BD423-29D4-4323-945A-4A85F0D6308D}">
      <dgm:prSet custT="1"/>
      <dgm:spPr/>
      <dgm:t>
        <a:bodyPr/>
        <a:lstStyle/>
        <a:p>
          <a:r>
            <a:rPr lang="de-DE" sz="2800" dirty="0"/>
            <a:t>Bildanalyse</a:t>
          </a:r>
          <a:endParaRPr lang="en-US" sz="2400" dirty="0"/>
        </a:p>
      </dgm:t>
    </dgm:pt>
    <dgm:pt modelId="{DF5142FD-C4ED-4223-936D-D63DAE859B86}" type="parTrans" cxnId="{8A90EF92-61AB-4B8B-AD89-4503DDD7FA0F}">
      <dgm:prSet/>
      <dgm:spPr/>
      <dgm:t>
        <a:bodyPr/>
        <a:lstStyle/>
        <a:p>
          <a:endParaRPr lang="en-US"/>
        </a:p>
      </dgm:t>
    </dgm:pt>
    <dgm:pt modelId="{E2B34894-414C-467F-A21D-599AD3B317E4}" type="sibTrans" cxnId="{8A90EF92-61AB-4B8B-AD89-4503DDD7FA0F}">
      <dgm:prSet/>
      <dgm:spPr/>
      <dgm:t>
        <a:bodyPr/>
        <a:lstStyle/>
        <a:p>
          <a:endParaRPr lang="en-US"/>
        </a:p>
      </dgm:t>
    </dgm:pt>
    <dgm:pt modelId="{E5C33AB2-C39C-40B5-828B-16FF4964FF52}">
      <dgm:prSet custT="1"/>
      <dgm:spPr/>
      <dgm:t>
        <a:bodyPr/>
        <a:lstStyle/>
        <a:p>
          <a:r>
            <a:rPr lang="de-DE" sz="2800" dirty="0"/>
            <a:t>Gesichtserkennungs- und Spracherkennungssysteme</a:t>
          </a:r>
          <a:r>
            <a:rPr lang="de-DE" sz="2000" dirty="0"/>
            <a:t>-</a:t>
          </a:r>
          <a:endParaRPr lang="en-US" sz="2000" dirty="0"/>
        </a:p>
      </dgm:t>
    </dgm:pt>
    <dgm:pt modelId="{4AA20B1D-530D-44F8-98CC-8EC2E2E27D3C}" type="parTrans" cxnId="{12870E96-61C2-48C0-81F1-1D8737264419}">
      <dgm:prSet/>
      <dgm:spPr/>
      <dgm:t>
        <a:bodyPr/>
        <a:lstStyle/>
        <a:p>
          <a:endParaRPr lang="en-US"/>
        </a:p>
      </dgm:t>
    </dgm:pt>
    <dgm:pt modelId="{1D02A45B-AE69-4F75-8651-02BF36145D42}" type="sibTrans" cxnId="{12870E96-61C2-48C0-81F1-1D8737264419}">
      <dgm:prSet/>
      <dgm:spPr/>
      <dgm:t>
        <a:bodyPr/>
        <a:lstStyle/>
        <a:p>
          <a:endParaRPr lang="en-US"/>
        </a:p>
      </dgm:t>
    </dgm:pt>
    <dgm:pt modelId="{6DFFF42C-9DC4-324D-AFD2-C1974ADF94C6}" type="pres">
      <dgm:prSet presAssocID="{21ACC41A-B23F-447F-9046-4149766B5D57}" presName="outerComposite" presStyleCnt="0">
        <dgm:presLayoutVars>
          <dgm:chMax val="5"/>
          <dgm:dir/>
          <dgm:resizeHandles val="exact"/>
        </dgm:presLayoutVars>
      </dgm:prSet>
      <dgm:spPr/>
    </dgm:pt>
    <dgm:pt modelId="{CD3DE9C7-4CBE-254A-8E2C-1CC6F3B63142}" type="pres">
      <dgm:prSet presAssocID="{21ACC41A-B23F-447F-9046-4149766B5D57}" presName="dummyMaxCanvas" presStyleCnt="0">
        <dgm:presLayoutVars/>
      </dgm:prSet>
      <dgm:spPr/>
    </dgm:pt>
    <dgm:pt modelId="{A89364F9-2D67-9E42-AABA-2D5708FF4BB7}" type="pres">
      <dgm:prSet presAssocID="{21ACC41A-B23F-447F-9046-4149766B5D57}" presName="FourNodes_1" presStyleLbl="node1" presStyleIdx="0" presStyleCnt="4">
        <dgm:presLayoutVars>
          <dgm:bulletEnabled val="1"/>
        </dgm:presLayoutVars>
      </dgm:prSet>
      <dgm:spPr/>
    </dgm:pt>
    <dgm:pt modelId="{4F3AFA03-207B-F249-B6F8-F7C6EF03CBE3}" type="pres">
      <dgm:prSet presAssocID="{21ACC41A-B23F-447F-9046-4149766B5D57}" presName="FourNodes_2" presStyleLbl="node1" presStyleIdx="1" presStyleCnt="4">
        <dgm:presLayoutVars>
          <dgm:bulletEnabled val="1"/>
        </dgm:presLayoutVars>
      </dgm:prSet>
      <dgm:spPr/>
    </dgm:pt>
    <dgm:pt modelId="{B102054D-38DA-924C-922D-C1192AB60508}" type="pres">
      <dgm:prSet presAssocID="{21ACC41A-B23F-447F-9046-4149766B5D57}" presName="FourNodes_3" presStyleLbl="node1" presStyleIdx="2" presStyleCnt="4">
        <dgm:presLayoutVars>
          <dgm:bulletEnabled val="1"/>
        </dgm:presLayoutVars>
      </dgm:prSet>
      <dgm:spPr/>
    </dgm:pt>
    <dgm:pt modelId="{F4BA6620-0421-9E40-8106-4F744EEFB76B}" type="pres">
      <dgm:prSet presAssocID="{21ACC41A-B23F-447F-9046-4149766B5D57}" presName="FourNodes_4" presStyleLbl="node1" presStyleIdx="3" presStyleCnt="4" custScaleX="119425" custScaleY="140140">
        <dgm:presLayoutVars>
          <dgm:bulletEnabled val="1"/>
        </dgm:presLayoutVars>
      </dgm:prSet>
      <dgm:spPr/>
    </dgm:pt>
    <dgm:pt modelId="{17DBFF60-375B-4849-934C-A442BE5EB9C1}" type="pres">
      <dgm:prSet presAssocID="{21ACC41A-B23F-447F-9046-4149766B5D57}" presName="FourConn_1-2" presStyleLbl="fgAccFollowNode1" presStyleIdx="0" presStyleCnt="3">
        <dgm:presLayoutVars>
          <dgm:bulletEnabled val="1"/>
        </dgm:presLayoutVars>
      </dgm:prSet>
      <dgm:spPr/>
    </dgm:pt>
    <dgm:pt modelId="{6525E951-FF33-A74B-B0E6-1486597E9FEF}" type="pres">
      <dgm:prSet presAssocID="{21ACC41A-B23F-447F-9046-4149766B5D57}" presName="FourConn_2-3" presStyleLbl="fgAccFollowNode1" presStyleIdx="1" presStyleCnt="3">
        <dgm:presLayoutVars>
          <dgm:bulletEnabled val="1"/>
        </dgm:presLayoutVars>
      </dgm:prSet>
      <dgm:spPr/>
    </dgm:pt>
    <dgm:pt modelId="{C88E4980-F50A-144E-B5D6-2620A0EFBE07}" type="pres">
      <dgm:prSet presAssocID="{21ACC41A-B23F-447F-9046-4149766B5D57}" presName="FourConn_3-4" presStyleLbl="fgAccFollowNode1" presStyleIdx="2" presStyleCnt="3">
        <dgm:presLayoutVars>
          <dgm:bulletEnabled val="1"/>
        </dgm:presLayoutVars>
      </dgm:prSet>
      <dgm:spPr/>
    </dgm:pt>
    <dgm:pt modelId="{8A23347C-E306-DB45-81B7-D56A436AC6B4}" type="pres">
      <dgm:prSet presAssocID="{21ACC41A-B23F-447F-9046-4149766B5D57}" presName="FourNodes_1_text" presStyleLbl="node1" presStyleIdx="3" presStyleCnt="4">
        <dgm:presLayoutVars>
          <dgm:bulletEnabled val="1"/>
        </dgm:presLayoutVars>
      </dgm:prSet>
      <dgm:spPr/>
    </dgm:pt>
    <dgm:pt modelId="{B8458094-C106-A340-B73E-F640C1EEE316}" type="pres">
      <dgm:prSet presAssocID="{21ACC41A-B23F-447F-9046-4149766B5D57}" presName="FourNodes_2_text" presStyleLbl="node1" presStyleIdx="3" presStyleCnt="4">
        <dgm:presLayoutVars>
          <dgm:bulletEnabled val="1"/>
        </dgm:presLayoutVars>
      </dgm:prSet>
      <dgm:spPr/>
    </dgm:pt>
    <dgm:pt modelId="{83E13736-F696-684D-BFD5-6BC8F5E7F6E7}" type="pres">
      <dgm:prSet presAssocID="{21ACC41A-B23F-447F-9046-4149766B5D57}" presName="FourNodes_3_text" presStyleLbl="node1" presStyleIdx="3" presStyleCnt="4">
        <dgm:presLayoutVars>
          <dgm:bulletEnabled val="1"/>
        </dgm:presLayoutVars>
      </dgm:prSet>
      <dgm:spPr/>
    </dgm:pt>
    <dgm:pt modelId="{D74075F3-C40D-1E48-BB81-0AC690DC4A5F}" type="pres">
      <dgm:prSet presAssocID="{21ACC41A-B23F-447F-9046-4149766B5D57}" presName="FourNodes_4_text" presStyleLbl="node1" presStyleIdx="3" presStyleCnt="4">
        <dgm:presLayoutVars>
          <dgm:bulletEnabled val="1"/>
        </dgm:presLayoutVars>
      </dgm:prSet>
      <dgm:spPr/>
    </dgm:pt>
  </dgm:ptLst>
  <dgm:cxnLst>
    <dgm:cxn modelId="{7A73190E-17C9-C74D-B2CE-41B47CC17A48}" type="presOf" srcId="{E2B34894-414C-467F-A21D-599AD3B317E4}" destId="{C88E4980-F50A-144E-B5D6-2620A0EFBE07}" srcOrd="0" destOrd="0" presId="urn:microsoft.com/office/officeart/2005/8/layout/vProcess5"/>
    <dgm:cxn modelId="{CD9D741F-202D-174D-904A-019F02230285}" type="presOf" srcId="{3DF10700-D868-4948-8F2F-EAAB42848B0A}" destId="{B8458094-C106-A340-B73E-F640C1EEE316}" srcOrd="1" destOrd="0" presId="urn:microsoft.com/office/officeart/2005/8/layout/vProcess5"/>
    <dgm:cxn modelId="{4B69CF6E-CB25-5C42-97C5-22C6C22E3A7D}" type="presOf" srcId="{EF5BD423-29D4-4323-945A-4A85F0D6308D}" destId="{83E13736-F696-684D-BFD5-6BC8F5E7F6E7}" srcOrd="1" destOrd="0" presId="urn:microsoft.com/office/officeart/2005/8/layout/vProcess5"/>
    <dgm:cxn modelId="{A3E17D6F-2D5B-A143-AA4A-B78D52047750}" type="presOf" srcId="{B0C6429B-CA9B-4D98-A4B8-90C6B9CD3D6B}" destId="{8A23347C-E306-DB45-81B7-D56A436AC6B4}" srcOrd="1" destOrd="0" presId="urn:microsoft.com/office/officeart/2005/8/layout/vProcess5"/>
    <dgm:cxn modelId="{4BA5FA88-BA25-4E4A-9273-1F6FB7B33096}" type="presOf" srcId="{8A2E2FEF-B015-43E2-8255-CFBB237BFCBA}" destId="{6525E951-FF33-A74B-B0E6-1486597E9FEF}" srcOrd="0" destOrd="0" presId="urn:microsoft.com/office/officeart/2005/8/layout/vProcess5"/>
    <dgm:cxn modelId="{EF18BF8E-25B4-F845-AEB2-F792466F6EBA}" type="presOf" srcId="{E5C33AB2-C39C-40B5-828B-16FF4964FF52}" destId="{F4BA6620-0421-9E40-8106-4F744EEFB76B}" srcOrd="0" destOrd="0" presId="urn:microsoft.com/office/officeart/2005/8/layout/vProcess5"/>
    <dgm:cxn modelId="{8A90EF92-61AB-4B8B-AD89-4503DDD7FA0F}" srcId="{21ACC41A-B23F-447F-9046-4149766B5D57}" destId="{EF5BD423-29D4-4323-945A-4A85F0D6308D}" srcOrd="2" destOrd="0" parTransId="{DF5142FD-C4ED-4223-936D-D63DAE859B86}" sibTransId="{E2B34894-414C-467F-A21D-599AD3B317E4}"/>
    <dgm:cxn modelId="{FD51F594-41C0-784D-879C-AD368A3072F7}" type="presOf" srcId="{21ACC41A-B23F-447F-9046-4149766B5D57}" destId="{6DFFF42C-9DC4-324D-AFD2-C1974ADF94C6}" srcOrd="0" destOrd="0" presId="urn:microsoft.com/office/officeart/2005/8/layout/vProcess5"/>
    <dgm:cxn modelId="{12870E96-61C2-48C0-81F1-1D8737264419}" srcId="{21ACC41A-B23F-447F-9046-4149766B5D57}" destId="{E5C33AB2-C39C-40B5-828B-16FF4964FF52}" srcOrd="3" destOrd="0" parTransId="{4AA20B1D-530D-44F8-98CC-8EC2E2E27D3C}" sibTransId="{1D02A45B-AE69-4F75-8651-02BF36145D42}"/>
    <dgm:cxn modelId="{36C65E98-22B1-A847-8A19-EF3550756441}" type="presOf" srcId="{B0C6429B-CA9B-4D98-A4B8-90C6B9CD3D6B}" destId="{A89364F9-2D67-9E42-AABA-2D5708FF4BB7}" srcOrd="0" destOrd="0" presId="urn:microsoft.com/office/officeart/2005/8/layout/vProcess5"/>
    <dgm:cxn modelId="{54A35FAC-185A-884E-A8C4-9D384459BEC9}" type="presOf" srcId="{3DF10700-D868-4948-8F2F-EAAB42848B0A}" destId="{4F3AFA03-207B-F249-B6F8-F7C6EF03CBE3}" srcOrd="0" destOrd="0" presId="urn:microsoft.com/office/officeart/2005/8/layout/vProcess5"/>
    <dgm:cxn modelId="{B7379AB3-B6AB-A941-AAAC-F0FEE070B9D0}" type="presOf" srcId="{1216A6D6-BCB5-453B-A519-FA45E50C2520}" destId="{17DBFF60-375B-4849-934C-A442BE5EB9C1}" srcOrd="0" destOrd="0" presId="urn:microsoft.com/office/officeart/2005/8/layout/vProcess5"/>
    <dgm:cxn modelId="{6F7967C7-F0D4-4F2D-9299-8C381A5BAE3B}" srcId="{21ACC41A-B23F-447F-9046-4149766B5D57}" destId="{B0C6429B-CA9B-4D98-A4B8-90C6B9CD3D6B}" srcOrd="0" destOrd="0" parTransId="{B0DD552B-28D7-4D5A-9E45-05CE6854EFD3}" sibTransId="{1216A6D6-BCB5-453B-A519-FA45E50C2520}"/>
    <dgm:cxn modelId="{6C6C21DE-7F64-2E43-BEE6-AD5C02AB9566}" type="presOf" srcId="{EF5BD423-29D4-4323-945A-4A85F0D6308D}" destId="{B102054D-38DA-924C-922D-C1192AB60508}" srcOrd="0" destOrd="0" presId="urn:microsoft.com/office/officeart/2005/8/layout/vProcess5"/>
    <dgm:cxn modelId="{CDFCB7E3-93E2-FF4C-8339-902C80E2DFA0}" type="presOf" srcId="{E5C33AB2-C39C-40B5-828B-16FF4964FF52}" destId="{D74075F3-C40D-1E48-BB81-0AC690DC4A5F}" srcOrd="1" destOrd="0" presId="urn:microsoft.com/office/officeart/2005/8/layout/vProcess5"/>
    <dgm:cxn modelId="{ADF18FE5-EB29-477A-85FE-28709BF3155D}" srcId="{21ACC41A-B23F-447F-9046-4149766B5D57}" destId="{3DF10700-D868-4948-8F2F-EAAB42848B0A}" srcOrd="1" destOrd="0" parTransId="{7F728CFE-8F98-48F6-B525-4F97E2262AA7}" sibTransId="{8A2E2FEF-B015-43E2-8255-CFBB237BFCBA}"/>
    <dgm:cxn modelId="{A2EE7947-AB64-0240-A6FA-7679B69AD595}" type="presParOf" srcId="{6DFFF42C-9DC4-324D-AFD2-C1974ADF94C6}" destId="{CD3DE9C7-4CBE-254A-8E2C-1CC6F3B63142}" srcOrd="0" destOrd="0" presId="urn:microsoft.com/office/officeart/2005/8/layout/vProcess5"/>
    <dgm:cxn modelId="{2470E45F-2F83-2543-B1E9-29D8E94BB07A}" type="presParOf" srcId="{6DFFF42C-9DC4-324D-AFD2-C1974ADF94C6}" destId="{A89364F9-2D67-9E42-AABA-2D5708FF4BB7}" srcOrd="1" destOrd="0" presId="urn:microsoft.com/office/officeart/2005/8/layout/vProcess5"/>
    <dgm:cxn modelId="{686D1E0D-01F6-C24A-BFE9-E9A8ACC77135}" type="presParOf" srcId="{6DFFF42C-9DC4-324D-AFD2-C1974ADF94C6}" destId="{4F3AFA03-207B-F249-B6F8-F7C6EF03CBE3}" srcOrd="2" destOrd="0" presId="urn:microsoft.com/office/officeart/2005/8/layout/vProcess5"/>
    <dgm:cxn modelId="{A747D997-1DEF-4F4D-B640-5B69390ABE7D}" type="presParOf" srcId="{6DFFF42C-9DC4-324D-AFD2-C1974ADF94C6}" destId="{B102054D-38DA-924C-922D-C1192AB60508}" srcOrd="3" destOrd="0" presId="urn:microsoft.com/office/officeart/2005/8/layout/vProcess5"/>
    <dgm:cxn modelId="{C5BB66E5-A019-714A-8437-2196344BE114}" type="presParOf" srcId="{6DFFF42C-9DC4-324D-AFD2-C1974ADF94C6}" destId="{F4BA6620-0421-9E40-8106-4F744EEFB76B}" srcOrd="4" destOrd="0" presId="urn:microsoft.com/office/officeart/2005/8/layout/vProcess5"/>
    <dgm:cxn modelId="{8B161108-05D7-234F-A843-300838383A03}" type="presParOf" srcId="{6DFFF42C-9DC4-324D-AFD2-C1974ADF94C6}" destId="{17DBFF60-375B-4849-934C-A442BE5EB9C1}" srcOrd="5" destOrd="0" presId="urn:microsoft.com/office/officeart/2005/8/layout/vProcess5"/>
    <dgm:cxn modelId="{244C35E2-4E00-F942-A37A-062A5B99C020}" type="presParOf" srcId="{6DFFF42C-9DC4-324D-AFD2-C1974ADF94C6}" destId="{6525E951-FF33-A74B-B0E6-1486597E9FEF}" srcOrd="6" destOrd="0" presId="urn:microsoft.com/office/officeart/2005/8/layout/vProcess5"/>
    <dgm:cxn modelId="{BA1A7D9B-2BC4-DA41-B32B-DC4FE334A290}" type="presParOf" srcId="{6DFFF42C-9DC4-324D-AFD2-C1974ADF94C6}" destId="{C88E4980-F50A-144E-B5D6-2620A0EFBE07}" srcOrd="7" destOrd="0" presId="urn:microsoft.com/office/officeart/2005/8/layout/vProcess5"/>
    <dgm:cxn modelId="{21908D21-DBC8-714B-AFD8-139C02C160CF}" type="presParOf" srcId="{6DFFF42C-9DC4-324D-AFD2-C1974ADF94C6}" destId="{8A23347C-E306-DB45-81B7-D56A436AC6B4}" srcOrd="8" destOrd="0" presId="urn:microsoft.com/office/officeart/2005/8/layout/vProcess5"/>
    <dgm:cxn modelId="{9D90EF57-843B-DD43-BC53-215F722AC515}" type="presParOf" srcId="{6DFFF42C-9DC4-324D-AFD2-C1974ADF94C6}" destId="{B8458094-C106-A340-B73E-F640C1EEE316}" srcOrd="9" destOrd="0" presId="urn:microsoft.com/office/officeart/2005/8/layout/vProcess5"/>
    <dgm:cxn modelId="{7A2928EA-B1AE-B04E-B3A3-BA3C42FB5581}" type="presParOf" srcId="{6DFFF42C-9DC4-324D-AFD2-C1974ADF94C6}" destId="{83E13736-F696-684D-BFD5-6BC8F5E7F6E7}" srcOrd="10" destOrd="0" presId="urn:microsoft.com/office/officeart/2005/8/layout/vProcess5"/>
    <dgm:cxn modelId="{F0AD2D5A-BE75-E74F-A42E-2C0A82D9E35D}" type="presParOf" srcId="{6DFFF42C-9DC4-324D-AFD2-C1974ADF94C6}" destId="{D74075F3-C40D-1E48-BB81-0AC690DC4A5F}"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6B512D7B-6AC1-4D3E-93AF-CC079D8AD448}" type="doc">
      <dgm:prSet loTypeId="urn:microsoft.com/office/officeart/2005/8/layout/vList2" loCatId="list" qsTypeId="urn:microsoft.com/office/officeart/2005/8/quickstyle/simple5" qsCatId="simple" csTypeId="urn:microsoft.com/office/officeart/2005/8/colors/accent2_2" csCatId="accent2" phldr="1"/>
      <dgm:spPr/>
      <dgm:t>
        <a:bodyPr/>
        <a:lstStyle/>
        <a:p>
          <a:endParaRPr lang="en-US"/>
        </a:p>
      </dgm:t>
    </dgm:pt>
    <dgm:pt modelId="{ED4BD05B-D795-46F9-BA46-B976B80177AA}">
      <dgm:prSet custT="1"/>
      <dgm:spPr/>
      <dgm:t>
        <a:bodyPr/>
        <a:lstStyle/>
        <a:p>
          <a:r>
            <a:rPr lang="de-DE" sz="2400" dirty="0"/>
            <a:t>Roboter (insbesondere Soziale Roboter), Drohnen</a:t>
          </a:r>
          <a:endParaRPr lang="en-US" sz="2400" dirty="0"/>
        </a:p>
      </dgm:t>
    </dgm:pt>
    <dgm:pt modelId="{50354A38-159F-4AA6-9481-C0F983B3F7FB}" type="parTrans" cxnId="{43AC72DC-D4AC-4A52-A71C-C8B8678BCAF2}">
      <dgm:prSet/>
      <dgm:spPr/>
      <dgm:t>
        <a:bodyPr/>
        <a:lstStyle/>
        <a:p>
          <a:endParaRPr lang="en-US"/>
        </a:p>
      </dgm:t>
    </dgm:pt>
    <dgm:pt modelId="{33BC7014-007C-4C8C-B092-BCF58DEDD9E3}" type="sibTrans" cxnId="{43AC72DC-D4AC-4A52-A71C-C8B8678BCAF2}">
      <dgm:prSet/>
      <dgm:spPr/>
      <dgm:t>
        <a:bodyPr/>
        <a:lstStyle/>
        <a:p>
          <a:endParaRPr lang="en-US"/>
        </a:p>
      </dgm:t>
    </dgm:pt>
    <dgm:pt modelId="{B97A176E-A5ED-49EB-B4D0-7F123509B25A}">
      <dgm:prSet custT="1"/>
      <dgm:spPr/>
      <dgm:t>
        <a:bodyPr/>
        <a:lstStyle/>
        <a:p>
          <a:r>
            <a:rPr lang="de-DE" sz="2400" dirty="0"/>
            <a:t>Autonom fahrende Fahrzeuge</a:t>
          </a:r>
          <a:endParaRPr lang="en-US" sz="2400" dirty="0"/>
        </a:p>
      </dgm:t>
    </dgm:pt>
    <dgm:pt modelId="{6FE414CF-C284-44C4-BFB8-14BDF59C947B}" type="parTrans" cxnId="{C3FCDCFE-B5A5-464B-8077-A46148976D62}">
      <dgm:prSet/>
      <dgm:spPr/>
      <dgm:t>
        <a:bodyPr/>
        <a:lstStyle/>
        <a:p>
          <a:endParaRPr lang="en-US"/>
        </a:p>
      </dgm:t>
    </dgm:pt>
    <dgm:pt modelId="{FEA15B59-5F47-4A3B-B57A-CC6C5DF7A45B}" type="sibTrans" cxnId="{C3FCDCFE-B5A5-464B-8077-A46148976D62}">
      <dgm:prSet/>
      <dgm:spPr/>
      <dgm:t>
        <a:bodyPr/>
        <a:lstStyle/>
        <a:p>
          <a:endParaRPr lang="en-US"/>
        </a:p>
      </dgm:t>
    </dgm:pt>
    <dgm:pt modelId="{BDEE9218-C676-4802-B66A-52D607AF80CD}">
      <dgm:prSet custT="1"/>
      <dgm:spPr/>
      <dgm:t>
        <a:bodyPr/>
        <a:lstStyle/>
        <a:p>
          <a:r>
            <a:rPr lang="de-DE" sz="2400" dirty="0"/>
            <a:t>Internet der Dinge</a:t>
          </a:r>
          <a:endParaRPr lang="en-US" sz="2400" dirty="0"/>
        </a:p>
      </dgm:t>
    </dgm:pt>
    <dgm:pt modelId="{FB6F8EDB-7A45-42BF-A75B-0BB215EC7978}" type="parTrans" cxnId="{7CD5B938-6863-4C02-BEB9-F0DCD30605BA}">
      <dgm:prSet/>
      <dgm:spPr/>
      <dgm:t>
        <a:bodyPr/>
        <a:lstStyle/>
        <a:p>
          <a:endParaRPr lang="en-US"/>
        </a:p>
      </dgm:t>
    </dgm:pt>
    <dgm:pt modelId="{8C5C0205-234C-4505-9644-4A78FA1D4783}" type="sibTrans" cxnId="{7CD5B938-6863-4C02-BEB9-F0DCD30605BA}">
      <dgm:prSet/>
      <dgm:spPr/>
      <dgm:t>
        <a:bodyPr/>
        <a:lstStyle/>
        <a:p>
          <a:endParaRPr lang="en-US"/>
        </a:p>
      </dgm:t>
    </dgm:pt>
    <dgm:pt modelId="{F6634032-4F6C-4165-86C4-183A48D5C54A}">
      <dgm:prSet custT="1"/>
      <dgm:spPr/>
      <dgm:t>
        <a:bodyPr/>
        <a:lstStyle/>
        <a:p>
          <a:r>
            <a:rPr lang="de-DE" sz="2400" dirty="0"/>
            <a:t>In etlichen Haushaltgeräten, smart Home, smart Cities and </a:t>
          </a:r>
          <a:r>
            <a:rPr lang="de-DE" sz="2400" dirty="0" err="1"/>
            <a:t>infrastructure</a:t>
          </a:r>
          <a:endParaRPr lang="de-DE" sz="2400" dirty="0"/>
        </a:p>
        <a:p>
          <a:endParaRPr lang="en-US" sz="2400" dirty="0"/>
        </a:p>
      </dgm:t>
    </dgm:pt>
    <dgm:pt modelId="{E88731D9-7C21-4CA2-9123-446DDF10D473}" type="parTrans" cxnId="{38D50A1B-F6E2-4315-9884-81B475FEEA0F}">
      <dgm:prSet/>
      <dgm:spPr/>
      <dgm:t>
        <a:bodyPr/>
        <a:lstStyle/>
        <a:p>
          <a:endParaRPr lang="en-US"/>
        </a:p>
      </dgm:t>
    </dgm:pt>
    <dgm:pt modelId="{5BB382A3-11CD-45D2-8B1E-5058FA4077B9}" type="sibTrans" cxnId="{38D50A1B-F6E2-4315-9884-81B475FEEA0F}">
      <dgm:prSet/>
      <dgm:spPr/>
      <dgm:t>
        <a:bodyPr/>
        <a:lstStyle/>
        <a:p>
          <a:endParaRPr lang="en-US"/>
        </a:p>
      </dgm:t>
    </dgm:pt>
    <dgm:pt modelId="{205E4297-590E-475D-8AC2-2AC1CDD9DA67}">
      <dgm:prSet custT="1"/>
      <dgm:spPr/>
      <dgm:t>
        <a:bodyPr/>
        <a:lstStyle/>
        <a:p>
          <a:r>
            <a:rPr lang="de-DE" sz="2800" dirty="0">
              <a:solidFill>
                <a:srgbClr val="FFFF00"/>
              </a:solidFill>
            </a:rPr>
            <a:t>B) Als Integrierte KI</a:t>
          </a:r>
          <a:endParaRPr lang="en-US" sz="2800" dirty="0">
            <a:solidFill>
              <a:srgbClr val="FFFF00"/>
            </a:solidFill>
          </a:endParaRPr>
        </a:p>
      </dgm:t>
    </dgm:pt>
    <dgm:pt modelId="{37860626-A251-49BC-AA4E-DFD3925253EC}" type="sibTrans" cxnId="{98ADDC83-80BE-4997-8A27-2FE931CF9A41}">
      <dgm:prSet/>
      <dgm:spPr/>
      <dgm:t>
        <a:bodyPr/>
        <a:lstStyle/>
        <a:p>
          <a:endParaRPr lang="en-US"/>
        </a:p>
      </dgm:t>
    </dgm:pt>
    <dgm:pt modelId="{0A92CD9D-43BE-4305-B5DE-0C6CD677A653}" type="parTrans" cxnId="{98ADDC83-80BE-4997-8A27-2FE931CF9A41}">
      <dgm:prSet/>
      <dgm:spPr/>
      <dgm:t>
        <a:bodyPr/>
        <a:lstStyle/>
        <a:p>
          <a:endParaRPr lang="en-US"/>
        </a:p>
      </dgm:t>
    </dgm:pt>
    <dgm:pt modelId="{A2FF1BC7-9A76-7D4A-99E1-34DACE31F065}" type="pres">
      <dgm:prSet presAssocID="{6B512D7B-6AC1-4D3E-93AF-CC079D8AD448}" presName="linear" presStyleCnt="0">
        <dgm:presLayoutVars>
          <dgm:animLvl val="lvl"/>
          <dgm:resizeHandles val="exact"/>
        </dgm:presLayoutVars>
      </dgm:prSet>
      <dgm:spPr/>
    </dgm:pt>
    <dgm:pt modelId="{83C6A8BF-C89D-2F47-8262-DB96FB3A28F0}" type="pres">
      <dgm:prSet presAssocID="{205E4297-590E-475D-8AC2-2AC1CDD9DA67}" presName="parentText" presStyleLbl="node1" presStyleIdx="0" presStyleCnt="5" custLinFactY="1589" custLinFactNeighborY="100000">
        <dgm:presLayoutVars>
          <dgm:chMax val="0"/>
          <dgm:bulletEnabled val="1"/>
        </dgm:presLayoutVars>
      </dgm:prSet>
      <dgm:spPr/>
    </dgm:pt>
    <dgm:pt modelId="{73BABA7A-6C4D-AC4D-879A-CD8CC2942489}" type="pres">
      <dgm:prSet presAssocID="{37860626-A251-49BC-AA4E-DFD3925253EC}" presName="spacer" presStyleCnt="0"/>
      <dgm:spPr/>
    </dgm:pt>
    <dgm:pt modelId="{15C72E6B-76BB-264C-9C52-1DB98A7C3785}" type="pres">
      <dgm:prSet presAssocID="{ED4BD05B-D795-46F9-BA46-B976B80177AA}" presName="parentText" presStyleLbl="node1" presStyleIdx="1" presStyleCnt="5">
        <dgm:presLayoutVars>
          <dgm:chMax val="0"/>
          <dgm:bulletEnabled val="1"/>
        </dgm:presLayoutVars>
      </dgm:prSet>
      <dgm:spPr/>
    </dgm:pt>
    <dgm:pt modelId="{93DEC90E-8DC1-B746-A8E5-D80F70E48187}" type="pres">
      <dgm:prSet presAssocID="{33BC7014-007C-4C8C-B092-BCF58DEDD9E3}" presName="spacer" presStyleCnt="0"/>
      <dgm:spPr/>
    </dgm:pt>
    <dgm:pt modelId="{893E265B-0289-1F47-9A56-48C171A41496}" type="pres">
      <dgm:prSet presAssocID="{B97A176E-A5ED-49EB-B4D0-7F123509B25A}" presName="parentText" presStyleLbl="node1" presStyleIdx="2" presStyleCnt="5">
        <dgm:presLayoutVars>
          <dgm:chMax val="0"/>
          <dgm:bulletEnabled val="1"/>
        </dgm:presLayoutVars>
      </dgm:prSet>
      <dgm:spPr/>
    </dgm:pt>
    <dgm:pt modelId="{D6383638-3D5D-3845-A509-EB12201FED45}" type="pres">
      <dgm:prSet presAssocID="{FEA15B59-5F47-4A3B-B57A-CC6C5DF7A45B}" presName="spacer" presStyleCnt="0"/>
      <dgm:spPr/>
    </dgm:pt>
    <dgm:pt modelId="{B2564146-5C1D-214F-8012-EF64D861D870}" type="pres">
      <dgm:prSet presAssocID="{BDEE9218-C676-4802-B66A-52D607AF80CD}" presName="parentText" presStyleLbl="node1" presStyleIdx="3" presStyleCnt="5">
        <dgm:presLayoutVars>
          <dgm:chMax val="0"/>
          <dgm:bulletEnabled val="1"/>
        </dgm:presLayoutVars>
      </dgm:prSet>
      <dgm:spPr/>
    </dgm:pt>
    <dgm:pt modelId="{A5B1D167-D97F-AC41-AAF9-A9A1A936608F}" type="pres">
      <dgm:prSet presAssocID="{8C5C0205-234C-4505-9644-4A78FA1D4783}" presName="spacer" presStyleCnt="0"/>
      <dgm:spPr/>
    </dgm:pt>
    <dgm:pt modelId="{A171E60D-FC60-114F-883E-32279E4D23C3}" type="pres">
      <dgm:prSet presAssocID="{F6634032-4F6C-4165-86C4-183A48D5C54A}" presName="parentText" presStyleLbl="node1" presStyleIdx="4" presStyleCnt="5" custScaleY="127963">
        <dgm:presLayoutVars>
          <dgm:chMax val="0"/>
          <dgm:bulletEnabled val="1"/>
        </dgm:presLayoutVars>
      </dgm:prSet>
      <dgm:spPr/>
    </dgm:pt>
  </dgm:ptLst>
  <dgm:cxnLst>
    <dgm:cxn modelId="{38D50A1B-F6E2-4315-9884-81B475FEEA0F}" srcId="{6B512D7B-6AC1-4D3E-93AF-CC079D8AD448}" destId="{F6634032-4F6C-4165-86C4-183A48D5C54A}" srcOrd="4" destOrd="0" parTransId="{E88731D9-7C21-4CA2-9123-446DDF10D473}" sibTransId="{5BB382A3-11CD-45D2-8B1E-5058FA4077B9}"/>
    <dgm:cxn modelId="{CA0D912B-C722-8240-AD3C-0B3585558324}" type="presOf" srcId="{F6634032-4F6C-4165-86C4-183A48D5C54A}" destId="{A171E60D-FC60-114F-883E-32279E4D23C3}" srcOrd="0" destOrd="0" presId="urn:microsoft.com/office/officeart/2005/8/layout/vList2"/>
    <dgm:cxn modelId="{F6F5A631-0256-CD43-A564-383840DC2F64}" type="presOf" srcId="{ED4BD05B-D795-46F9-BA46-B976B80177AA}" destId="{15C72E6B-76BB-264C-9C52-1DB98A7C3785}" srcOrd="0" destOrd="0" presId="urn:microsoft.com/office/officeart/2005/8/layout/vList2"/>
    <dgm:cxn modelId="{7CD5B938-6863-4C02-BEB9-F0DCD30605BA}" srcId="{6B512D7B-6AC1-4D3E-93AF-CC079D8AD448}" destId="{BDEE9218-C676-4802-B66A-52D607AF80CD}" srcOrd="3" destOrd="0" parTransId="{FB6F8EDB-7A45-42BF-A75B-0BB215EC7978}" sibTransId="{8C5C0205-234C-4505-9644-4A78FA1D4783}"/>
    <dgm:cxn modelId="{4F643443-C1D1-2A48-930D-E9E19B0FA057}" type="presOf" srcId="{B97A176E-A5ED-49EB-B4D0-7F123509B25A}" destId="{893E265B-0289-1F47-9A56-48C171A41496}" srcOrd="0" destOrd="0" presId="urn:microsoft.com/office/officeart/2005/8/layout/vList2"/>
    <dgm:cxn modelId="{7A562B51-45BA-2E4B-8453-68CB3045D13E}" type="presOf" srcId="{205E4297-590E-475D-8AC2-2AC1CDD9DA67}" destId="{83C6A8BF-C89D-2F47-8262-DB96FB3A28F0}" srcOrd="0" destOrd="0" presId="urn:microsoft.com/office/officeart/2005/8/layout/vList2"/>
    <dgm:cxn modelId="{98ADDC83-80BE-4997-8A27-2FE931CF9A41}" srcId="{6B512D7B-6AC1-4D3E-93AF-CC079D8AD448}" destId="{205E4297-590E-475D-8AC2-2AC1CDD9DA67}" srcOrd="0" destOrd="0" parTransId="{0A92CD9D-43BE-4305-B5DE-0C6CD677A653}" sibTransId="{37860626-A251-49BC-AA4E-DFD3925253EC}"/>
    <dgm:cxn modelId="{82DD1D88-2089-5940-8289-6DE526802055}" type="presOf" srcId="{BDEE9218-C676-4802-B66A-52D607AF80CD}" destId="{B2564146-5C1D-214F-8012-EF64D861D870}" srcOrd="0" destOrd="0" presId="urn:microsoft.com/office/officeart/2005/8/layout/vList2"/>
    <dgm:cxn modelId="{C31226D4-233E-EB48-8E5C-4EEF4611219B}" type="presOf" srcId="{6B512D7B-6AC1-4D3E-93AF-CC079D8AD448}" destId="{A2FF1BC7-9A76-7D4A-99E1-34DACE31F065}" srcOrd="0" destOrd="0" presId="urn:microsoft.com/office/officeart/2005/8/layout/vList2"/>
    <dgm:cxn modelId="{43AC72DC-D4AC-4A52-A71C-C8B8678BCAF2}" srcId="{6B512D7B-6AC1-4D3E-93AF-CC079D8AD448}" destId="{ED4BD05B-D795-46F9-BA46-B976B80177AA}" srcOrd="1" destOrd="0" parTransId="{50354A38-159F-4AA6-9481-C0F983B3F7FB}" sibTransId="{33BC7014-007C-4C8C-B092-BCF58DEDD9E3}"/>
    <dgm:cxn modelId="{C3FCDCFE-B5A5-464B-8077-A46148976D62}" srcId="{6B512D7B-6AC1-4D3E-93AF-CC079D8AD448}" destId="{B97A176E-A5ED-49EB-B4D0-7F123509B25A}" srcOrd="2" destOrd="0" parTransId="{6FE414CF-C284-44C4-BFB8-14BDF59C947B}" sibTransId="{FEA15B59-5F47-4A3B-B57A-CC6C5DF7A45B}"/>
    <dgm:cxn modelId="{59F18D54-9F23-2D47-BFD3-6508287B38D4}" type="presParOf" srcId="{A2FF1BC7-9A76-7D4A-99E1-34DACE31F065}" destId="{83C6A8BF-C89D-2F47-8262-DB96FB3A28F0}" srcOrd="0" destOrd="0" presId="urn:microsoft.com/office/officeart/2005/8/layout/vList2"/>
    <dgm:cxn modelId="{003FB6AE-4715-9744-92C8-B13CB3091244}" type="presParOf" srcId="{A2FF1BC7-9A76-7D4A-99E1-34DACE31F065}" destId="{73BABA7A-6C4D-AC4D-879A-CD8CC2942489}" srcOrd="1" destOrd="0" presId="urn:microsoft.com/office/officeart/2005/8/layout/vList2"/>
    <dgm:cxn modelId="{E3B6BD99-0AB5-8D41-BF7E-E5E3F302F99B}" type="presParOf" srcId="{A2FF1BC7-9A76-7D4A-99E1-34DACE31F065}" destId="{15C72E6B-76BB-264C-9C52-1DB98A7C3785}" srcOrd="2" destOrd="0" presId="urn:microsoft.com/office/officeart/2005/8/layout/vList2"/>
    <dgm:cxn modelId="{800A218F-8D41-C64C-803D-9518F023D520}" type="presParOf" srcId="{A2FF1BC7-9A76-7D4A-99E1-34DACE31F065}" destId="{93DEC90E-8DC1-B746-A8E5-D80F70E48187}" srcOrd="3" destOrd="0" presId="urn:microsoft.com/office/officeart/2005/8/layout/vList2"/>
    <dgm:cxn modelId="{90535B57-C3B2-584A-B23A-B4CF2A14234A}" type="presParOf" srcId="{A2FF1BC7-9A76-7D4A-99E1-34DACE31F065}" destId="{893E265B-0289-1F47-9A56-48C171A41496}" srcOrd="4" destOrd="0" presId="urn:microsoft.com/office/officeart/2005/8/layout/vList2"/>
    <dgm:cxn modelId="{C9F16346-B615-4041-A537-2600275065DE}" type="presParOf" srcId="{A2FF1BC7-9A76-7D4A-99E1-34DACE31F065}" destId="{D6383638-3D5D-3845-A509-EB12201FED45}" srcOrd="5" destOrd="0" presId="urn:microsoft.com/office/officeart/2005/8/layout/vList2"/>
    <dgm:cxn modelId="{473B8B31-DB4A-4D48-8A08-2AA3FC86EA37}" type="presParOf" srcId="{A2FF1BC7-9A76-7D4A-99E1-34DACE31F065}" destId="{B2564146-5C1D-214F-8012-EF64D861D870}" srcOrd="6" destOrd="0" presId="urn:microsoft.com/office/officeart/2005/8/layout/vList2"/>
    <dgm:cxn modelId="{38E7928F-06FB-2D40-B371-71B007F51ED8}" type="presParOf" srcId="{A2FF1BC7-9A76-7D4A-99E1-34DACE31F065}" destId="{A5B1D167-D97F-AC41-AAF9-A9A1A936608F}" srcOrd="7" destOrd="0" presId="urn:microsoft.com/office/officeart/2005/8/layout/vList2"/>
    <dgm:cxn modelId="{BF8B5DF7-4535-CB4F-B8A7-72BBC7D17AEE}" type="presParOf" srcId="{A2FF1BC7-9A76-7D4A-99E1-34DACE31F065}" destId="{A171E60D-FC60-114F-883E-32279E4D23C3}" srcOrd="8"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DB040429-330E-49FA-921F-FB55D9363EE9}"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F24B47FC-1F79-422C-869D-694A75623687}">
      <dgm:prSet/>
      <dgm:spPr/>
      <dgm:t>
        <a:bodyPr/>
        <a:lstStyle/>
        <a:p>
          <a:r>
            <a:rPr lang="de-DE" b="1" i="1"/>
            <a:t>Arten von KI</a:t>
          </a:r>
          <a:endParaRPr lang="en-US"/>
        </a:p>
      </dgm:t>
    </dgm:pt>
    <dgm:pt modelId="{DB4537ED-319D-49DC-A7D9-82D429483073}" type="parTrans" cxnId="{547B3B98-6EB1-4F1D-AA45-08B5162A5ABD}">
      <dgm:prSet/>
      <dgm:spPr/>
      <dgm:t>
        <a:bodyPr/>
        <a:lstStyle/>
        <a:p>
          <a:endParaRPr lang="en-US"/>
        </a:p>
      </dgm:t>
    </dgm:pt>
    <dgm:pt modelId="{5AB71A26-8728-41CE-BCA7-ECACBBD3A0AD}" type="sibTrans" cxnId="{547B3B98-6EB1-4F1D-AA45-08B5162A5ABD}">
      <dgm:prSet/>
      <dgm:spPr/>
      <dgm:t>
        <a:bodyPr/>
        <a:lstStyle/>
        <a:p>
          <a:endParaRPr lang="en-US"/>
        </a:p>
      </dgm:t>
    </dgm:pt>
    <dgm:pt modelId="{18D8B019-6880-448B-81F9-6DEC8D6D4089}">
      <dgm:prSet custT="1"/>
      <dgm:spPr/>
      <dgm:t>
        <a:bodyPr/>
        <a:lstStyle/>
        <a:p>
          <a:r>
            <a:rPr lang="de-DE" sz="2800" b="1" dirty="0"/>
            <a:t>Online-Shopping und Werbung</a:t>
          </a:r>
          <a:endParaRPr lang="en-US" sz="2800" dirty="0"/>
        </a:p>
      </dgm:t>
    </dgm:pt>
    <dgm:pt modelId="{3FC03627-74D6-4EB5-8F1B-42CC0F56B7EA}" type="parTrans" cxnId="{6C60E8EB-6532-4A96-A93A-CB9953FC3852}">
      <dgm:prSet/>
      <dgm:spPr/>
      <dgm:t>
        <a:bodyPr/>
        <a:lstStyle/>
        <a:p>
          <a:endParaRPr lang="en-US"/>
        </a:p>
      </dgm:t>
    </dgm:pt>
    <dgm:pt modelId="{823E273C-F315-4DF3-9CEB-C110076DC268}" type="sibTrans" cxnId="{6C60E8EB-6532-4A96-A93A-CB9953FC3852}">
      <dgm:prSet/>
      <dgm:spPr/>
      <dgm:t>
        <a:bodyPr/>
        <a:lstStyle/>
        <a:p>
          <a:endParaRPr lang="en-US"/>
        </a:p>
      </dgm:t>
    </dgm:pt>
    <dgm:pt modelId="{4FC7699D-00D9-4B14-A32C-F298DF0FA7AA}">
      <dgm:prSet custT="1"/>
      <dgm:spPr/>
      <dgm:t>
        <a:bodyPr/>
        <a:lstStyle/>
        <a:p>
          <a:r>
            <a:rPr lang="de-DE" sz="2800" b="1" dirty="0"/>
            <a:t>Websuche</a:t>
          </a:r>
          <a:endParaRPr lang="en-US" sz="2800" dirty="0"/>
        </a:p>
      </dgm:t>
    </dgm:pt>
    <dgm:pt modelId="{93993B52-A004-4D20-AEFA-781FD623E7C8}" type="parTrans" cxnId="{CC1AF255-A2A5-4D0E-8F06-0DDE698B48AB}">
      <dgm:prSet/>
      <dgm:spPr/>
      <dgm:t>
        <a:bodyPr/>
        <a:lstStyle/>
        <a:p>
          <a:endParaRPr lang="en-US"/>
        </a:p>
      </dgm:t>
    </dgm:pt>
    <dgm:pt modelId="{1B0A6FE2-098E-4625-AB99-179555985258}" type="sibTrans" cxnId="{CC1AF255-A2A5-4D0E-8F06-0DDE698B48AB}">
      <dgm:prSet/>
      <dgm:spPr/>
      <dgm:t>
        <a:bodyPr/>
        <a:lstStyle/>
        <a:p>
          <a:endParaRPr lang="en-US"/>
        </a:p>
      </dgm:t>
    </dgm:pt>
    <dgm:pt modelId="{8BFBFBAE-D318-4D9F-BEE0-EEEDB6B9099F}">
      <dgm:prSet custT="1"/>
      <dgm:spPr/>
      <dgm:t>
        <a:bodyPr/>
        <a:lstStyle/>
        <a:p>
          <a:r>
            <a:rPr lang="de-DE" sz="2800" b="1" dirty="0"/>
            <a:t>Persönliche digitale Assistenten</a:t>
          </a:r>
          <a:endParaRPr lang="en-US" sz="2800" dirty="0"/>
        </a:p>
      </dgm:t>
    </dgm:pt>
    <dgm:pt modelId="{37EA07A1-9FAF-4342-81FE-F6C990C91709}" type="parTrans" cxnId="{9B376DA5-22EE-46D5-ACDC-0434FFD055EF}">
      <dgm:prSet/>
      <dgm:spPr/>
      <dgm:t>
        <a:bodyPr/>
        <a:lstStyle/>
        <a:p>
          <a:endParaRPr lang="en-US"/>
        </a:p>
      </dgm:t>
    </dgm:pt>
    <dgm:pt modelId="{8320452B-97B1-4D9D-91DD-3979B916B490}" type="sibTrans" cxnId="{9B376DA5-22EE-46D5-ACDC-0434FFD055EF}">
      <dgm:prSet/>
      <dgm:spPr/>
      <dgm:t>
        <a:bodyPr/>
        <a:lstStyle/>
        <a:p>
          <a:endParaRPr lang="en-US"/>
        </a:p>
      </dgm:t>
    </dgm:pt>
    <dgm:pt modelId="{57AC1083-456F-488A-BE1E-7D160ADEC676}">
      <dgm:prSet custT="1"/>
      <dgm:spPr/>
      <dgm:t>
        <a:bodyPr/>
        <a:lstStyle/>
        <a:p>
          <a:r>
            <a:rPr lang="de-DE" sz="2800" b="1" dirty="0"/>
            <a:t>Automatische Übersetzungen</a:t>
          </a:r>
          <a:endParaRPr lang="en-US" sz="2800" dirty="0"/>
        </a:p>
      </dgm:t>
    </dgm:pt>
    <dgm:pt modelId="{C7A3E4AF-A60F-483D-B74F-E9B9879EEE23}" type="parTrans" cxnId="{6F9F7927-A8EF-4826-A228-52246E30485E}">
      <dgm:prSet/>
      <dgm:spPr/>
      <dgm:t>
        <a:bodyPr/>
        <a:lstStyle/>
        <a:p>
          <a:endParaRPr lang="en-US"/>
        </a:p>
      </dgm:t>
    </dgm:pt>
    <dgm:pt modelId="{40F1E2EF-C23D-4BD3-98F1-F897DAD67EA8}" type="sibTrans" cxnId="{6F9F7927-A8EF-4826-A228-52246E30485E}">
      <dgm:prSet/>
      <dgm:spPr/>
      <dgm:t>
        <a:bodyPr/>
        <a:lstStyle/>
        <a:p>
          <a:endParaRPr lang="en-US"/>
        </a:p>
      </dgm:t>
    </dgm:pt>
    <dgm:pt modelId="{75CB9570-485E-C14F-8425-2811D857CD74}" type="pres">
      <dgm:prSet presAssocID="{DB040429-330E-49FA-921F-FB55D9363EE9}" presName="outerComposite" presStyleCnt="0">
        <dgm:presLayoutVars>
          <dgm:chMax val="5"/>
          <dgm:dir/>
          <dgm:resizeHandles val="exact"/>
        </dgm:presLayoutVars>
      </dgm:prSet>
      <dgm:spPr/>
    </dgm:pt>
    <dgm:pt modelId="{64C2C34D-1E84-7749-9835-FA55368E8640}" type="pres">
      <dgm:prSet presAssocID="{DB040429-330E-49FA-921F-FB55D9363EE9}" presName="dummyMaxCanvas" presStyleCnt="0">
        <dgm:presLayoutVars/>
      </dgm:prSet>
      <dgm:spPr/>
    </dgm:pt>
    <dgm:pt modelId="{5BBA6CAE-9941-9243-BBF5-645E8F9F1D3A}" type="pres">
      <dgm:prSet presAssocID="{DB040429-330E-49FA-921F-FB55D9363EE9}" presName="FiveNodes_1" presStyleLbl="node1" presStyleIdx="0" presStyleCnt="5">
        <dgm:presLayoutVars>
          <dgm:bulletEnabled val="1"/>
        </dgm:presLayoutVars>
      </dgm:prSet>
      <dgm:spPr/>
    </dgm:pt>
    <dgm:pt modelId="{E927FF8F-DA36-3549-BDEC-EFEF32871F09}" type="pres">
      <dgm:prSet presAssocID="{DB040429-330E-49FA-921F-FB55D9363EE9}" presName="FiveNodes_2" presStyleLbl="node1" presStyleIdx="1" presStyleCnt="5">
        <dgm:presLayoutVars>
          <dgm:bulletEnabled val="1"/>
        </dgm:presLayoutVars>
      </dgm:prSet>
      <dgm:spPr/>
    </dgm:pt>
    <dgm:pt modelId="{E7353B6D-5BE8-6E45-AD9C-405228BB1F1B}" type="pres">
      <dgm:prSet presAssocID="{DB040429-330E-49FA-921F-FB55D9363EE9}" presName="FiveNodes_3" presStyleLbl="node1" presStyleIdx="2" presStyleCnt="5">
        <dgm:presLayoutVars>
          <dgm:bulletEnabled val="1"/>
        </dgm:presLayoutVars>
      </dgm:prSet>
      <dgm:spPr/>
    </dgm:pt>
    <dgm:pt modelId="{7B2F63FB-E46B-4449-9AC6-7AAD6B0BADE0}" type="pres">
      <dgm:prSet presAssocID="{DB040429-330E-49FA-921F-FB55D9363EE9}" presName="FiveNodes_4" presStyleLbl="node1" presStyleIdx="3" presStyleCnt="5">
        <dgm:presLayoutVars>
          <dgm:bulletEnabled val="1"/>
        </dgm:presLayoutVars>
      </dgm:prSet>
      <dgm:spPr/>
    </dgm:pt>
    <dgm:pt modelId="{5F039AAA-1633-324A-86BF-3232F6E50600}" type="pres">
      <dgm:prSet presAssocID="{DB040429-330E-49FA-921F-FB55D9363EE9}" presName="FiveNodes_5" presStyleLbl="node1" presStyleIdx="4" presStyleCnt="5">
        <dgm:presLayoutVars>
          <dgm:bulletEnabled val="1"/>
        </dgm:presLayoutVars>
      </dgm:prSet>
      <dgm:spPr/>
    </dgm:pt>
    <dgm:pt modelId="{F42D8792-7678-6E45-B724-E30AF6A0428D}" type="pres">
      <dgm:prSet presAssocID="{DB040429-330E-49FA-921F-FB55D9363EE9}" presName="FiveConn_1-2" presStyleLbl="fgAccFollowNode1" presStyleIdx="0" presStyleCnt="4">
        <dgm:presLayoutVars>
          <dgm:bulletEnabled val="1"/>
        </dgm:presLayoutVars>
      </dgm:prSet>
      <dgm:spPr/>
    </dgm:pt>
    <dgm:pt modelId="{B1F165AE-EDA4-4B43-9BDF-BCCEBF8DE5C5}" type="pres">
      <dgm:prSet presAssocID="{DB040429-330E-49FA-921F-FB55D9363EE9}" presName="FiveConn_2-3" presStyleLbl="fgAccFollowNode1" presStyleIdx="1" presStyleCnt="4">
        <dgm:presLayoutVars>
          <dgm:bulletEnabled val="1"/>
        </dgm:presLayoutVars>
      </dgm:prSet>
      <dgm:spPr/>
    </dgm:pt>
    <dgm:pt modelId="{02A9E730-F435-D647-9AD4-5A2ACA1EEE30}" type="pres">
      <dgm:prSet presAssocID="{DB040429-330E-49FA-921F-FB55D9363EE9}" presName="FiveConn_3-4" presStyleLbl="fgAccFollowNode1" presStyleIdx="2" presStyleCnt="4">
        <dgm:presLayoutVars>
          <dgm:bulletEnabled val="1"/>
        </dgm:presLayoutVars>
      </dgm:prSet>
      <dgm:spPr/>
    </dgm:pt>
    <dgm:pt modelId="{3A273548-F96F-A04A-A6D5-18FB9D57BB6E}" type="pres">
      <dgm:prSet presAssocID="{DB040429-330E-49FA-921F-FB55D9363EE9}" presName="FiveConn_4-5" presStyleLbl="fgAccFollowNode1" presStyleIdx="3" presStyleCnt="4">
        <dgm:presLayoutVars>
          <dgm:bulletEnabled val="1"/>
        </dgm:presLayoutVars>
      </dgm:prSet>
      <dgm:spPr/>
    </dgm:pt>
    <dgm:pt modelId="{25AAE015-D397-5545-8D00-51CB6855416F}" type="pres">
      <dgm:prSet presAssocID="{DB040429-330E-49FA-921F-FB55D9363EE9}" presName="FiveNodes_1_text" presStyleLbl="node1" presStyleIdx="4" presStyleCnt="5">
        <dgm:presLayoutVars>
          <dgm:bulletEnabled val="1"/>
        </dgm:presLayoutVars>
      </dgm:prSet>
      <dgm:spPr/>
    </dgm:pt>
    <dgm:pt modelId="{ECE10097-5735-4B4F-959C-E10B150A8755}" type="pres">
      <dgm:prSet presAssocID="{DB040429-330E-49FA-921F-FB55D9363EE9}" presName="FiveNodes_2_text" presStyleLbl="node1" presStyleIdx="4" presStyleCnt="5">
        <dgm:presLayoutVars>
          <dgm:bulletEnabled val="1"/>
        </dgm:presLayoutVars>
      </dgm:prSet>
      <dgm:spPr/>
    </dgm:pt>
    <dgm:pt modelId="{01DEAD00-6E30-BB42-956D-08808B242B1B}" type="pres">
      <dgm:prSet presAssocID="{DB040429-330E-49FA-921F-FB55D9363EE9}" presName="FiveNodes_3_text" presStyleLbl="node1" presStyleIdx="4" presStyleCnt="5">
        <dgm:presLayoutVars>
          <dgm:bulletEnabled val="1"/>
        </dgm:presLayoutVars>
      </dgm:prSet>
      <dgm:spPr/>
    </dgm:pt>
    <dgm:pt modelId="{7C632074-18A8-FE45-A3EC-73BD17F24A42}" type="pres">
      <dgm:prSet presAssocID="{DB040429-330E-49FA-921F-FB55D9363EE9}" presName="FiveNodes_4_text" presStyleLbl="node1" presStyleIdx="4" presStyleCnt="5">
        <dgm:presLayoutVars>
          <dgm:bulletEnabled val="1"/>
        </dgm:presLayoutVars>
      </dgm:prSet>
      <dgm:spPr/>
    </dgm:pt>
    <dgm:pt modelId="{7B833290-8441-FA48-A349-0067FA95B817}" type="pres">
      <dgm:prSet presAssocID="{DB040429-330E-49FA-921F-FB55D9363EE9}" presName="FiveNodes_5_text" presStyleLbl="node1" presStyleIdx="4" presStyleCnt="5">
        <dgm:presLayoutVars>
          <dgm:bulletEnabled val="1"/>
        </dgm:presLayoutVars>
      </dgm:prSet>
      <dgm:spPr/>
    </dgm:pt>
  </dgm:ptLst>
  <dgm:cxnLst>
    <dgm:cxn modelId="{0754B71C-BEBA-F64A-B81B-907101DFCDC9}" type="presOf" srcId="{8320452B-97B1-4D9D-91DD-3979B916B490}" destId="{3A273548-F96F-A04A-A6D5-18FB9D57BB6E}" srcOrd="0" destOrd="0" presId="urn:microsoft.com/office/officeart/2005/8/layout/vProcess5"/>
    <dgm:cxn modelId="{6F9F7927-A8EF-4826-A228-52246E30485E}" srcId="{DB040429-330E-49FA-921F-FB55D9363EE9}" destId="{57AC1083-456F-488A-BE1E-7D160ADEC676}" srcOrd="4" destOrd="0" parTransId="{C7A3E4AF-A60F-483D-B74F-E9B9879EEE23}" sibTransId="{40F1E2EF-C23D-4BD3-98F1-F897DAD67EA8}"/>
    <dgm:cxn modelId="{C47D3542-DEAB-664E-8076-185DAC8D0A6D}" type="presOf" srcId="{F24B47FC-1F79-422C-869D-694A75623687}" destId="{5BBA6CAE-9941-9243-BBF5-645E8F9F1D3A}" srcOrd="0" destOrd="0" presId="urn:microsoft.com/office/officeart/2005/8/layout/vProcess5"/>
    <dgm:cxn modelId="{AA42A74C-F000-CE46-B061-E361D528DAEA}" type="presOf" srcId="{4FC7699D-00D9-4B14-A32C-F298DF0FA7AA}" destId="{E7353B6D-5BE8-6E45-AD9C-405228BB1F1B}" srcOrd="0" destOrd="0" presId="urn:microsoft.com/office/officeart/2005/8/layout/vProcess5"/>
    <dgm:cxn modelId="{CC1AF255-A2A5-4D0E-8F06-0DDE698B48AB}" srcId="{DB040429-330E-49FA-921F-FB55D9363EE9}" destId="{4FC7699D-00D9-4B14-A32C-F298DF0FA7AA}" srcOrd="2" destOrd="0" parTransId="{93993B52-A004-4D20-AEFA-781FD623E7C8}" sibTransId="{1B0A6FE2-098E-4625-AB99-179555985258}"/>
    <dgm:cxn modelId="{5397605B-382C-2D42-8CFD-3D468887491C}" type="presOf" srcId="{4FC7699D-00D9-4B14-A32C-F298DF0FA7AA}" destId="{01DEAD00-6E30-BB42-956D-08808B242B1B}" srcOrd="1" destOrd="0" presId="urn:microsoft.com/office/officeart/2005/8/layout/vProcess5"/>
    <dgm:cxn modelId="{1EAACB83-9E3F-B545-B0B7-C345E57EABFD}" type="presOf" srcId="{F24B47FC-1F79-422C-869D-694A75623687}" destId="{25AAE015-D397-5545-8D00-51CB6855416F}" srcOrd="1" destOrd="0" presId="urn:microsoft.com/office/officeart/2005/8/layout/vProcess5"/>
    <dgm:cxn modelId="{CCF5C58B-19E6-6043-A42F-6908CBC85455}" type="presOf" srcId="{5AB71A26-8728-41CE-BCA7-ECACBBD3A0AD}" destId="{F42D8792-7678-6E45-B724-E30AF6A0428D}" srcOrd="0" destOrd="0" presId="urn:microsoft.com/office/officeart/2005/8/layout/vProcess5"/>
    <dgm:cxn modelId="{C7DE838F-3BE0-3344-B81C-3D20B4114D80}" type="presOf" srcId="{18D8B019-6880-448B-81F9-6DEC8D6D4089}" destId="{E927FF8F-DA36-3549-BDEC-EFEF32871F09}" srcOrd="0" destOrd="0" presId="urn:microsoft.com/office/officeart/2005/8/layout/vProcess5"/>
    <dgm:cxn modelId="{B0635C92-E776-B24F-86EA-5A23FCA17697}" type="presOf" srcId="{DB040429-330E-49FA-921F-FB55D9363EE9}" destId="{75CB9570-485E-C14F-8425-2811D857CD74}" srcOrd="0" destOrd="0" presId="urn:microsoft.com/office/officeart/2005/8/layout/vProcess5"/>
    <dgm:cxn modelId="{547B3B98-6EB1-4F1D-AA45-08B5162A5ABD}" srcId="{DB040429-330E-49FA-921F-FB55D9363EE9}" destId="{F24B47FC-1F79-422C-869D-694A75623687}" srcOrd="0" destOrd="0" parTransId="{DB4537ED-319D-49DC-A7D9-82D429483073}" sibTransId="{5AB71A26-8728-41CE-BCA7-ECACBBD3A0AD}"/>
    <dgm:cxn modelId="{9B376DA5-22EE-46D5-ACDC-0434FFD055EF}" srcId="{DB040429-330E-49FA-921F-FB55D9363EE9}" destId="{8BFBFBAE-D318-4D9F-BEE0-EEEDB6B9099F}" srcOrd="3" destOrd="0" parTransId="{37EA07A1-9FAF-4342-81FE-F6C990C91709}" sibTransId="{8320452B-97B1-4D9D-91DD-3979B916B490}"/>
    <dgm:cxn modelId="{4B406AA9-3911-3D41-BE96-D522551F58F3}" type="presOf" srcId="{8BFBFBAE-D318-4D9F-BEE0-EEEDB6B9099F}" destId="{7C632074-18A8-FE45-A3EC-73BD17F24A42}" srcOrd="1" destOrd="0" presId="urn:microsoft.com/office/officeart/2005/8/layout/vProcess5"/>
    <dgm:cxn modelId="{B09899D0-B073-4142-AE92-1BFCB46E033F}" type="presOf" srcId="{57AC1083-456F-488A-BE1E-7D160ADEC676}" destId="{5F039AAA-1633-324A-86BF-3232F6E50600}" srcOrd="0" destOrd="0" presId="urn:microsoft.com/office/officeart/2005/8/layout/vProcess5"/>
    <dgm:cxn modelId="{09B397D1-B55C-7B43-890F-AF12C63C0DD4}" type="presOf" srcId="{57AC1083-456F-488A-BE1E-7D160ADEC676}" destId="{7B833290-8441-FA48-A349-0067FA95B817}" srcOrd="1" destOrd="0" presId="urn:microsoft.com/office/officeart/2005/8/layout/vProcess5"/>
    <dgm:cxn modelId="{77E61BD3-FD87-CF4D-9672-3C40886224E5}" type="presOf" srcId="{823E273C-F315-4DF3-9CEB-C110076DC268}" destId="{B1F165AE-EDA4-4B43-9BDF-BCCEBF8DE5C5}" srcOrd="0" destOrd="0" presId="urn:microsoft.com/office/officeart/2005/8/layout/vProcess5"/>
    <dgm:cxn modelId="{D0A536D4-94C4-E54E-A8FB-2D62BC9D5D71}" type="presOf" srcId="{18D8B019-6880-448B-81F9-6DEC8D6D4089}" destId="{ECE10097-5735-4B4F-959C-E10B150A8755}" srcOrd="1" destOrd="0" presId="urn:microsoft.com/office/officeart/2005/8/layout/vProcess5"/>
    <dgm:cxn modelId="{39EE6DD4-C4CB-5148-9D6B-6781814B0004}" type="presOf" srcId="{1B0A6FE2-098E-4625-AB99-179555985258}" destId="{02A9E730-F435-D647-9AD4-5A2ACA1EEE30}" srcOrd="0" destOrd="0" presId="urn:microsoft.com/office/officeart/2005/8/layout/vProcess5"/>
    <dgm:cxn modelId="{62306AE3-D0DD-D042-BD43-A230E9A9F428}" type="presOf" srcId="{8BFBFBAE-D318-4D9F-BEE0-EEEDB6B9099F}" destId="{7B2F63FB-E46B-4449-9AC6-7AAD6B0BADE0}" srcOrd="0" destOrd="0" presId="urn:microsoft.com/office/officeart/2005/8/layout/vProcess5"/>
    <dgm:cxn modelId="{6C60E8EB-6532-4A96-A93A-CB9953FC3852}" srcId="{DB040429-330E-49FA-921F-FB55D9363EE9}" destId="{18D8B019-6880-448B-81F9-6DEC8D6D4089}" srcOrd="1" destOrd="0" parTransId="{3FC03627-74D6-4EB5-8F1B-42CC0F56B7EA}" sibTransId="{823E273C-F315-4DF3-9CEB-C110076DC268}"/>
    <dgm:cxn modelId="{E72D303A-DCC3-4A46-B969-400782DD3F8C}" type="presParOf" srcId="{75CB9570-485E-C14F-8425-2811D857CD74}" destId="{64C2C34D-1E84-7749-9835-FA55368E8640}" srcOrd="0" destOrd="0" presId="urn:microsoft.com/office/officeart/2005/8/layout/vProcess5"/>
    <dgm:cxn modelId="{31425230-B126-094F-B17E-079440A11DF1}" type="presParOf" srcId="{75CB9570-485E-C14F-8425-2811D857CD74}" destId="{5BBA6CAE-9941-9243-BBF5-645E8F9F1D3A}" srcOrd="1" destOrd="0" presId="urn:microsoft.com/office/officeart/2005/8/layout/vProcess5"/>
    <dgm:cxn modelId="{D88D6A9C-044B-0640-BA38-6B097B0FFF17}" type="presParOf" srcId="{75CB9570-485E-C14F-8425-2811D857CD74}" destId="{E927FF8F-DA36-3549-BDEC-EFEF32871F09}" srcOrd="2" destOrd="0" presId="urn:microsoft.com/office/officeart/2005/8/layout/vProcess5"/>
    <dgm:cxn modelId="{3F655F7C-C329-0F46-85F9-E7FAA70F2EA8}" type="presParOf" srcId="{75CB9570-485E-C14F-8425-2811D857CD74}" destId="{E7353B6D-5BE8-6E45-AD9C-405228BB1F1B}" srcOrd="3" destOrd="0" presId="urn:microsoft.com/office/officeart/2005/8/layout/vProcess5"/>
    <dgm:cxn modelId="{E748B66A-2822-8448-B605-C8E0F12990B3}" type="presParOf" srcId="{75CB9570-485E-C14F-8425-2811D857CD74}" destId="{7B2F63FB-E46B-4449-9AC6-7AAD6B0BADE0}" srcOrd="4" destOrd="0" presId="urn:microsoft.com/office/officeart/2005/8/layout/vProcess5"/>
    <dgm:cxn modelId="{FDC9926E-2E2A-E84B-86F0-544D58D53E72}" type="presParOf" srcId="{75CB9570-485E-C14F-8425-2811D857CD74}" destId="{5F039AAA-1633-324A-86BF-3232F6E50600}" srcOrd="5" destOrd="0" presId="urn:microsoft.com/office/officeart/2005/8/layout/vProcess5"/>
    <dgm:cxn modelId="{0D7BD8AF-7282-B247-AD57-ECEE4E1B309E}" type="presParOf" srcId="{75CB9570-485E-C14F-8425-2811D857CD74}" destId="{F42D8792-7678-6E45-B724-E30AF6A0428D}" srcOrd="6" destOrd="0" presId="urn:microsoft.com/office/officeart/2005/8/layout/vProcess5"/>
    <dgm:cxn modelId="{A1209A32-2693-B444-8123-35F474B01BB5}" type="presParOf" srcId="{75CB9570-485E-C14F-8425-2811D857CD74}" destId="{B1F165AE-EDA4-4B43-9BDF-BCCEBF8DE5C5}" srcOrd="7" destOrd="0" presId="urn:microsoft.com/office/officeart/2005/8/layout/vProcess5"/>
    <dgm:cxn modelId="{9B181153-7658-5E46-8E75-33E1B4BDF2B8}" type="presParOf" srcId="{75CB9570-485E-C14F-8425-2811D857CD74}" destId="{02A9E730-F435-D647-9AD4-5A2ACA1EEE30}" srcOrd="8" destOrd="0" presId="urn:microsoft.com/office/officeart/2005/8/layout/vProcess5"/>
    <dgm:cxn modelId="{02589DFB-F288-CF49-BEC3-BB92931A3E32}" type="presParOf" srcId="{75CB9570-485E-C14F-8425-2811D857CD74}" destId="{3A273548-F96F-A04A-A6D5-18FB9D57BB6E}" srcOrd="9" destOrd="0" presId="urn:microsoft.com/office/officeart/2005/8/layout/vProcess5"/>
    <dgm:cxn modelId="{77A06BDF-6804-9444-ADEB-344337317AD9}" type="presParOf" srcId="{75CB9570-485E-C14F-8425-2811D857CD74}" destId="{25AAE015-D397-5545-8D00-51CB6855416F}" srcOrd="10" destOrd="0" presId="urn:microsoft.com/office/officeart/2005/8/layout/vProcess5"/>
    <dgm:cxn modelId="{A1EDD152-072E-D048-916F-51474CD39DDC}" type="presParOf" srcId="{75CB9570-485E-C14F-8425-2811D857CD74}" destId="{ECE10097-5735-4B4F-959C-E10B150A8755}" srcOrd="11" destOrd="0" presId="urn:microsoft.com/office/officeart/2005/8/layout/vProcess5"/>
    <dgm:cxn modelId="{7281C630-402F-E543-A77B-D384DED9DA35}" type="presParOf" srcId="{75CB9570-485E-C14F-8425-2811D857CD74}" destId="{01DEAD00-6E30-BB42-956D-08808B242B1B}" srcOrd="12" destOrd="0" presId="urn:microsoft.com/office/officeart/2005/8/layout/vProcess5"/>
    <dgm:cxn modelId="{1928BB0A-315C-F24B-8CCD-7A95C9BD1E15}" type="presParOf" srcId="{75CB9570-485E-C14F-8425-2811D857CD74}" destId="{7C632074-18A8-FE45-A3EC-73BD17F24A42}" srcOrd="13" destOrd="0" presId="urn:microsoft.com/office/officeart/2005/8/layout/vProcess5"/>
    <dgm:cxn modelId="{18C0B401-B1DF-2646-80D0-0A970A16E453}" type="presParOf" srcId="{75CB9570-485E-C14F-8425-2811D857CD74}" destId="{7B833290-8441-FA48-A349-0067FA95B817}" srcOrd="14" destOrd="0" presId="urn:microsoft.com/office/officeart/2005/8/layout/vProcess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917FB3-BD84-E84F-8A1D-3F0B499FD435}">
      <dsp:nvSpPr>
        <dsp:cNvPr id="0" name=""/>
        <dsp:cNvSpPr/>
      </dsp:nvSpPr>
      <dsp:spPr>
        <a:xfrm>
          <a:off x="520110" y="0"/>
          <a:ext cx="3801284" cy="3801284"/>
        </a:xfrm>
        <a:prstGeom prst="diamond">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969A207-1008-2848-A34C-CCF91CADA7DA}">
      <dsp:nvSpPr>
        <dsp:cNvPr id="0" name=""/>
        <dsp:cNvSpPr/>
      </dsp:nvSpPr>
      <dsp:spPr>
        <a:xfrm>
          <a:off x="881232" y="361121"/>
          <a:ext cx="1482500" cy="14825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de-DE" sz="1600" kern="1200"/>
            <a:t>Die weitere Entwicklung von PCs</a:t>
          </a:r>
          <a:endParaRPr lang="en-US" sz="1600" kern="1200"/>
        </a:p>
      </dsp:txBody>
      <dsp:txXfrm>
        <a:off x="953602" y="433491"/>
        <a:ext cx="1337760" cy="1337760"/>
      </dsp:txXfrm>
    </dsp:sp>
    <dsp:sp modelId="{EC0380A1-8FF6-ED4B-8933-8A37EDD2F87B}">
      <dsp:nvSpPr>
        <dsp:cNvPr id="0" name=""/>
        <dsp:cNvSpPr/>
      </dsp:nvSpPr>
      <dsp:spPr>
        <a:xfrm>
          <a:off x="2477771" y="361121"/>
          <a:ext cx="1482500" cy="14825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de-DE" sz="1600" kern="1200"/>
            <a:t>Verfügbarkeit von riesigen Daten</a:t>
          </a:r>
          <a:endParaRPr lang="en-US" sz="1600" kern="1200"/>
        </a:p>
      </dsp:txBody>
      <dsp:txXfrm>
        <a:off x="2550141" y="433491"/>
        <a:ext cx="1337760" cy="1337760"/>
      </dsp:txXfrm>
    </dsp:sp>
    <dsp:sp modelId="{254100AD-A411-5D48-9647-EEE6FDA81ACF}">
      <dsp:nvSpPr>
        <dsp:cNvPr id="0" name=""/>
        <dsp:cNvSpPr/>
      </dsp:nvSpPr>
      <dsp:spPr>
        <a:xfrm>
          <a:off x="881232" y="1957661"/>
          <a:ext cx="1482500" cy="14825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de-DE" sz="1600" kern="1200"/>
            <a:t>Entwicklung neuer Algorithmen</a:t>
          </a:r>
          <a:endParaRPr lang="en-US" sz="1600" kern="1200"/>
        </a:p>
      </dsp:txBody>
      <dsp:txXfrm>
        <a:off x="953602" y="2030031"/>
        <a:ext cx="1337760" cy="1337760"/>
      </dsp:txXfrm>
    </dsp:sp>
    <dsp:sp modelId="{1CCBE528-866E-1B42-84F8-F8864C35BF38}">
      <dsp:nvSpPr>
        <dsp:cNvPr id="0" name=""/>
        <dsp:cNvSpPr/>
      </dsp:nvSpPr>
      <dsp:spPr>
        <a:xfrm>
          <a:off x="2477771" y="1957661"/>
          <a:ext cx="1482500" cy="14825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de-DE" sz="1600" kern="1200"/>
            <a:t>Maschinelles Lernen</a:t>
          </a:r>
          <a:endParaRPr lang="en-US" sz="1600" kern="1200"/>
        </a:p>
      </dsp:txBody>
      <dsp:txXfrm>
        <a:off x="2550141" y="2030031"/>
        <a:ext cx="1337760" cy="1337760"/>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C71C1A-8955-0E44-BED6-0213B2B2241A}">
      <dsp:nvSpPr>
        <dsp:cNvPr id="0" name=""/>
        <dsp:cNvSpPr/>
      </dsp:nvSpPr>
      <dsp:spPr>
        <a:xfrm>
          <a:off x="0" y="71"/>
          <a:ext cx="10515600" cy="797278"/>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de-DE" sz="1800" kern="1200" dirty="0"/>
            <a:t>A)	</a:t>
          </a:r>
          <a:r>
            <a:rPr lang="de-DE" sz="2400" kern="1200" dirty="0" err="1"/>
            <a:t>Ng</a:t>
          </a:r>
          <a:r>
            <a:rPr lang="de-DE" sz="2400" kern="1200" dirty="0"/>
            <a:t> et al. (2021): Metanalyse von 30 Studien, die zwischen 2016 und 2021 	veröffentlicht wurden</a:t>
          </a:r>
          <a:endParaRPr lang="en-US" sz="2400" kern="1200" dirty="0"/>
        </a:p>
      </dsp:txBody>
      <dsp:txXfrm>
        <a:off x="38920" y="38991"/>
        <a:ext cx="10437760" cy="719438"/>
      </dsp:txXfrm>
    </dsp:sp>
    <dsp:sp modelId="{4EF042E8-C7B0-A64A-AACD-7B1E653E3742}">
      <dsp:nvSpPr>
        <dsp:cNvPr id="0" name=""/>
        <dsp:cNvSpPr/>
      </dsp:nvSpPr>
      <dsp:spPr>
        <a:xfrm>
          <a:off x="0" y="802685"/>
          <a:ext cx="10515600" cy="797278"/>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B)	AI4K12 (2020): Five Big </a:t>
          </a:r>
          <a:r>
            <a:rPr lang="de-DE" sz="2400" kern="1200" dirty="0" err="1"/>
            <a:t>Ideas</a:t>
          </a:r>
          <a:r>
            <a:rPr lang="de-DE" sz="2400" kern="1200" dirty="0"/>
            <a:t>-System </a:t>
          </a:r>
          <a:endParaRPr lang="en-US" sz="2400" kern="1200" dirty="0"/>
        </a:p>
      </dsp:txBody>
      <dsp:txXfrm>
        <a:off x="38920" y="841605"/>
        <a:ext cx="10437760" cy="719438"/>
      </dsp:txXfrm>
    </dsp:sp>
    <dsp:sp modelId="{52D25628-9CBF-5C48-BDC0-6B92823C041D}">
      <dsp:nvSpPr>
        <dsp:cNvPr id="0" name=""/>
        <dsp:cNvSpPr/>
      </dsp:nvSpPr>
      <dsp:spPr>
        <a:xfrm>
          <a:off x="0" y="1603375"/>
          <a:ext cx="10515600" cy="338125"/>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C)	Kim et al., (2021): drei Kompetenzen</a:t>
          </a:r>
          <a:endParaRPr lang="en-US" sz="2400" kern="1200" dirty="0"/>
        </a:p>
      </dsp:txBody>
      <dsp:txXfrm>
        <a:off x="16506" y="1619881"/>
        <a:ext cx="10482588" cy="305113"/>
      </dsp:txXfrm>
    </dsp:sp>
    <dsp:sp modelId="{51AE0F13-D848-9941-8EBD-0266C2A070A7}">
      <dsp:nvSpPr>
        <dsp:cNvPr id="0" name=""/>
        <dsp:cNvSpPr/>
      </dsp:nvSpPr>
      <dsp:spPr>
        <a:xfrm>
          <a:off x="0" y="1948760"/>
          <a:ext cx="10515600" cy="797278"/>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D)	Touretzky et al. (2019): Ein fünf-dimensionales Modell</a:t>
          </a:r>
          <a:endParaRPr lang="en-US" sz="2400" kern="1200"/>
        </a:p>
      </dsp:txBody>
      <dsp:txXfrm>
        <a:off x="38920" y="1987680"/>
        <a:ext cx="10437760" cy="719438"/>
      </dsp:txXfrm>
    </dsp:sp>
    <dsp:sp modelId="{26E8E608-215B-A849-8621-9FA58782D51A}">
      <dsp:nvSpPr>
        <dsp:cNvPr id="0" name=""/>
        <dsp:cNvSpPr/>
      </dsp:nvSpPr>
      <dsp:spPr>
        <a:xfrm>
          <a:off x="0" y="2751374"/>
          <a:ext cx="10515600" cy="797278"/>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E)	Long et al. (2020) : 17 Kompetenzen</a:t>
          </a:r>
          <a:endParaRPr lang="en-US" sz="2400" kern="1200"/>
        </a:p>
      </dsp:txBody>
      <dsp:txXfrm>
        <a:off x="38920" y="2790294"/>
        <a:ext cx="10437760" cy="719438"/>
      </dsp:txXfrm>
    </dsp:sp>
    <dsp:sp modelId="{1150D0FC-4DF1-3E4B-9D36-6B8048160C6A}">
      <dsp:nvSpPr>
        <dsp:cNvPr id="0" name=""/>
        <dsp:cNvSpPr/>
      </dsp:nvSpPr>
      <dsp:spPr>
        <a:xfrm>
          <a:off x="0" y="3553987"/>
          <a:ext cx="10515600" cy="797278"/>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F)	Hung (2021): 3 Schlüsselkompetenzen</a:t>
          </a:r>
          <a:endParaRPr lang="en-US" sz="2400" kern="1200"/>
        </a:p>
      </dsp:txBody>
      <dsp:txXfrm>
        <a:off x="38920" y="3592907"/>
        <a:ext cx="10437760" cy="719438"/>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DA45891-DB22-8548-89FD-E3DB5A9F3DBA}">
      <dsp:nvSpPr>
        <dsp:cNvPr id="0" name=""/>
        <dsp:cNvSpPr/>
      </dsp:nvSpPr>
      <dsp:spPr>
        <a:xfrm>
          <a:off x="0" y="1801"/>
          <a:ext cx="10515600" cy="472731"/>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solidFill>
                <a:srgbClr val="FFFF00"/>
              </a:solidFill>
            </a:rPr>
            <a:t>1.	Wissenskompetenz</a:t>
          </a:r>
          <a:endParaRPr lang="en-US" sz="2400" kern="1200" dirty="0">
            <a:solidFill>
              <a:srgbClr val="FFFF00"/>
            </a:solidFill>
          </a:endParaRPr>
        </a:p>
      </dsp:txBody>
      <dsp:txXfrm>
        <a:off x="23077" y="24878"/>
        <a:ext cx="10469446" cy="426577"/>
      </dsp:txXfrm>
    </dsp:sp>
    <dsp:sp modelId="{379069A8-27A5-D147-A545-4A67E7FBEAF4}">
      <dsp:nvSpPr>
        <dsp:cNvPr id="0" name=""/>
        <dsp:cNvSpPr/>
      </dsp:nvSpPr>
      <dsp:spPr>
        <a:xfrm>
          <a:off x="0" y="486176"/>
          <a:ext cx="10515600" cy="472731"/>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1.1	Fertigkeiten</a:t>
          </a:r>
          <a:endParaRPr lang="en-US" sz="2400" kern="1200" dirty="0"/>
        </a:p>
      </dsp:txBody>
      <dsp:txXfrm>
        <a:off x="23077" y="509253"/>
        <a:ext cx="10469446" cy="426577"/>
      </dsp:txXfrm>
    </dsp:sp>
    <dsp:sp modelId="{80FACCBA-3C49-714F-B662-8218088DF64B}">
      <dsp:nvSpPr>
        <dsp:cNvPr id="0" name=""/>
        <dsp:cNvSpPr/>
      </dsp:nvSpPr>
      <dsp:spPr>
        <a:xfrm>
          <a:off x="0" y="970552"/>
          <a:ext cx="10515600" cy="472731"/>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1.2	Kulturelle Kompetenz</a:t>
          </a:r>
          <a:endParaRPr lang="en-US" sz="2400" kern="1200"/>
        </a:p>
      </dsp:txBody>
      <dsp:txXfrm>
        <a:off x="23077" y="993629"/>
        <a:ext cx="10469446" cy="426577"/>
      </dsp:txXfrm>
    </dsp:sp>
    <dsp:sp modelId="{F9521E40-8EE2-834A-A123-D2C504DF9A29}">
      <dsp:nvSpPr>
        <dsp:cNvPr id="0" name=""/>
        <dsp:cNvSpPr/>
      </dsp:nvSpPr>
      <dsp:spPr>
        <a:xfrm>
          <a:off x="0" y="1454927"/>
          <a:ext cx="10515600" cy="472731"/>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solidFill>
                <a:srgbClr val="FFFF00"/>
              </a:solidFill>
            </a:rPr>
            <a:t>2.	Teamkompetenz</a:t>
          </a:r>
          <a:endParaRPr lang="en-US" sz="2400" kern="1200" dirty="0">
            <a:solidFill>
              <a:srgbClr val="FFFF00"/>
            </a:solidFill>
          </a:endParaRPr>
        </a:p>
      </dsp:txBody>
      <dsp:txXfrm>
        <a:off x="23077" y="1478004"/>
        <a:ext cx="10469446" cy="426577"/>
      </dsp:txXfrm>
    </dsp:sp>
    <dsp:sp modelId="{81F0358C-3A0C-BF4D-8F0B-20120897F4F1}">
      <dsp:nvSpPr>
        <dsp:cNvPr id="0" name=""/>
        <dsp:cNvSpPr/>
      </dsp:nvSpPr>
      <dsp:spPr>
        <a:xfrm>
          <a:off x="0" y="1939303"/>
          <a:ext cx="10515600" cy="472731"/>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2.1	Kompetenz zu Teamwork</a:t>
          </a:r>
          <a:endParaRPr lang="en-US" sz="2400" kern="1200"/>
        </a:p>
      </dsp:txBody>
      <dsp:txXfrm>
        <a:off x="23077" y="1962380"/>
        <a:ext cx="10469446" cy="426577"/>
      </dsp:txXfrm>
    </dsp:sp>
    <dsp:sp modelId="{F43CA95D-1FCA-754B-9133-012FF1DC5CFF}">
      <dsp:nvSpPr>
        <dsp:cNvPr id="0" name=""/>
        <dsp:cNvSpPr/>
      </dsp:nvSpPr>
      <dsp:spPr>
        <a:xfrm>
          <a:off x="0" y="2423678"/>
          <a:ext cx="10515600" cy="472731"/>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2.2	Kompetenz der Kooperation zwischen Mensch und Tools</a:t>
          </a:r>
          <a:endParaRPr lang="en-US" sz="2400" kern="1200" dirty="0"/>
        </a:p>
      </dsp:txBody>
      <dsp:txXfrm>
        <a:off x="23077" y="2446755"/>
        <a:ext cx="10469446" cy="426577"/>
      </dsp:txXfrm>
    </dsp:sp>
    <dsp:sp modelId="{58958D3F-90F5-3845-AD3B-E3381026496C}">
      <dsp:nvSpPr>
        <dsp:cNvPr id="0" name=""/>
        <dsp:cNvSpPr/>
      </dsp:nvSpPr>
      <dsp:spPr>
        <a:xfrm>
          <a:off x="0" y="2908054"/>
          <a:ext cx="10515600" cy="472731"/>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solidFill>
                <a:srgbClr val="FFFF00"/>
              </a:solidFill>
            </a:rPr>
            <a:t>3.	Lernkompetenz</a:t>
          </a:r>
          <a:endParaRPr lang="en-US" sz="2400" kern="1200" dirty="0">
            <a:solidFill>
              <a:srgbClr val="FFFF00"/>
            </a:solidFill>
          </a:endParaRPr>
        </a:p>
      </dsp:txBody>
      <dsp:txXfrm>
        <a:off x="23077" y="2931131"/>
        <a:ext cx="10469446" cy="426577"/>
      </dsp:txXfrm>
    </dsp:sp>
    <dsp:sp modelId="{07BA3E0B-37D0-254F-B79F-697D8DC570E9}">
      <dsp:nvSpPr>
        <dsp:cNvPr id="0" name=""/>
        <dsp:cNvSpPr/>
      </dsp:nvSpPr>
      <dsp:spPr>
        <a:xfrm>
          <a:off x="0" y="3392429"/>
          <a:ext cx="10515600" cy="472731"/>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3.1	Kompetenz zum eigenständigen Lernen</a:t>
          </a:r>
          <a:endParaRPr lang="en-US" sz="2400" kern="1200"/>
        </a:p>
      </dsp:txBody>
      <dsp:txXfrm>
        <a:off x="23077" y="3415506"/>
        <a:ext cx="10469446" cy="426577"/>
      </dsp:txXfrm>
    </dsp:sp>
    <dsp:sp modelId="{16813786-0ED3-8D4A-A2CC-B742C10C8F25}">
      <dsp:nvSpPr>
        <dsp:cNvPr id="0" name=""/>
        <dsp:cNvSpPr/>
      </dsp:nvSpPr>
      <dsp:spPr>
        <a:xfrm>
          <a:off x="0" y="3876804"/>
          <a:ext cx="10515600" cy="472731"/>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3.2	Kognitive Kompetenz</a:t>
          </a:r>
          <a:endParaRPr lang="en-US" sz="2400" kern="1200"/>
        </a:p>
      </dsp:txBody>
      <dsp:txXfrm>
        <a:off x="23077" y="3899881"/>
        <a:ext cx="10469446" cy="426577"/>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1E1072-F96E-F44F-A146-36FF9A9C58C5}">
      <dsp:nvSpPr>
        <dsp:cNvPr id="0" name=""/>
        <dsp:cNvSpPr/>
      </dsp:nvSpPr>
      <dsp:spPr>
        <a:xfrm>
          <a:off x="0" y="106190"/>
          <a:ext cx="6364224" cy="2619045"/>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a:t>Generative Modellierende KI (GAI) ist ein nicht oder teilweise kontrolliertes maschinelles Lernsystem, das über die Nutzung von Statistiken, Wahrscheinlichkeiten etc. künstliche Produkte erzeugt. (Hu, 2022). </a:t>
          </a:r>
          <a:endParaRPr lang="en-US" sz="2200" kern="1200"/>
        </a:p>
      </dsp:txBody>
      <dsp:txXfrm>
        <a:off x="127851" y="234041"/>
        <a:ext cx="6108522" cy="2363343"/>
      </dsp:txXfrm>
    </dsp:sp>
    <dsp:sp modelId="{31782E05-DD25-0843-8688-CF34ABB6FD09}">
      <dsp:nvSpPr>
        <dsp:cNvPr id="0" name=""/>
        <dsp:cNvSpPr/>
      </dsp:nvSpPr>
      <dsp:spPr>
        <a:xfrm>
          <a:off x="0" y="2788596"/>
          <a:ext cx="6364224" cy="2619045"/>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a:t>Mit Fortschritten im vertieften Lernen (DL) kann generative KI unter Nutzung vorhandener digitaler Inhalte, wie Video, Bilder/ Graphiken, Text. Audio durch Überprüfung von Trainingsbeispielen, Lernen ihrer Muster und deren Ausgabe künstliche Produkte erzeugen (Abukmeil et al., 2021; Hu 2022; Gui et al., 2021). </a:t>
          </a:r>
          <a:endParaRPr lang="en-US" sz="2200" kern="1200"/>
        </a:p>
      </dsp:txBody>
      <dsp:txXfrm>
        <a:off x="127851" y="2916447"/>
        <a:ext cx="6108522" cy="2363343"/>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F56EA8-5C8B-C141-9EF6-E58A77D8A7F2}">
      <dsp:nvSpPr>
        <dsp:cNvPr id="0" name=""/>
        <dsp:cNvSpPr/>
      </dsp:nvSpPr>
      <dsp:spPr>
        <a:xfrm>
          <a:off x="0" y="36440"/>
          <a:ext cx="6666833" cy="1734159"/>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de-DE" sz="3100" kern="1200"/>
            <a:t>Sie bestehen aus zwei konkurrierenden Modellen:</a:t>
          </a:r>
          <a:endParaRPr lang="en-US" sz="3100" kern="1200"/>
        </a:p>
      </dsp:txBody>
      <dsp:txXfrm>
        <a:off x="84655" y="121095"/>
        <a:ext cx="6497523" cy="1564849"/>
      </dsp:txXfrm>
    </dsp:sp>
    <dsp:sp modelId="{7145297A-2E6E-6746-891E-F626D84D5BBD}">
      <dsp:nvSpPr>
        <dsp:cNvPr id="0" name=""/>
        <dsp:cNvSpPr/>
      </dsp:nvSpPr>
      <dsp:spPr>
        <a:xfrm>
          <a:off x="0" y="1859880"/>
          <a:ext cx="6666833" cy="1734159"/>
        </a:xfrm>
        <a:prstGeom prst="roundRect">
          <a:avLst/>
        </a:prstGeom>
        <a:gradFill rotWithShape="0">
          <a:gsLst>
            <a:gs pos="0">
              <a:schemeClr val="accent2">
                <a:hueOff val="3221806"/>
                <a:satOff val="-9246"/>
                <a:lumOff val="-14805"/>
                <a:alphaOff val="0"/>
                <a:satMod val="103000"/>
                <a:lumMod val="102000"/>
                <a:tint val="94000"/>
              </a:schemeClr>
            </a:gs>
            <a:gs pos="50000">
              <a:schemeClr val="accent2">
                <a:hueOff val="3221806"/>
                <a:satOff val="-9246"/>
                <a:lumOff val="-14805"/>
                <a:alphaOff val="0"/>
                <a:satMod val="110000"/>
                <a:lumMod val="100000"/>
                <a:shade val="100000"/>
              </a:schemeClr>
            </a:gs>
            <a:gs pos="100000">
              <a:schemeClr val="accent2">
                <a:hueOff val="3221806"/>
                <a:satOff val="-9246"/>
                <a:lumOff val="-1480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de-DE" sz="3100" kern="1200" dirty="0"/>
            <a:t>A)Das Generator Modell erzeugt neue Datenbeispiele, während </a:t>
          </a:r>
          <a:endParaRPr lang="en-US" sz="3100" kern="1200" dirty="0"/>
        </a:p>
      </dsp:txBody>
      <dsp:txXfrm>
        <a:off x="84655" y="1944535"/>
        <a:ext cx="6497523" cy="1564849"/>
      </dsp:txXfrm>
    </dsp:sp>
    <dsp:sp modelId="{3F25F706-EB11-5A49-8C0E-E4F900A1EDE4}">
      <dsp:nvSpPr>
        <dsp:cNvPr id="0" name=""/>
        <dsp:cNvSpPr/>
      </dsp:nvSpPr>
      <dsp:spPr>
        <a:xfrm>
          <a:off x="0" y="3683319"/>
          <a:ext cx="6666833" cy="1734159"/>
        </a:xfrm>
        <a:prstGeom prst="roundRect">
          <a:avLst/>
        </a:prstGeom>
        <a:gradFill rotWithShape="0">
          <a:gsLst>
            <a:gs pos="0">
              <a:schemeClr val="accent2">
                <a:hueOff val="6443612"/>
                <a:satOff val="-18493"/>
                <a:lumOff val="-29609"/>
                <a:alphaOff val="0"/>
                <a:satMod val="103000"/>
                <a:lumMod val="102000"/>
                <a:tint val="94000"/>
              </a:schemeClr>
            </a:gs>
            <a:gs pos="50000">
              <a:schemeClr val="accent2">
                <a:hueOff val="6443612"/>
                <a:satOff val="-18493"/>
                <a:lumOff val="-29609"/>
                <a:alphaOff val="0"/>
                <a:satMod val="110000"/>
                <a:lumMod val="100000"/>
                <a:shade val="100000"/>
              </a:schemeClr>
            </a:gs>
            <a:gs pos="100000">
              <a:schemeClr val="accent2">
                <a:hueOff val="6443612"/>
                <a:satOff val="-18493"/>
                <a:lumOff val="-2960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de-DE" sz="3100" kern="1200" dirty="0"/>
            <a:t>B)das Diskriminator Modell versucht, Daten als real oder Fake zu klassifizieren. </a:t>
          </a:r>
          <a:endParaRPr lang="en-US" sz="3100" kern="1200" dirty="0"/>
        </a:p>
      </dsp:txBody>
      <dsp:txXfrm>
        <a:off x="84655" y="3767974"/>
        <a:ext cx="6497523" cy="1564849"/>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C495F4-6192-5148-9003-250A0FDBC1F0}">
      <dsp:nvSpPr>
        <dsp:cNvPr id="0" name=""/>
        <dsp:cNvSpPr/>
      </dsp:nvSpPr>
      <dsp:spPr>
        <a:xfrm>
          <a:off x="0" y="752769"/>
          <a:ext cx="10515600" cy="1285199"/>
        </a:xfrm>
        <a:prstGeom prst="rect">
          <a:avLst/>
        </a:prstGeom>
        <a:solidFill>
          <a:schemeClr val="lt1">
            <a:alpha val="9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5F5A8077-0B29-D147-A045-5EA3AB489066}">
      <dsp:nvSpPr>
        <dsp:cNvPr id="0" name=""/>
        <dsp:cNvSpPr/>
      </dsp:nvSpPr>
      <dsp:spPr>
        <a:xfrm>
          <a:off x="525780" y="9"/>
          <a:ext cx="7360920" cy="1505520"/>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278225" tIns="0" rIns="278225" bIns="0" numCol="1" spcCol="1270" anchor="ctr" anchorCtr="0">
          <a:noAutofit/>
        </a:bodyPr>
        <a:lstStyle/>
        <a:p>
          <a:pPr marL="0" lvl="0" indent="0" algn="l" defTabSz="2266950">
            <a:lnSpc>
              <a:spcPct val="90000"/>
            </a:lnSpc>
            <a:spcBef>
              <a:spcPct val="0"/>
            </a:spcBef>
            <a:spcAft>
              <a:spcPct val="35000"/>
            </a:spcAft>
            <a:buNone/>
          </a:pPr>
          <a:r>
            <a:rPr lang="de-DE" sz="5100" kern="1200"/>
            <a:t>Fake-News</a:t>
          </a:r>
          <a:endParaRPr lang="en-US" sz="5100" kern="1200"/>
        </a:p>
      </dsp:txBody>
      <dsp:txXfrm>
        <a:off x="599273" y="73502"/>
        <a:ext cx="7213934" cy="1358534"/>
      </dsp:txXfrm>
    </dsp:sp>
    <dsp:sp modelId="{7E7DAAB4-D206-7D47-B9A4-462DDBEFA9B1}">
      <dsp:nvSpPr>
        <dsp:cNvPr id="0" name=""/>
        <dsp:cNvSpPr/>
      </dsp:nvSpPr>
      <dsp:spPr>
        <a:xfrm>
          <a:off x="0" y="3066129"/>
          <a:ext cx="10515600" cy="1285199"/>
        </a:xfrm>
        <a:prstGeom prst="rect">
          <a:avLst/>
        </a:prstGeom>
        <a:solidFill>
          <a:schemeClr val="lt1">
            <a:alpha val="90000"/>
            <a:hueOff val="0"/>
            <a:satOff val="0"/>
            <a:lumOff val="0"/>
            <a:alphaOff val="0"/>
          </a:schemeClr>
        </a:solidFill>
        <a:ln w="12700" cap="flat" cmpd="sng" algn="ctr">
          <a:solidFill>
            <a:schemeClr val="accent2">
              <a:hueOff val="6443612"/>
              <a:satOff val="-18493"/>
              <a:lumOff val="-29609"/>
              <a:alphaOff val="0"/>
            </a:schemeClr>
          </a:solidFill>
          <a:prstDash val="solid"/>
          <a:miter lim="800000"/>
        </a:ln>
        <a:effectLst/>
      </dsp:spPr>
      <dsp:style>
        <a:lnRef idx="1">
          <a:scrgbClr r="0" g="0" b="0"/>
        </a:lnRef>
        <a:fillRef idx="1">
          <a:scrgbClr r="0" g="0" b="0"/>
        </a:fillRef>
        <a:effectRef idx="2">
          <a:scrgbClr r="0" g="0" b="0"/>
        </a:effectRef>
        <a:fontRef idx="minor"/>
      </dsp:style>
    </dsp:sp>
    <dsp:sp modelId="{A97B22CF-BF61-954C-86EC-BB8D617770CB}">
      <dsp:nvSpPr>
        <dsp:cNvPr id="0" name=""/>
        <dsp:cNvSpPr/>
      </dsp:nvSpPr>
      <dsp:spPr>
        <a:xfrm>
          <a:off x="525780" y="2313369"/>
          <a:ext cx="7360920" cy="1505520"/>
        </a:xfrm>
        <a:prstGeom prst="roundRect">
          <a:avLst/>
        </a:prstGeom>
        <a:gradFill rotWithShape="0">
          <a:gsLst>
            <a:gs pos="0">
              <a:schemeClr val="accent2">
                <a:hueOff val="6443612"/>
                <a:satOff val="-18493"/>
                <a:lumOff val="-29609"/>
                <a:alphaOff val="0"/>
                <a:satMod val="103000"/>
                <a:lumMod val="102000"/>
                <a:tint val="94000"/>
              </a:schemeClr>
            </a:gs>
            <a:gs pos="50000">
              <a:schemeClr val="accent2">
                <a:hueOff val="6443612"/>
                <a:satOff val="-18493"/>
                <a:lumOff val="-29609"/>
                <a:alphaOff val="0"/>
                <a:satMod val="110000"/>
                <a:lumMod val="100000"/>
                <a:shade val="100000"/>
              </a:schemeClr>
            </a:gs>
            <a:gs pos="100000">
              <a:schemeClr val="accent2">
                <a:hueOff val="6443612"/>
                <a:satOff val="-18493"/>
                <a:lumOff val="-29609"/>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278225" tIns="0" rIns="278225" bIns="0" numCol="1" spcCol="1270" anchor="ctr" anchorCtr="0">
          <a:noAutofit/>
        </a:bodyPr>
        <a:lstStyle/>
        <a:p>
          <a:pPr marL="0" lvl="0" indent="0" algn="l" defTabSz="2266950">
            <a:lnSpc>
              <a:spcPct val="90000"/>
            </a:lnSpc>
            <a:spcBef>
              <a:spcPct val="0"/>
            </a:spcBef>
            <a:spcAft>
              <a:spcPct val="35000"/>
            </a:spcAft>
            <a:buNone/>
          </a:pPr>
          <a:r>
            <a:rPr lang="de-DE" sz="5100" kern="1200"/>
            <a:t>Deepface-Literacy</a:t>
          </a:r>
          <a:endParaRPr lang="en-US" sz="5100" kern="1200"/>
        </a:p>
      </dsp:txBody>
      <dsp:txXfrm>
        <a:off x="599273" y="2386862"/>
        <a:ext cx="7213934" cy="1358534"/>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D29D52-735C-324F-92D9-49D33F5361A8}">
      <dsp:nvSpPr>
        <dsp:cNvPr id="0" name=""/>
        <dsp:cNvSpPr/>
      </dsp:nvSpPr>
      <dsp:spPr>
        <a:xfrm>
          <a:off x="0" y="510681"/>
          <a:ext cx="4841505"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de-DE" sz="2600" kern="1200" dirty="0"/>
            <a:t>Sprachverarbeitungsmodelle</a:t>
          </a:r>
          <a:endParaRPr lang="en-US" sz="2600" kern="1200" dirty="0"/>
        </a:p>
      </dsp:txBody>
      <dsp:txXfrm>
        <a:off x="31185" y="541866"/>
        <a:ext cx="4779135" cy="576450"/>
      </dsp:txXfrm>
    </dsp:sp>
    <dsp:sp modelId="{BE90CD8F-219C-9F44-A133-469E5BE1870E}">
      <dsp:nvSpPr>
        <dsp:cNvPr id="0" name=""/>
        <dsp:cNvSpPr/>
      </dsp:nvSpPr>
      <dsp:spPr>
        <a:xfrm>
          <a:off x="0" y="1224382"/>
          <a:ext cx="4841505"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de-DE" sz="2600" kern="1200" dirty="0"/>
            <a:t>Audio- und Sprachmodelle</a:t>
          </a:r>
          <a:endParaRPr lang="en-US" sz="2600" kern="1200" dirty="0"/>
        </a:p>
      </dsp:txBody>
      <dsp:txXfrm>
        <a:off x="31185" y="1255567"/>
        <a:ext cx="4779135" cy="576450"/>
      </dsp:txXfrm>
    </dsp:sp>
    <dsp:sp modelId="{B90DEDC1-6824-C247-8820-021E52BD40EE}">
      <dsp:nvSpPr>
        <dsp:cNvPr id="0" name=""/>
        <dsp:cNvSpPr/>
      </dsp:nvSpPr>
      <dsp:spPr>
        <a:xfrm>
          <a:off x="0" y="1938082"/>
          <a:ext cx="4841505"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de-DE" sz="2600" kern="1200" dirty="0"/>
            <a:t>Visuelle und bildliche Modelle</a:t>
          </a:r>
          <a:endParaRPr lang="en-US" sz="2600" kern="1200" dirty="0"/>
        </a:p>
      </dsp:txBody>
      <dsp:txXfrm>
        <a:off x="31185" y="1969267"/>
        <a:ext cx="4779135" cy="576450"/>
      </dsp:txXfrm>
    </dsp:sp>
    <dsp:sp modelId="{FD3F05AB-513C-DA45-82E8-F7AD093904D8}">
      <dsp:nvSpPr>
        <dsp:cNvPr id="0" name=""/>
        <dsp:cNvSpPr/>
      </dsp:nvSpPr>
      <dsp:spPr>
        <a:xfrm>
          <a:off x="0" y="2651782"/>
          <a:ext cx="4841505"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de-DE" sz="2600" kern="1200" dirty="0"/>
            <a:t>Datengenerierung von Modellen</a:t>
          </a:r>
          <a:endParaRPr lang="en-US" sz="2600" kern="1200" dirty="0"/>
        </a:p>
      </dsp:txBody>
      <dsp:txXfrm>
        <a:off x="31185" y="2682967"/>
        <a:ext cx="4779135" cy="576450"/>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BB73FA-7BDB-B74B-83CF-081675253816}">
      <dsp:nvSpPr>
        <dsp:cNvPr id="0" name=""/>
        <dsp:cNvSpPr/>
      </dsp:nvSpPr>
      <dsp:spPr>
        <a:xfrm>
          <a:off x="1333" y="110983"/>
          <a:ext cx="4682211" cy="2973204"/>
        </a:xfrm>
        <a:prstGeom prst="roundRect">
          <a:avLst>
            <a:gd name="adj" fmla="val 1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C1433DE-DFDF-9D4E-A6F8-D8F52ECC365B}">
      <dsp:nvSpPr>
        <dsp:cNvPr id="0" name=""/>
        <dsp:cNvSpPr/>
      </dsp:nvSpPr>
      <dsp:spPr>
        <a:xfrm>
          <a:off x="521579" y="605216"/>
          <a:ext cx="4682211" cy="2973204"/>
        </a:xfrm>
        <a:prstGeom prst="roundRect">
          <a:avLst>
            <a:gd name="adj" fmla="val 10000"/>
          </a:avLst>
        </a:prstGeom>
        <a:solidFill>
          <a:schemeClr val="lt1">
            <a:alpha val="90000"/>
            <a:hueOff val="0"/>
            <a:satOff val="0"/>
            <a:lumOff val="0"/>
            <a:alphaOff val="0"/>
          </a:schemeClr>
        </a:solidFill>
        <a:ln w="1905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de-DE" sz="2500" kern="1200"/>
            <a:t>Die Integration von KI im Bildungssektor hat eine neue Ära von Lern- und Unterrichtsmethoden etabliert, die gekennzeichnet sind von erweiterter Personalisierung, Effizienz und Verfügbarkeit. </a:t>
          </a:r>
          <a:endParaRPr lang="en-US" sz="2500" kern="1200"/>
        </a:p>
      </dsp:txBody>
      <dsp:txXfrm>
        <a:off x="608661" y="692298"/>
        <a:ext cx="4508047" cy="2799040"/>
      </dsp:txXfrm>
    </dsp:sp>
    <dsp:sp modelId="{D99CE29B-D9B5-674B-8024-FED58877F231}">
      <dsp:nvSpPr>
        <dsp:cNvPr id="0" name=""/>
        <dsp:cNvSpPr/>
      </dsp:nvSpPr>
      <dsp:spPr>
        <a:xfrm>
          <a:off x="5724037" y="110983"/>
          <a:ext cx="4682211" cy="2973204"/>
        </a:xfrm>
        <a:prstGeom prst="roundRect">
          <a:avLst>
            <a:gd name="adj" fmla="val 1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58BEEA-93D1-8043-9DAB-2BDED3F03F83}">
      <dsp:nvSpPr>
        <dsp:cNvPr id="0" name=""/>
        <dsp:cNvSpPr/>
      </dsp:nvSpPr>
      <dsp:spPr>
        <a:xfrm>
          <a:off x="6244283" y="605216"/>
          <a:ext cx="4682211" cy="2973204"/>
        </a:xfrm>
        <a:prstGeom prst="roundRect">
          <a:avLst>
            <a:gd name="adj" fmla="val 10000"/>
          </a:avLst>
        </a:prstGeom>
        <a:solidFill>
          <a:schemeClr val="lt1">
            <a:alpha val="90000"/>
            <a:hueOff val="0"/>
            <a:satOff val="0"/>
            <a:lumOff val="0"/>
            <a:alphaOff val="0"/>
          </a:schemeClr>
        </a:solidFill>
        <a:ln w="1905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de-DE" sz="2500" kern="1200" dirty="0"/>
            <a:t>Traditionelle Bildungsparadigmen werden in verstärkt dynamische, interaktive Lernerfahrungen transformiert. </a:t>
          </a:r>
          <a:endParaRPr lang="en-US" sz="2500" kern="1200" dirty="0"/>
        </a:p>
      </dsp:txBody>
      <dsp:txXfrm>
        <a:off x="6331365" y="692298"/>
        <a:ext cx="4508047" cy="2799040"/>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B4F269-ED9F-8744-A71D-F5FCA537C923}">
      <dsp:nvSpPr>
        <dsp:cNvPr id="0" name=""/>
        <dsp:cNvSpPr/>
      </dsp:nvSpPr>
      <dsp:spPr>
        <a:xfrm>
          <a:off x="3040" y="37036"/>
          <a:ext cx="2412176" cy="1447305"/>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de-DE" sz="2400" kern="1200"/>
            <a:t>Personalisierte Lernerfahrungen</a:t>
          </a:r>
          <a:endParaRPr lang="en-US" sz="2400" kern="1200"/>
        </a:p>
      </dsp:txBody>
      <dsp:txXfrm>
        <a:off x="3040" y="37036"/>
        <a:ext cx="2412176" cy="1447305"/>
      </dsp:txXfrm>
    </dsp:sp>
    <dsp:sp modelId="{C89B9816-435E-D542-8703-2C5DD9BBF6B2}">
      <dsp:nvSpPr>
        <dsp:cNvPr id="0" name=""/>
        <dsp:cNvSpPr/>
      </dsp:nvSpPr>
      <dsp:spPr>
        <a:xfrm>
          <a:off x="2656434" y="37036"/>
          <a:ext cx="2412176" cy="1447305"/>
        </a:xfrm>
        <a:prstGeom prst="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de-DE" sz="2400" kern="1200"/>
            <a:t>Verstärkte Zugänglichkeit</a:t>
          </a:r>
          <a:endParaRPr lang="en-US" sz="2400" kern="1200"/>
        </a:p>
      </dsp:txBody>
      <dsp:txXfrm>
        <a:off x="2656434" y="37036"/>
        <a:ext cx="2412176" cy="1447305"/>
      </dsp:txXfrm>
    </dsp:sp>
    <dsp:sp modelId="{CB92E20C-BDDB-8749-99DF-730D2EC693EF}">
      <dsp:nvSpPr>
        <dsp:cNvPr id="0" name=""/>
        <dsp:cNvSpPr/>
      </dsp:nvSpPr>
      <dsp:spPr>
        <a:xfrm>
          <a:off x="5309828" y="37036"/>
          <a:ext cx="2412176" cy="1447305"/>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de-DE" sz="2400" kern="1200"/>
            <a:t>Verbesserte Effizienz und Produktivität</a:t>
          </a:r>
          <a:endParaRPr lang="en-US" sz="2400" kern="1200"/>
        </a:p>
      </dsp:txBody>
      <dsp:txXfrm>
        <a:off x="5309828" y="37036"/>
        <a:ext cx="2412176" cy="1447305"/>
      </dsp:txXfrm>
    </dsp:sp>
    <dsp:sp modelId="{BB9A4A44-10C9-6347-8A7E-0A7C8FA95014}">
      <dsp:nvSpPr>
        <dsp:cNvPr id="0" name=""/>
        <dsp:cNvSpPr/>
      </dsp:nvSpPr>
      <dsp:spPr>
        <a:xfrm>
          <a:off x="7963222" y="37036"/>
          <a:ext cx="2412176" cy="1447305"/>
        </a:xfrm>
        <a:prstGeom prst="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de-DE" sz="2400" kern="1200"/>
            <a:t>Unterstützung der Fachkräfte</a:t>
          </a:r>
          <a:endParaRPr lang="en-US" sz="2400" kern="1200"/>
        </a:p>
      </dsp:txBody>
      <dsp:txXfrm>
        <a:off x="7963222" y="37036"/>
        <a:ext cx="2412176" cy="1447305"/>
      </dsp:txXfrm>
    </dsp:sp>
    <dsp:sp modelId="{B8B9BDD3-640A-B747-8E6B-EF70D0FDC14A}">
      <dsp:nvSpPr>
        <dsp:cNvPr id="0" name=""/>
        <dsp:cNvSpPr/>
      </dsp:nvSpPr>
      <dsp:spPr>
        <a:xfrm>
          <a:off x="1329737" y="1725559"/>
          <a:ext cx="2412176" cy="1447305"/>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de-DE" sz="2400" kern="1200"/>
            <a:t>Datengesteuerte Erkenntnisse</a:t>
          </a:r>
          <a:endParaRPr lang="en-US" sz="2400" kern="1200"/>
        </a:p>
      </dsp:txBody>
      <dsp:txXfrm>
        <a:off x="1329737" y="1725559"/>
        <a:ext cx="2412176" cy="1447305"/>
      </dsp:txXfrm>
    </dsp:sp>
    <dsp:sp modelId="{5374EBCE-6A5C-2141-B342-4EEC7167F3FD}">
      <dsp:nvSpPr>
        <dsp:cNvPr id="0" name=""/>
        <dsp:cNvSpPr/>
      </dsp:nvSpPr>
      <dsp:spPr>
        <a:xfrm>
          <a:off x="3983131" y="1725559"/>
          <a:ext cx="2412176" cy="1447305"/>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de-DE" sz="2400" kern="1200"/>
            <a:t>Anstoß zu lebenslangem Lernen</a:t>
          </a:r>
          <a:endParaRPr lang="en-US" sz="2400" kern="1200"/>
        </a:p>
      </dsp:txBody>
      <dsp:txXfrm>
        <a:off x="3983131" y="1725559"/>
        <a:ext cx="2412176" cy="1447305"/>
      </dsp:txXfrm>
    </dsp:sp>
    <dsp:sp modelId="{ECD9443B-B2D0-D741-82E6-AC597E7EC44A}">
      <dsp:nvSpPr>
        <dsp:cNvPr id="0" name=""/>
        <dsp:cNvSpPr/>
      </dsp:nvSpPr>
      <dsp:spPr>
        <a:xfrm>
          <a:off x="6636525" y="1725559"/>
          <a:ext cx="2412176" cy="1447305"/>
        </a:xfrm>
        <a:prstGeom prst="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de-DE" sz="2400" kern="1200"/>
            <a:t>Skalierbarkeit</a:t>
          </a:r>
          <a:endParaRPr lang="en-US" sz="2400" kern="1200"/>
        </a:p>
      </dsp:txBody>
      <dsp:txXfrm>
        <a:off x="6636525" y="1725559"/>
        <a:ext cx="2412176" cy="1447305"/>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018E13E-2C5C-A44B-85BD-B2B351B9AEE0}">
      <dsp:nvSpPr>
        <dsp:cNvPr id="0" name=""/>
        <dsp:cNvSpPr/>
      </dsp:nvSpPr>
      <dsp:spPr>
        <a:xfrm>
          <a:off x="0" y="1132"/>
          <a:ext cx="6900512" cy="2759737"/>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VR und AR repräsentieren zwei der spannendsten technologischen Fortschritte der letzten Jahre, mit dem Potenzial die Art der Darbietung und des Erlebens von Bildungsinhalten zu revolutionieren.</a:t>
          </a:r>
          <a:endParaRPr lang="en-US" sz="2400" kern="1200" dirty="0"/>
        </a:p>
      </dsp:txBody>
      <dsp:txXfrm>
        <a:off x="134719" y="135851"/>
        <a:ext cx="6631074" cy="2490299"/>
      </dsp:txXfrm>
    </dsp:sp>
    <dsp:sp modelId="{7A4B4CC9-7D35-8847-8311-AFDD74267D83}">
      <dsp:nvSpPr>
        <dsp:cNvPr id="0" name=""/>
        <dsp:cNvSpPr/>
      </dsp:nvSpPr>
      <dsp:spPr>
        <a:xfrm>
          <a:off x="0" y="2775270"/>
          <a:ext cx="6900512" cy="2759737"/>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VR lässt NutzerInnen eine vollständig digitale Umwelt eintauchen, während AR digitale Information in Überlagerung mit der realen Welt bringt. In Bildungskontexten bieten diese Technologien immense und interaktive Erfahrungen, die Lernergebnisse, Engagement und Motivation in verschiedenen Lernfächern und Altersgruppen fördern können.</a:t>
          </a:r>
          <a:endParaRPr lang="en-US" sz="2400" kern="1200" dirty="0"/>
        </a:p>
      </dsp:txBody>
      <dsp:txXfrm>
        <a:off x="134719" y="2909989"/>
        <a:ext cx="6631074" cy="2490299"/>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760ED3-5EBB-DF45-9EFB-177E29259935}">
      <dsp:nvSpPr>
        <dsp:cNvPr id="0" name=""/>
        <dsp:cNvSpPr/>
      </dsp:nvSpPr>
      <dsp:spPr>
        <a:xfrm>
          <a:off x="0" y="73487"/>
          <a:ext cx="4840900" cy="54054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a:t>Verstärktes Engagement</a:t>
          </a:r>
          <a:endParaRPr lang="en-US" sz="2200" kern="1200"/>
        </a:p>
      </dsp:txBody>
      <dsp:txXfrm>
        <a:off x="26387" y="99874"/>
        <a:ext cx="4788126" cy="487766"/>
      </dsp:txXfrm>
    </dsp:sp>
    <dsp:sp modelId="{4413FFDD-AAD1-704A-9380-C87D6295241D}">
      <dsp:nvSpPr>
        <dsp:cNvPr id="0" name=""/>
        <dsp:cNvSpPr/>
      </dsp:nvSpPr>
      <dsp:spPr>
        <a:xfrm>
          <a:off x="0" y="677387"/>
          <a:ext cx="4840900" cy="540540"/>
        </a:xfrm>
        <a:prstGeom prst="round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a:t>Zugang zu experimentellem Lernen</a:t>
          </a:r>
          <a:endParaRPr lang="en-US" sz="2200" kern="1200"/>
        </a:p>
      </dsp:txBody>
      <dsp:txXfrm>
        <a:off x="26387" y="703774"/>
        <a:ext cx="4788126" cy="487766"/>
      </dsp:txXfrm>
    </dsp:sp>
    <dsp:sp modelId="{C5D5543E-C351-C34F-9906-7205A7C1C4BE}">
      <dsp:nvSpPr>
        <dsp:cNvPr id="0" name=""/>
        <dsp:cNvSpPr/>
      </dsp:nvSpPr>
      <dsp:spPr>
        <a:xfrm>
          <a:off x="0" y="1281287"/>
          <a:ext cx="4840900" cy="540540"/>
        </a:xfrm>
        <a:prstGeom prst="round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a:t>Personalisiertes Lernen</a:t>
          </a:r>
          <a:endParaRPr lang="en-US" sz="2200" kern="1200"/>
        </a:p>
      </dsp:txBody>
      <dsp:txXfrm>
        <a:off x="26387" y="1307674"/>
        <a:ext cx="4788126" cy="487766"/>
      </dsp:txXfrm>
    </dsp:sp>
    <dsp:sp modelId="{3E931A78-E234-2843-9F27-3DE423D57D6E}">
      <dsp:nvSpPr>
        <dsp:cNvPr id="0" name=""/>
        <dsp:cNvSpPr/>
      </dsp:nvSpPr>
      <dsp:spPr>
        <a:xfrm>
          <a:off x="0" y="1885187"/>
          <a:ext cx="4840900" cy="540540"/>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a:t>STEM-Lernbereiche</a:t>
          </a:r>
          <a:endParaRPr lang="en-US" sz="2200" kern="1200"/>
        </a:p>
      </dsp:txBody>
      <dsp:txXfrm>
        <a:off x="26387" y="1911574"/>
        <a:ext cx="4788126" cy="487766"/>
      </dsp:txXfrm>
    </dsp:sp>
    <dsp:sp modelId="{48C9A899-E1F0-D148-9DCE-4E50028DCFE2}">
      <dsp:nvSpPr>
        <dsp:cNvPr id="0" name=""/>
        <dsp:cNvSpPr/>
      </dsp:nvSpPr>
      <dsp:spPr>
        <a:xfrm>
          <a:off x="0" y="2489088"/>
          <a:ext cx="4840900" cy="540540"/>
        </a:xfrm>
        <a:prstGeom prst="round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a:t>Geschichte und Kuklur</a:t>
          </a:r>
          <a:endParaRPr lang="en-US" sz="2200" kern="1200"/>
        </a:p>
      </dsp:txBody>
      <dsp:txXfrm>
        <a:off x="26387" y="2515475"/>
        <a:ext cx="4788126" cy="487766"/>
      </dsp:txXfrm>
    </dsp:sp>
    <dsp:sp modelId="{48938D6D-7471-DC4F-8A7F-B5EE0D9938C8}">
      <dsp:nvSpPr>
        <dsp:cNvPr id="0" name=""/>
        <dsp:cNvSpPr/>
      </dsp:nvSpPr>
      <dsp:spPr>
        <a:xfrm>
          <a:off x="0" y="3092988"/>
          <a:ext cx="4840900" cy="54054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a:t>Lernen von Sprachen</a:t>
          </a:r>
          <a:endParaRPr lang="en-US" sz="2200" kern="1200"/>
        </a:p>
      </dsp:txBody>
      <dsp:txXfrm>
        <a:off x="26387" y="3119375"/>
        <a:ext cx="4788126" cy="487766"/>
      </dsp:txXfrm>
    </dsp:sp>
    <dsp:sp modelId="{57615151-19D9-C440-9B7A-88E8EC20548E}">
      <dsp:nvSpPr>
        <dsp:cNvPr id="0" name=""/>
        <dsp:cNvSpPr/>
      </dsp:nvSpPr>
      <dsp:spPr>
        <a:xfrm>
          <a:off x="0" y="3696888"/>
          <a:ext cx="4840900" cy="540540"/>
        </a:xfrm>
        <a:prstGeom prst="round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a:t>Sonderpädagogik</a:t>
          </a:r>
          <a:endParaRPr lang="en-US" sz="2200" kern="1200"/>
        </a:p>
      </dsp:txBody>
      <dsp:txXfrm>
        <a:off x="26387" y="3723275"/>
        <a:ext cx="4788126" cy="48776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455EEF-FA93-F043-B5A3-C0F3AC6D4D4E}">
      <dsp:nvSpPr>
        <dsp:cNvPr id="0" name=""/>
        <dsp:cNvSpPr/>
      </dsp:nvSpPr>
      <dsp:spPr>
        <a:xfrm>
          <a:off x="134291" y="612"/>
          <a:ext cx="4332795" cy="2751325"/>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EF98F99-4D21-784F-B3FD-E4A75529E622}">
      <dsp:nvSpPr>
        <dsp:cNvPr id="0" name=""/>
        <dsp:cNvSpPr/>
      </dsp:nvSpPr>
      <dsp:spPr>
        <a:xfrm>
          <a:off x="615713" y="457963"/>
          <a:ext cx="4332795" cy="2751325"/>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de-DE" sz="1700" kern="1200"/>
            <a:t>KI wird definiert als die Wissenschaft und Technik der Problemlösung mit technologischen Innovationen, wie maschinellem Lernen und neuralen Netzwerken (Wang, 2020). Sie repräsentiert die Integration von Wissenschaft, Technologie, Technik und Mathematik (STEM), welche in der heutigen, technologiegestützten Gesellschaft betont wird.</a:t>
          </a:r>
          <a:endParaRPr lang="en-US" sz="1700" kern="1200"/>
        </a:p>
      </dsp:txBody>
      <dsp:txXfrm>
        <a:off x="696297" y="538547"/>
        <a:ext cx="4171627" cy="2590157"/>
      </dsp:txXfrm>
    </dsp:sp>
    <dsp:sp modelId="{790B5ADD-CCED-1D4B-94BD-14A01B367E60}">
      <dsp:nvSpPr>
        <dsp:cNvPr id="0" name=""/>
        <dsp:cNvSpPr/>
      </dsp:nvSpPr>
      <dsp:spPr>
        <a:xfrm>
          <a:off x="5429930" y="612"/>
          <a:ext cx="4332795" cy="2751325"/>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802E8F5-567D-7E49-BA43-79ACDCD863B2}">
      <dsp:nvSpPr>
        <dsp:cNvPr id="0" name=""/>
        <dsp:cNvSpPr/>
      </dsp:nvSpPr>
      <dsp:spPr>
        <a:xfrm>
          <a:off x="5911352" y="457963"/>
          <a:ext cx="4332795" cy="2751325"/>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de-DE" sz="1700" kern="1200"/>
            <a:t>KI wurde definiert als die Wissenschaft und Technik der Schaffung intelligenter Maschinen (McCarthy, 2007). </a:t>
          </a:r>
          <a:endParaRPr lang="en-US" sz="1700" kern="1200"/>
        </a:p>
      </dsp:txBody>
      <dsp:txXfrm>
        <a:off x="5991936" y="538547"/>
        <a:ext cx="4171627" cy="2590157"/>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573832-4513-4742-8F0A-64EA1CDDC35B}">
      <dsp:nvSpPr>
        <dsp:cNvPr id="0" name=""/>
        <dsp:cNvSpPr/>
      </dsp:nvSpPr>
      <dsp:spPr>
        <a:xfrm>
          <a:off x="0" y="162536"/>
          <a:ext cx="6900512" cy="1690942"/>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Nach Jung &amp; Wong (2019) muss in jedem Fall eine eindeutige Zuordnung zwischen der Lernaktivität und dem Interaktionsstil des Roboters erfolgen. </a:t>
          </a:r>
          <a:endParaRPr lang="en-US" sz="2400" kern="1200"/>
        </a:p>
      </dsp:txBody>
      <dsp:txXfrm>
        <a:off x="82545" y="245081"/>
        <a:ext cx="6735422" cy="1525852"/>
      </dsp:txXfrm>
    </dsp:sp>
    <dsp:sp modelId="{2652943C-60D8-6C46-990A-7B3A67273A1E}">
      <dsp:nvSpPr>
        <dsp:cNvPr id="0" name=""/>
        <dsp:cNvSpPr/>
      </dsp:nvSpPr>
      <dsp:spPr>
        <a:xfrm>
          <a:off x="0" y="1922599"/>
          <a:ext cx="6900512" cy="1690942"/>
        </a:xfrm>
        <a:prstGeom prst="roundRect">
          <a:avLst/>
        </a:prstGeom>
        <a:solidFill>
          <a:schemeClr val="accent2">
            <a:hueOff val="3221806"/>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Für grundlegende Lernaufgaben wäre bspw. ein kooperativer Roboter zu bevorzugen (Okita et al., 2009), beim Spracherwerb hingegen eher die Tutorenform (Saerbeck,et al., 2010). </a:t>
          </a:r>
          <a:endParaRPr lang="en-US" sz="2400" kern="1200"/>
        </a:p>
      </dsp:txBody>
      <dsp:txXfrm>
        <a:off x="82545" y="2005144"/>
        <a:ext cx="6735422" cy="1525852"/>
      </dsp:txXfrm>
    </dsp:sp>
    <dsp:sp modelId="{18AF0ED6-8F76-CD41-8CA4-2934B76137ED}">
      <dsp:nvSpPr>
        <dsp:cNvPr id="0" name=""/>
        <dsp:cNvSpPr/>
      </dsp:nvSpPr>
      <dsp:spPr>
        <a:xfrm>
          <a:off x="0" y="3682661"/>
          <a:ext cx="6900512" cy="1690942"/>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Während sich jüngere Kinder im Lernprozess zufrieden mit einem kooperativen Roboter zeigten, betrachteten ältere Kinder den Roboter eher als Lernwerkzeug/ -hilfe (Shin &amp; Kim, 2007). </a:t>
          </a:r>
          <a:endParaRPr lang="en-US" sz="2400" kern="1200"/>
        </a:p>
      </dsp:txBody>
      <dsp:txXfrm>
        <a:off x="82545" y="3765206"/>
        <a:ext cx="6735422" cy="1525852"/>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C07DDB-6FE6-E348-8C76-FCD2599ECCCA}">
      <dsp:nvSpPr>
        <dsp:cNvPr id="0" name=""/>
        <dsp:cNvSpPr/>
      </dsp:nvSpPr>
      <dsp:spPr>
        <a:xfrm>
          <a:off x="0" y="129630"/>
          <a:ext cx="6900512" cy="171288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Der Umfang von notwendigem sozialem Verhalten eines Roboters ist mehr oder weniger mit seiner Rolle in der Lernaktivität, dem Themenbereich und dem Alter der Lernenden verknüpft. </a:t>
          </a:r>
          <a:endParaRPr lang="en-US" sz="2400" kern="1200"/>
        </a:p>
      </dsp:txBody>
      <dsp:txXfrm>
        <a:off x="83616" y="213246"/>
        <a:ext cx="6733280" cy="1545648"/>
      </dsp:txXfrm>
    </dsp:sp>
    <dsp:sp modelId="{568D4FDF-5D84-164B-A537-4669E7D49B89}">
      <dsp:nvSpPr>
        <dsp:cNvPr id="0" name=""/>
        <dsp:cNvSpPr/>
      </dsp:nvSpPr>
      <dsp:spPr>
        <a:xfrm>
          <a:off x="0" y="1911630"/>
          <a:ext cx="6900512" cy="1712880"/>
        </a:xfrm>
        <a:prstGeom prst="roundRect">
          <a:avLst/>
        </a:prstGeom>
        <a:solidFill>
          <a:schemeClr val="accent2">
            <a:hueOff val="3221806"/>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Hier spielen auch das Aussehen (Okita et al., 2009) und die Aufnahme von Blickkontakt (Johnson et al., 2000) eine Rolle. </a:t>
          </a:r>
          <a:endParaRPr lang="en-US" sz="2400" kern="1200"/>
        </a:p>
      </dsp:txBody>
      <dsp:txXfrm>
        <a:off x="83616" y="1995246"/>
        <a:ext cx="6733280" cy="1545648"/>
      </dsp:txXfrm>
    </dsp:sp>
    <dsp:sp modelId="{F91C8B23-1CC3-4144-962C-8F06144ABFBA}">
      <dsp:nvSpPr>
        <dsp:cNvPr id="0" name=""/>
        <dsp:cNvSpPr/>
      </dsp:nvSpPr>
      <dsp:spPr>
        <a:xfrm>
          <a:off x="0" y="3693630"/>
          <a:ext cx="6900512" cy="1712880"/>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Für den Fremdspracherwerb und die kognitive Entwicklung sind soziale Interaktionen unerlässlich (Shin &amp; Lee, 2008). </a:t>
          </a:r>
          <a:endParaRPr lang="en-US" sz="2400" kern="1200"/>
        </a:p>
      </dsp:txBody>
      <dsp:txXfrm>
        <a:off x="83616" y="3777246"/>
        <a:ext cx="6733280" cy="1545648"/>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0B7D6D-8E09-D144-A29B-A7BD56FAED85}">
      <dsp:nvSpPr>
        <dsp:cNvPr id="0" name=""/>
        <dsp:cNvSpPr/>
      </dsp:nvSpPr>
      <dsp:spPr>
        <a:xfrm>
          <a:off x="0" y="1290"/>
          <a:ext cx="6900512" cy="271205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144780" rIns="144780" bIns="144780" numCol="1" spcCol="1270" anchor="ctr" anchorCtr="0">
          <a:noAutofit/>
        </a:bodyPr>
        <a:lstStyle/>
        <a:p>
          <a:pPr marL="0" lvl="0" indent="0" algn="l" defTabSz="1689100">
            <a:lnSpc>
              <a:spcPct val="90000"/>
            </a:lnSpc>
            <a:spcBef>
              <a:spcPct val="0"/>
            </a:spcBef>
            <a:spcAft>
              <a:spcPct val="35000"/>
            </a:spcAft>
            <a:buNone/>
          </a:pPr>
          <a:r>
            <a:rPr lang="de-DE" sz="3800" kern="1200" dirty="0"/>
            <a:t>Technische Robotik und Computer-Bildung (eine generelle Stimulierung des Interesses an Technologien)</a:t>
          </a:r>
          <a:endParaRPr lang="en-US" sz="3800" kern="1200" dirty="0"/>
        </a:p>
      </dsp:txBody>
      <dsp:txXfrm>
        <a:off x="132392" y="133682"/>
        <a:ext cx="6635728" cy="2447275"/>
      </dsp:txXfrm>
    </dsp:sp>
    <dsp:sp modelId="{44D7CB47-6892-574B-ABAF-FAF70AA50BDE}">
      <dsp:nvSpPr>
        <dsp:cNvPr id="0" name=""/>
        <dsp:cNvSpPr/>
      </dsp:nvSpPr>
      <dsp:spPr>
        <a:xfrm>
          <a:off x="0" y="2822790"/>
          <a:ext cx="6900512" cy="2712059"/>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144780" rIns="144780" bIns="144780" numCol="1" spcCol="1270" anchor="ctr" anchorCtr="0">
          <a:noAutofit/>
        </a:bodyPr>
        <a:lstStyle/>
        <a:p>
          <a:pPr marL="0" lvl="0" indent="0" algn="l" defTabSz="1689100">
            <a:lnSpc>
              <a:spcPct val="90000"/>
            </a:lnSpc>
            <a:spcBef>
              <a:spcPct val="0"/>
            </a:spcBef>
            <a:spcAft>
              <a:spcPct val="35000"/>
            </a:spcAft>
            <a:buNone/>
          </a:pPr>
          <a:r>
            <a:rPr lang="de-DE" sz="3800" kern="1200"/>
            <a:t>Nicht-technische Bildung (Wissenschaft und Sprache).</a:t>
          </a:r>
          <a:endParaRPr lang="en-US" sz="3800" kern="1200"/>
        </a:p>
      </dsp:txBody>
      <dsp:txXfrm>
        <a:off x="132392" y="2955182"/>
        <a:ext cx="6635728" cy="2447275"/>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67843F-BA65-4C4B-A1BD-EAAF0379BA01}">
      <dsp:nvSpPr>
        <dsp:cNvPr id="0" name=""/>
        <dsp:cNvSpPr/>
      </dsp:nvSpPr>
      <dsp:spPr>
        <a:xfrm>
          <a:off x="0" y="524133"/>
          <a:ext cx="2918936" cy="1853524"/>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6994A8D-56C9-E748-980C-6FC375F06E78}">
      <dsp:nvSpPr>
        <dsp:cNvPr id="0" name=""/>
        <dsp:cNvSpPr/>
      </dsp:nvSpPr>
      <dsp:spPr>
        <a:xfrm>
          <a:off x="324326" y="832243"/>
          <a:ext cx="2918936" cy="1853524"/>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DE" sz="2100" kern="1200"/>
            <a:t>Persönlichkeitsbildung</a:t>
          </a:r>
          <a:endParaRPr lang="en-US" sz="2100" kern="1200"/>
        </a:p>
      </dsp:txBody>
      <dsp:txXfrm>
        <a:off x="378614" y="886531"/>
        <a:ext cx="2810360" cy="1744948"/>
      </dsp:txXfrm>
    </dsp:sp>
    <dsp:sp modelId="{0D74A440-DC80-DF4F-972F-5503C743B223}">
      <dsp:nvSpPr>
        <dsp:cNvPr id="0" name=""/>
        <dsp:cNvSpPr/>
      </dsp:nvSpPr>
      <dsp:spPr>
        <a:xfrm>
          <a:off x="3567588" y="524133"/>
          <a:ext cx="2918936" cy="1853524"/>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F5B0E6E-D49D-5C49-ADE0-A93B5109CF66}">
      <dsp:nvSpPr>
        <dsp:cNvPr id="0" name=""/>
        <dsp:cNvSpPr/>
      </dsp:nvSpPr>
      <dsp:spPr>
        <a:xfrm>
          <a:off x="3891915" y="832243"/>
          <a:ext cx="2918936" cy="1853524"/>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DE" sz="2100" kern="1200"/>
            <a:t>Kooperation (Teamwork)</a:t>
          </a:r>
          <a:endParaRPr lang="en-US" sz="2100" kern="1200"/>
        </a:p>
      </dsp:txBody>
      <dsp:txXfrm>
        <a:off x="3946203" y="886531"/>
        <a:ext cx="2810360" cy="1744948"/>
      </dsp:txXfrm>
    </dsp:sp>
    <dsp:sp modelId="{4D5A2CAF-36CD-B74D-89BB-AF8901903298}">
      <dsp:nvSpPr>
        <dsp:cNvPr id="0" name=""/>
        <dsp:cNvSpPr/>
      </dsp:nvSpPr>
      <dsp:spPr>
        <a:xfrm>
          <a:off x="7135177" y="524133"/>
          <a:ext cx="2918936" cy="1853524"/>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A3B58ED-D3EE-774C-84D5-A658CA311061}">
      <dsp:nvSpPr>
        <dsp:cNvPr id="0" name=""/>
        <dsp:cNvSpPr/>
      </dsp:nvSpPr>
      <dsp:spPr>
        <a:xfrm>
          <a:off x="7459503" y="832243"/>
          <a:ext cx="2918936" cy="1853524"/>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de-DE" sz="2100" kern="1200"/>
            <a:t>Problemlösung</a:t>
          </a:r>
          <a:endParaRPr lang="en-US" sz="2100" kern="1200"/>
        </a:p>
      </dsp:txBody>
      <dsp:txXfrm>
        <a:off x="7513791" y="886531"/>
        <a:ext cx="2810360" cy="1744948"/>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220DFED-CB71-3F40-ACCA-0870B0C1ABFE}">
      <dsp:nvSpPr>
        <dsp:cNvPr id="0" name=""/>
        <dsp:cNvSpPr/>
      </dsp:nvSpPr>
      <dsp:spPr>
        <a:xfrm>
          <a:off x="0" y="0"/>
          <a:ext cx="6424721" cy="0"/>
        </a:xfrm>
        <a:prstGeom prst="line">
          <a:avLst/>
        </a:prstGeom>
        <a:solidFill>
          <a:schemeClr val="accent3">
            <a:hueOff val="0"/>
            <a:satOff val="0"/>
            <a:lumOff val="0"/>
            <a:alphaOff val="0"/>
          </a:schemeClr>
        </a:solidFill>
        <a:ln w="1905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0BF4705-A295-5F46-A6B5-67DBE3B25DD7}">
      <dsp:nvSpPr>
        <dsp:cNvPr id="0" name=""/>
        <dsp:cNvSpPr/>
      </dsp:nvSpPr>
      <dsp:spPr>
        <a:xfrm>
          <a:off x="0" y="0"/>
          <a:ext cx="2175229" cy="37290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de-DE" sz="2400" kern="1200" dirty="0">
              <a:solidFill>
                <a:srgbClr val="FF0000"/>
              </a:solidFill>
            </a:rPr>
            <a:t>Im Wesentlichen wird beim Einsatz von interaktiven Robotern in Lernprozessen zwischen drei Rollen unterschieden</a:t>
          </a:r>
          <a:r>
            <a:rPr lang="de-DE" sz="1600" kern="1200" dirty="0">
              <a:solidFill>
                <a:schemeClr val="accent6">
                  <a:lumMod val="50000"/>
                </a:schemeClr>
              </a:solidFill>
            </a:rPr>
            <a:t>:  </a:t>
          </a:r>
          <a:endParaRPr lang="en-US" sz="1600" kern="1200" dirty="0">
            <a:solidFill>
              <a:schemeClr val="accent6">
                <a:lumMod val="50000"/>
              </a:schemeClr>
            </a:solidFill>
          </a:endParaRPr>
        </a:p>
      </dsp:txBody>
      <dsp:txXfrm>
        <a:off x="0" y="0"/>
        <a:ext cx="2175229" cy="3729034"/>
      </dsp:txXfrm>
    </dsp:sp>
    <dsp:sp modelId="{AE7A8409-5EBA-414E-B1EB-267B0515407C}">
      <dsp:nvSpPr>
        <dsp:cNvPr id="0" name=""/>
        <dsp:cNvSpPr/>
      </dsp:nvSpPr>
      <dsp:spPr>
        <a:xfrm>
          <a:off x="2254848" y="58266"/>
          <a:ext cx="4166720" cy="11653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de-DE" sz="3200" kern="1200" dirty="0">
              <a:solidFill>
                <a:srgbClr val="0070C0"/>
              </a:solidFill>
            </a:rPr>
            <a:t>Roboter als Lehrkraft oder Tutor, </a:t>
          </a:r>
          <a:endParaRPr lang="en-US" sz="3200" kern="1200" dirty="0">
            <a:solidFill>
              <a:srgbClr val="0070C0"/>
            </a:solidFill>
          </a:endParaRPr>
        </a:p>
      </dsp:txBody>
      <dsp:txXfrm>
        <a:off x="2254848" y="58266"/>
        <a:ext cx="4166720" cy="1165323"/>
      </dsp:txXfrm>
    </dsp:sp>
    <dsp:sp modelId="{2CAF3D0F-52AD-9C4A-9073-76D3F77ECD57}">
      <dsp:nvSpPr>
        <dsp:cNvPr id="0" name=""/>
        <dsp:cNvSpPr/>
      </dsp:nvSpPr>
      <dsp:spPr>
        <a:xfrm>
          <a:off x="2175229" y="1223589"/>
          <a:ext cx="4246339" cy="0"/>
        </a:xfrm>
        <a:prstGeom prst="line">
          <a:avLst/>
        </a:prstGeom>
        <a:solidFill>
          <a:schemeClr val="accent3">
            <a:hueOff val="0"/>
            <a:satOff val="0"/>
            <a:lumOff val="0"/>
            <a:alphaOff val="0"/>
          </a:schemeClr>
        </a:solidFill>
        <a:ln w="19050" cap="flat" cmpd="sng" algn="ctr">
          <a:solidFill>
            <a:schemeClr val="accent3">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445D332-68BB-604A-945E-5BAAD4D9E630}">
      <dsp:nvSpPr>
        <dsp:cNvPr id="0" name=""/>
        <dsp:cNvSpPr/>
      </dsp:nvSpPr>
      <dsp:spPr>
        <a:xfrm>
          <a:off x="2254848" y="1281855"/>
          <a:ext cx="4166720" cy="11653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de-DE" sz="3200" kern="1200" dirty="0">
              <a:solidFill>
                <a:srgbClr val="0070C0"/>
              </a:solidFill>
            </a:rPr>
            <a:t>als Lernpartner oder </a:t>
          </a:r>
          <a:endParaRPr lang="en-US" sz="3200" kern="1200" dirty="0">
            <a:solidFill>
              <a:srgbClr val="0070C0"/>
            </a:solidFill>
          </a:endParaRPr>
        </a:p>
      </dsp:txBody>
      <dsp:txXfrm>
        <a:off x="2254848" y="1281855"/>
        <a:ext cx="4166720" cy="1165323"/>
      </dsp:txXfrm>
    </dsp:sp>
    <dsp:sp modelId="{26E0CD37-3B42-A441-A7E5-B2E3D1F76005}">
      <dsp:nvSpPr>
        <dsp:cNvPr id="0" name=""/>
        <dsp:cNvSpPr/>
      </dsp:nvSpPr>
      <dsp:spPr>
        <a:xfrm>
          <a:off x="2175229" y="2447178"/>
          <a:ext cx="4246339" cy="0"/>
        </a:xfrm>
        <a:prstGeom prst="line">
          <a:avLst/>
        </a:prstGeom>
        <a:solidFill>
          <a:schemeClr val="accent3">
            <a:hueOff val="0"/>
            <a:satOff val="0"/>
            <a:lumOff val="0"/>
            <a:alphaOff val="0"/>
          </a:schemeClr>
        </a:solidFill>
        <a:ln w="19050" cap="flat" cmpd="sng" algn="ctr">
          <a:solidFill>
            <a:schemeClr val="accent3">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1EF9C01-6004-0C49-8555-2DBB363583B8}">
      <dsp:nvSpPr>
        <dsp:cNvPr id="0" name=""/>
        <dsp:cNvSpPr/>
      </dsp:nvSpPr>
      <dsp:spPr>
        <a:xfrm>
          <a:off x="2254848" y="2505444"/>
          <a:ext cx="4166720" cy="11653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de-DE" sz="3200" kern="1200" dirty="0">
              <a:solidFill>
                <a:srgbClr val="0070C0"/>
              </a:solidFill>
            </a:rPr>
            <a:t>als Lernender </a:t>
          </a:r>
          <a:endParaRPr lang="en-US" sz="3200" kern="1200" dirty="0">
            <a:solidFill>
              <a:srgbClr val="0070C0"/>
            </a:solidFill>
          </a:endParaRPr>
        </a:p>
      </dsp:txBody>
      <dsp:txXfrm>
        <a:off x="2254848" y="2505444"/>
        <a:ext cx="4166720" cy="1165323"/>
      </dsp:txXfrm>
    </dsp:sp>
    <dsp:sp modelId="{7E46530D-2175-DA4C-8028-C5BEB4D6F368}">
      <dsp:nvSpPr>
        <dsp:cNvPr id="0" name=""/>
        <dsp:cNvSpPr/>
      </dsp:nvSpPr>
      <dsp:spPr>
        <a:xfrm>
          <a:off x="2175229" y="3670767"/>
          <a:ext cx="4246339" cy="0"/>
        </a:xfrm>
        <a:prstGeom prst="line">
          <a:avLst/>
        </a:prstGeom>
        <a:solidFill>
          <a:schemeClr val="accent3">
            <a:hueOff val="0"/>
            <a:satOff val="0"/>
            <a:lumOff val="0"/>
            <a:alphaOff val="0"/>
          </a:schemeClr>
        </a:solidFill>
        <a:ln w="19050" cap="flat" cmpd="sng" algn="ctr">
          <a:solidFill>
            <a:schemeClr val="accent3">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210A25-7174-004E-A364-EBCA6C57F433}">
      <dsp:nvSpPr>
        <dsp:cNvPr id="0" name=""/>
        <dsp:cNvSpPr/>
      </dsp:nvSpPr>
      <dsp:spPr>
        <a:xfrm>
          <a:off x="0" y="75518"/>
          <a:ext cx="10515600" cy="25857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l" defTabSz="2889250">
            <a:lnSpc>
              <a:spcPct val="90000"/>
            </a:lnSpc>
            <a:spcBef>
              <a:spcPct val="0"/>
            </a:spcBef>
            <a:spcAft>
              <a:spcPct val="35000"/>
            </a:spcAft>
            <a:buNone/>
          </a:pPr>
          <a:r>
            <a:rPr lang="de-DE" sz="6500" kern="1200"/>
            <a:t>Nutzung eines sozialen Roboters</a:t>
          </a:r>
          <a:endParaRPr lang="en-US" sz="6500" kern="1200"/>
        </a:p>
      </dsp:txBody>
      <dsp:txXfrm>
        <a:off x="126223" y="201741"/>
        <a:ext cx="10263154" cy="2333254"/>
      </dsp:txXfrm>
    </dsp:sp>
    <dsp:sp modelId="{47487D3A-B765-9648-AD1D-E27D07714253}">
      <dsp:nvSpPr>
        <dsp:cNvPr id="0" name=""/>
        <dsp:cNvSpPr/>
      </dsp:nvSpPr>
      <dsp:spPr>
        <a:xfrm>
          <a:off x="0" y="2661219"/>
          <a:ext cx="10515600" cy="16146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3870" tIns="82550" rIns="462280" bIns="82550" numCol="1" spcCol="1270" anchor="t" anchorCtr="0">
          <a:noAutofit/>
        </a:bodyPr>
        <a:lstStyle/>
        <a:p>
          <a:pPr marL="285750" lvl="1" indent="-285750" algn="l" defTabSz="2266950">
            <a:lnSpc>
              <a:spcPct val="90000"/>
            </a:lnSpc>
            <a:spcBef>
              <a:spcPct val="0"/>
            </a:spcBef>
            <a:spcAft>
              <a:spcPct val="20000"/>
            </a:spcAft>
            <a:buChar char="•"/>
          </a:pPr>
          <a:r>
            <a:rPr lang="de-DE" sz="5100" kern="1200" dirty="0">
              <a:solidFill>
                <a:srgbClr val="0070C0"/>
              </a:solidFill>
            </a:rPr>
            <a:t>1.	Zur Unterstützung des </a:t>
          </a:r>
          <a:r>
            <a:rPr lang="el-GR" sz="5100" kern="1200" dirty="0">
              <a:solidFill>
                <a:srgbClr val="0070C0"/>
              </a:solidFill>
            </a:rPr>
            <a:t>	</a:t>
          </a:r>
          <a:r>
            <a:rPr lang="de-DE" sz="5100" kern="1200" dirty="0">
              <a:solidFill>
                <a:srgbClr val="0070C0"/>
              </a:solidFill>
            </a:rPr>
            <a:t>Lernens</a:t>
          </a:r>
          <a:endParaRPr lang="en-US" sz="5100" kern="1200" dirty="0">
            <a:solidFill>
              <a:srgbClr val="0070C0"/>
            </a:solidFill>
          </a:endParaRPr>
        </a:p>
      </dsp:txBody>
      <dsp:txXfrm>
        <a:off x="0" y="2661219"/>
        <a:ext cx="10515600" cy="1614600"/>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210A25-7174-004E-A364-EBCA6C57F433}">
      <dsp:nvSpPr>
        <dsp:cNvPr id="0" name=""/>
        <dsp:cNvSpPr/>
      </dsp:nvSpPr>
      <dsp:spPr>
        <a:xfrm>
          <a:off x="0" y="237069"/>
          <a:ext cx="10515600" cy="23868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0" tIns="228600" rIns="228600" bIns="228600" numCol="1" spcCol="1270" anchor="ctr" anchorCtr="0">
          <a:noAutofit/>
        </a:bodyPr>
        <a:lstStyle/>
        <a:p>
          <a:pPr marL="0" lvl="0" indent="0" algn="l" defTabSz="2667000">
            <a:lnSpc>
              <a:spcPct val="90000"/>
            </a:lnSpc>
            <a:spcBef>
              <a:spcPct val="0"/>
            </a:spcBef>
            <a:spcAft>
              <a:spcPct val="35000"/>
            </a:spcAft>
            <a:buNone/>
          </a:pPr>
          <a:r>
            <a:rPr lang="de-DE" sz="6000" kern="1200"/>
            <a:t>Nutzung eines sozialen Roboters</a:t>
          </a:r>
          <a:endParaRPr lang="en-US" sz="6000" kern="1200"/>
        </a:p>
      </dsp:txBody>
      <dsp:txXfrm>
        <a:off x="116514" y="353583"/>
        <a:ext cx="10282572" cy="2153772"/>
      </dsp:txXfrm>
    </dsp:sp>
    <dsp:sp modelId="{47487D3A-B765-9648-AD1D-E27D07714253}">
      <dsp:nvSpPr>
        <dsp:cNvPr id="0" name=""/>
        <dsp:cNvSpPr/>
      </dsp:nvSpPr>
      <dsp:spPr>
        <a:xfrm>
          <a:off x="0" y="2623869"/>
          <a:ext cx="10515600" cy="14904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3870" tIns="76200" rIns="426720" bIns="76200" numCol="1" spcCol="1270" anchor="t" anchorCtr="0">
          <a:noAutofit/>
        </a:bodyPr>
        <a:lstStyle/>
        <a:p>
          <a:pPr marL="285750" lvl="1" indent="-285750" algn="l" defTabSz="2089150">
            <a:lnSpc>
              <a:spcPct val="90000"/>
            </a:lnSpc>
            <a:spcBef>
              <a:spcPct val="0"/>
            </a:spcBef>
            <a:spcAft>
              <a:spcPct val="20000"/>
            </a:spcAft>
            <a:buChar char="•"/>
          </a:pPr>
          <a:r>
            <a:rPr lang="el-GR" sz="4700" kern="1200" dirty="0">
              <a:solidFill>
                <a:srgbClr val="0070C0"/>
              </a:solidFill>
            </a:rPr>
            <a:t>2.	</a:t>
          </a:r>
          <a:r>
            <a:rPr lang="de-DE" sz="4700" kern="1200" dirty="0">
              <a:solidFill>
                <a:srgbClr val="0070C0"/>
              </a:solidFill>
            </a:rPr>
            <a:t>Als Angebot sozioemotionaler </a:t>
          </a:r>
          <a:r>
            <a:rPr lang="el-GR" sz="4700" kern="1200" dirty="0">
              <a:solidFill>
                <a:srgbClr val="0070C0"/>
              </a:solidFill>
            </a:rPr>
            <a:t>	</a:t>
          </a:r>
          <a:r>
            <a:rPr lang="de-DE" sz="4700" kern="1200" dirty="0">
              <a:solidFill>
                <a:srgbClr val="0070C0"/>
              </a:solidFill>
            </a:rPr>
            <a:t>Unterstützung für Kinder</a:t>
          </a:r>
          <a:endParaRPr lang="en-US" sz="4700" kern="1200" dirty="0">
            <a:solidFill>
              <a:srgbClr val="0070C0"/>
            </a:solidFill>
          </a:endParaRPr>
        </a:p>
      </dsp:txBody>
      <dsp:txXfrm>
        <a:off x="0" y="2623869"/>
        <a:ext cx="10515600" cy="1490400"/>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210A25-7174-004E-A364-EBCA6C57F433}">
      <dsp:nvSpPr>
        <dsp:cNvPr id="0" name=""/>
        <dsp:cNvSpPr/>
      </dsp:nvSpPr>
      <dsp:spPr>
        <a:xfrm>
          <a:off x="0" y="133793"/>
          <a:ext cx="10515600" cy="135135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9550" tIns="209550" rIns="209550" bIns="209550" numCol="1" spcCol="1270" anchor="ctr" anchorCtr="0">
          <a:noAutofit/>
        </a:bodyPr>
        <a:lstStyle/>
        <a:p>
          <a:pPr marL="0" lvl="0" indent="0" algn="l" defTabSz="2444750">
            <a:lnSpc>
              <a:spcPct val="90000"/>
            </a:lnSpc>
            <a:spcBef>
              <a:spcPct val="0"/>
            </a:spcBef>
            <a:spcAft>
              <a:spcPct val="35000"/>
            </a:spcAft>
            <a:buNone/>
          </a:pPr>
          <a:r>
            <a:rPr lang="de-DE" sz="5500" kern="1200"/>
            <a:t>Nutzung eines sozialen Roboters</a:t>
          </a:r>
          <a:endParaRPr lang="en-US" sz="5500" kern="1200"/>
        </a:p>
      </dsp:txBody>
      <dsp:txXfrm>
        <a:off x="65967" y="199760"/>
        <a:ext cx="10383666" cy="1219416"/>
      </dsp:txXfrm>
    </dsp:sp>
    <dsp:sp modelId="{47487D3A-B765-9648-AD1D-E27D07714253}">
      <dsp:nvSpPr>
        <dsp:cNvPr id="0" name=""/>
        <dsp:cNvSpPr/>
      </dsp:nvSpPr>
      <dsp:spPr>
        <a:xfrm>
          <a:off x="0" y="1485144"/>
          <a:ext cx="10515600" cy="27324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3870" tIns="69850" rIns="391160" bIns="69850" numCol="1" spcCol="1270" anchor="t" anchorCtr="0">
          <a:noAutofit/>
        </a:bodyPr>
        <a:lstStyle/>
        <a:p>
          <a:pPr marL="285750" lvl="1" indent="-285750" algn="l" defTabSz="1911350">
            <a:lnSpc>
              <a:spcPct val="90000"/>
            </a:lnSpc>
            <a:spcBef>
              <a:spcPct val="0"/>
            </a:spcBef>
            <a:spcAft>
              <a:spcPct val="20000"/>
            </a:spcAft>
            <a:buChar char="•"/>
          </a:pPr>
          <a:endParaRPr lang="en-US" sz="4300" kern="1200" dirty="0">
            <a:solidFill>
              <a:srgbClr val="0070C0"/>
            </a:solidFill>
          </a:endParaRPr>
        </a:p>
        <a:p>
          <a:pPr marL="285750" lvl="1" indent="-285750" algn="l" defTabSz="1911350">
            <a:lnSpc>
              <a:spcPct val="90000"/>
            </a:lnSpc>
            <a:spcBef>
              <a:spcPct val="0"/>
            </a:spcBef>
            <a:spcAft>
              <a:spcPct val="20000"/>
            </a:spcAft>
            <a:buChar char="•"/>
          </a:pPr>
          <a:r>
            <a:rPr lang="el-GR" sz="4300" kern="1200" dirty="0">
              <a:solidFill>
                <a:srgbClr val="0070C0"/>
              </a:solidFill>
            </a:rPr>
            <a:t>3.	</a:t>
          </a:r>
          <a:r>
            <a:rPr lang="de-DE" sz="4300" kern="1200" dirty="0">
              <a:solidFill>
                <a:srgbClr val="0070C0"/>
              </a:solidFill>
            </a:rPr>
            <a:t>Zu Anstoß oder Förderung von </a:t>
          </a:r>
          <a:r>
            <a:rPr lang="el-GR" sz="4300" kern="1200" dirty="0">
              <a:solidFill>
                <a:srgbClr val="0070C0"/>
              </a:solidFill>
            </a:rPr>
            <a:t>	</a:t>
          </a:r>
          <a:r>
            <a:rPr lang="de-DE" sz="4300" kern="1200" dirty="0">
              <a:solidFill>
                <a:srgbClr val="0070C0"/>
              </a:solidFill>
            </a:rPr>
            <a:t>kommunikativem Verhalten bei </a:t>
          </a:r>
          <a:r>
            <a:rPr lang="el-GR" sz="4300" kern="1200" dirty="0">
              <a:solidFill>
                <a:srgbClr val="0070C0"/>
              </a:solidFill>
            </a:rPr>
            <a:t>	</a:t>
          </a:r>
          <a:r>
            <a:rPr lang="de-DE" sz="4300" kern="1200" dirty="0">
              <a:solidFill>
                <a:srgbClr val="0070C0"/>
              </a:solidFill>
            </a:rPr>
            <a:t>Kindern</a:t>
          </a:r>
          <a:endParaRPr lang="en-US" sz="4300" kern="1200" dirty="0">
            <a:solidFill>
              <a:srgbClr val="0070C0"/>
            </a:solidFill>
          </a:endParaRPr>
        </a:p>
      </dsp:txBody>
      <dsp:txXfrm>
        <a:off x="0" y="1485144"/>
        <a:ext cx="10515600" cy="2732400"/>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210A25-7174-004E-A364-EBCA6C57F433}">
      <dsp:nvSpPr>
        <dsp:cNvPr id="0" name=""/>
        <dsp:cNvSpPr/>
      </dsp:nvSpPr>
      <dsp:spPr>
        <a:xfrm>
          <a:off x="0" y="344618"/>
          <a:ext cx="10515600" cy="25857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l" defTabSz="2889250">
            <a:lnSpc>
              <a:spcPct val="90000"/>
            </a:lnSpc>
            <a:spcBef>
              <a:spcPct val="0"/>
            </a:spcBef>
            <a:spcAft>
              <a:spcPct val="35000"/>
            </a:spcAft>
            <a:buNone/>
          </a:pPr>
          <a:r>
            <a:rPr lang="de-DE" sz="6500" kern="1200"/>
            <a:t>Nutzung eines sozialen Roboters</a:t>
          </a:r>
          <a:endParaRPr lang="en-US" sz="6500" kern="1200"/>
        </a:p>
      </dsp:txBody>
      <dsp:txXfrm>
        <a:off x="126223" y="470841"/>
        <a:ext cx="10263154" cy="2333254"/>
      </dsp:txXfrm>
    </dsp:sp>
    <dsp:sp modelId="{47487D3A-B765-9648-AD1D-E27D07714253}">
      <dsp:nvSpPr>
        <dsp:cNvPr id="0" name=""/>
        <dsp:cNvSpPr/>
      </dsp:nvSpPr>
      <dsp:spPr>
        <a:xfrm>
          <a:off x="0" y="2930319"/>
          <a:ext cx="10515600" cy="10764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3870" tIns="82550" rIns="462280" bIns="82550" numCol="1" spcCol="1270" anchor="t" anchorCtr="0">
          <a:noAutofit/>
        </a:bodyPr>
        <a:lstStyle/>
        <a:p>
          <a:pPr marL="285750" lvl="1" indent="-285750" algn="l" defTabSz="2266950">
            <a:lnSpc>
              <a:spcPct val="90000"/>
            </a:lnSpc>
            <a:spcBef>
              <a:spcPct val="0"/>
            </a:spcBef>
            <a:spcAft>
              <a:spcPct val="20000"/>
            </a:spcAft>
            <a:buChar char="•"/>
          </a:pPr>
          <a:r>
            <a:rPr lang="el-GR" sz="5100" kern="1200" dirty="0"/>
            <a:t>4.	</a:t>
          </a:r>
          <a:r>
            <a:rPr lang="de-DE" sz="5100" kern="1200" dirty="0">
              <a:solidFill>
                <a:srgbClr val="0070C0"/>
              </a:solidFill>
            </a:rPr>
            <a:t>Im Rollenspiel</a:t>
          </a:r>
          <a:endParaRPr lang="en-US" sz="5100" kern="1200" dirty="0">
            <a:solidFill>
              <a:srgbClr val="0070C0"/>
            </a:solidFill>
          </a:endParaRPr>
        </a:p>
      </dsp:txBody>
      <dsp:txXfrm>
        <a:off x="0" y="2930319"/>
        <a:ext cx="10515600" cy="1076400"/>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210A25-7174-004E-A364-EBCA6C57F433}">
      <dsp:nvSpPr>
        <dsp:cNvPr id="0" name=""/>
        <dsp:cNvSpPr/>
      </dsp:nvSpPr>
      <dsp:spPr>
        <a:xfrm>
          <a:off x="0" y="18369"/>
          <a:ext cx="10515600" cy="125307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4310" tIns="194310" rIns="194310" bIns="194310" numCol="1" spcCol="1270" anchor="ctr" anchorCtr="0">
          <a:noAutofit/>
        </a:bodyPr>
        <a:lstStyle/>
        <a:p>
          <a:pPr marL="0" lvl="0" indent="0" algn="l" defTabSz="2266950">
            <a:lnSpc>
              <a:spcPct val="90000"/>
            </a:lnSpc>
            <a:spcBef>
              <a:spcPct val="0"/>
            </a:spcBef>
            <a:spcAft>
              <a:spcPct val="35000"/>
            </a:spcAft>
            <a:buNone/>
          </a:pPr>
          <a:r>
            <a:rPr lang="de-DE" sz="5100" kern="1200"/>
            <a:t>Nutzung eines sozialen Roboters</a:t>
          </a:r>
          <a:endParaRPr lang="en-US" sz="5100" kern="1200"/>
        </a:p>
      </dsp:txBody>
      <dsp:txXfrm>
        <a:off x="61170" y="79539"/>
        <a:ext cx="10393260" cy="1130730"/>
      </dsp:txXfrm>
    </dsp:sp>
    <dsp:sp modelId="{47487D3A-B765-9648-AD1D-E27D07714253}">
      <dsp:nvSpPr>
        <dsp:cNvPr id="0" name=""/>
        <dsp:cNvSpPr/>
      </dsp:nvSpPr>
      <dsp:spPr>
        <a:xfrm>
          <a:off x="0" y="1271439"/>
          <a:ext cx="10515600" cy="30615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3870" tIns="64770" rIns="362712" bIns="64770" numCol="1" spcCol="1270" anchor="t" anchorCtr="0">
          <a:noAutofit/>
        </a:bodyPr>
        <a:lstStyle/>
        <a:p>
          <a:pPr marL="285750" lvl="1" indent="-285750" algn="l" defTabSz="1778000">
            <a:lnSpc>
              <a:spcPct val="90000"/>
            </a:lnSpc>
            <a:spcBef>
              <a:spcPct val="0"/>
            </a:spcBef>
            <a:spcAft>
              <a:spcPct val="20000"/>
            </a:spcAft>
            <a:buChar char="•"/>
          </a:pPr>
          <a:endParaRPr lang="en-US" sz="4000" kern="1200" dirty="0">
            <a:solidFill>
              <a:srgbClr val="0070C0"/>
            </a:solidFill>
          </a:endParaRPr>
        </a:p>
        <a:p>
          <a:pPr marL="285750" lvl="1" indent="-285750" algn="l" defTabSz="1778000">
            <a:lnSpc>
              <a:spcPct val="90000"/>
            </a:lnSpc>
            <a:spcBef>
              <a:spcPct val="0"/>
            </a:spcBef>
            <a:spcAft>
              <a:spcPct val="20000"/>
            </a:spcAft>
            <a:buChar char="•"/>
          </a:pPr>
          <a:r>
            <a:rPr lang="el-GR" sz="4000" kern="1200" dirty="0">
              <a:solidFill>
                <a:srgbClr val="0070C0"/>
              </a:solidFill>
            </a:rPr>
            <a:t>5.	</a:t>
          </a:r>
          <a:r>
            <a:rPr lang="de-DE" sz="4000" kern="1200" dirty="0">
              <a:solidFill>
                <a:srgbClr val="0070C0"/>
              </a:solidFill>
            </a:rPr>
            <a:t>Nutzung eines sich fehlerhaft </a:t>
          </a:r>
          <a:r>
            <a:rPr lang="el-GR" sz="4000" kern="1200" dirty="0">
              <a:solidFill>
                <a:srgbClr val="0070C0"/>
              </a:solidFill>
            </a:rPr>
            <a:t>	</a:t>
          </a:r>
          <a:r>
            <a:rPr lang="de-DE" sz="4000" kern="1200" dirty="0">
              <a:solidFill>
                <a:srgbClr val="0070C0"/>
              </a:solidFill>
            </a:rPr>
            <a:t>verhaltenen Roboters zur Förderung </a:t>
          </a:r>
          <a:r>
            <a:rPr lang="el-GR" sz="4000" kern="1200" dirty="0">
              <a:solidFill>
                <a:srgbClr val="0070C0"/>
              </a:solidFill>
            </a:rPr>
            <a:t>	</a:t>
          </a:r>
          <a:r>
            <a:rPr lang="de-DE" sz="4000" kern="1200" dirty="0">
              <a:solidFill>
                <a:srgbClr val="0070C0"/>
              </a:solidFill>
            </a:rPr>
            <a:t>von Nachdenken und Korrektur von </a:t>
          </a:r>
          <a:r>
            <a:rPr lang="el-GR" sz="4000" kern="1200" dirty="0">
              <a:solidFill>
                <a:srgbClr val="0070C0"/>
              </a:solidFill>
            </a:rPr>
            <a:t>	</a:t>
          </a:r>
          <a:r>
            <a:rPr lang="de-DE" sz="4000" kern="1200" dirty="0">
              <a:solidFill>
                <a:srgbClr val="0070C0"/>
              </a:solidFill>
            </a:rPr>
            <a:t>Fehlern</a:t>
          </a:r>
          <a:endParaRPr lang="en-US" sz="4000" kern="1200" dirty="0">
            <a:solidFill>
              <a:srgbClr val="0070C0"/>
            </a:solidFill>
          </a:endParaRPr>
        </a:p>
      </dsp:txBody>
      <dsp:txXfrm>
        <a:off x="0" y="1271439"/>
        <a:ext cx="10515600" cy="306152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B0A425-9249-1949-A358-B5A5B9499259}">
      <dsp:nvSpPr>
        <dsp:cNvPr id="0" name=""/>
        <dsp:cNvSpPr/>
      </dsp:nvSpPr>
      <dsp:spPr>
        <a:xfrm>
          <a:off x="0" y="94709"/>
          <a:ext cx="6222996" cy="216450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de-DE" sz="2500" kern="1200" dirty="0"/>
            <a:t>KI ist ein Zweig, der Computerwissenschaft, der maschinelles Lernen, Entwicklung von Algorithmen und Verarbeitung natürlicher Sprache kombiniert (</a:t>
          </a:r>
          <a:r>
            <a:rPr lang="de-DE" sz="2500" kern="1200" dirty="0" err="1"/>
            <a:t>Akgun</a:t>
          </a:r>
          <a:r>
            <a:rPr lang="de-DE" sz="2500" kern="1200" dirty="0"/>
            <a:t> &amp; Greenhow, 2021). </a:t>
          </a:r>
          <a:endParaRPr lang="en-US" sz="2500" kern="1200" dirty="0"/>
        </a:p>
      </dsp:txBody>
      <dsp:txXfrm>
        <a:off x="105662" y="200371"/>
        <a:ext cx="6011672" cy="1953176"/>
      </dsp:txXfrm>
    </dsp:sp>
    <dsp:sp modelId="{129772ED-AF67-C446-B2AA-98F8FC950233}">
      <dsp:nvSpPr>
        <dsp:cNvPr id="0" name=""/>
        <dsp:cNvSpPr/>
      </dsp:nvSpPr>
      <dsp:spPr>
        <a:xfrm>
          <a:off x="0" y="2331209"/>
          <a:ext cx="6222996" cy="2164500"/>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de-DE" sz="2500" kern="1200" dirty="0"/>
            <a:t>Seit 1956 ist die Forschung zu KI als akademische Disziplin anerkannt (Knapp, 2006). In der Bildung ist KI ein Thema, dass zunehmend Interesse findet.</a:t>
          </a:r>
          <a:endParaRPr lang="en-US" sz="2500" kern="1200" dirty="0"/>
        </a:p>
      </dsp:txBody>
      <dsp:txXfrm>
        <a:off x="105662" y="2436871"/>
        <a:ext cx="6011672" cy="1953176"/>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210A25-7174-004E-A364-EBCA6C57F433}">
      <dsp:nvSpPr>
        <dsp:cNvPr id="0" name=""/>
        <dsp:cNvSpPr/>
      </dsp:nvSpPr>
      <dsp:spPr>
        <a:xfrm>
          <a:off x="0" y="446881"/>
          <a:ext cx="10515600" cy="135135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9550" tIns="209550" rIns="209550" bIns="209550" numCol="1" spcCol="1270" anchor="ctr" anchorCtr="0">
          <a:noAutofit/>
        </a:bodyPr>
        <a:lstStyle/>
        <a:p>
          <a:pPr marL="0" lvl="0" indent="0" algn="l" defTabSz="2444750">
            <a:lnSpc>
              <a:spcPct val="90000"/>
            </a:lnSpc>
            <a:spcBef>
              <a:spcPct val="0"/>
            </a:spcBef>
            <a:spcAft>
              <a:spcPct val="35000"/>
            </a:spcAft>
            <a:buNone/>
          </a:pPr>
          <a:r>
            <a:rPr lang="de-DE" sz="5500" kern="1200"/>
            <a:t>Nutzung eines sozialen Roboters</a:t>
          </a:r>
          <a:endParaRPr lang="en-US" sz="5500" kern="1200"/>
        </a:p>
      </dsp:txBody>
      <dsp:txXfrm>
        <a:off x="65967" y="512848"/>
        <a:ext cx="10383666" cy="1219416"/>
      </dsp:txXfrm>
    </dsp:sp>
    <dsp:sp modelId="{47487D3A-B765-9648-AD1D-E27D07714253}">
      <dsp:nvSpPr>
        <dsp:cNvPr id="0" name=""/>
        <dsp:cNvSpPr/>
      </dsp:nvSpPr>
      <dsp:spPr>
        <a:xfrm>
          <a:off x="0" y="1798231"/>
          <a:ext cx="10515600" cy="21062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3870" tIns="69850" rIns="391160" bIns="69850" numCol="1" spcCol="1270" anchor="t" anchorCtr="0">
          <a:noAutofit/>
        </a:bodyPr>
        <a:lstStyle/>
        <a:p>
          <a:pPr marL="285750" lvl="1" indent="-285750" algn="l" defTabSz="1911350">
            <a:lnSpc>
              <a:spcPct val="90000"/>
            </a:lnSpc>
            <a:spcBef>
              <a:spcPct val="0"/>
            </a:spcBef>
            <a:spcAft>
              <a:spcPct val="20000"/>
            </a:spcAft>
            <a:buChar char="•"/>
          </a:pPr>
          <a:endParaRPr lang="en-US" sz="4300" kern="1200" dirty="0">
            <a:solidFill>
              <a:srgbClr val="0070C0"/>
            </a:solidFill>
          </a:endParaRPr>
        </a:p>
        <a:p>
          <a:pPr marL="285750" lvl="1" indent="-285750" algn="l" defTabSz="1911350">
            <a:lnSpc>
              <a:spcPct val="90000"/>
            </a:lnSpc>
            <a:spcBef>
              <a:spcPct val="0"/>
            </a:spcBef>
            <a:spcAft>
              <a:spcPct val="20000"/>
            </a:spcAft>
            <a:buChar char="•"/>
          </a:pPr>
          <a:r>
            <a:rPr lang="el-GR" sz="4300" kern="1200" dirty="0">
              <a:solidFill>
                <a:srgbClr val="0070C0"/>
              </a:solidFill>
            </a:rPr>
            <a:t>6.	</a:t>
          </a:r>
          <a:r>
            <a:rPr lang="en-US" sz="4300" kern="1200" dirty="0">
              <a:solidFill>
                <a:srgbClr val="0070C0"/>
              </a:solidFill>
            </a:rPr>
            <a:t>Zur </a:t>
          </a:r>
          <a:r>
            <a:rPr lang="en-US" sz="4300" kern="1200" dirty="0" err="1">
              <a:solidFill>
                <a:srgbClr val="0070C0"/>
              </a:solidFill>
            </a:rPr>
            <a:t>Anregung</a:t>
          </a:r>
          <a:r>
            <a:rPr lang="en-US" sz="4300" kern="1200" dirty="0">
              <a:solidFill>
                <a:srgbClr val="0070C0"/>
              </a:solidFill>
            </a:rPr>
            <a:t> von Metatalk </a:t>
          </a:r>
          <a:r>
            <a:rPr lang="en-US" sz="4300" kern="1200" dirty="0" err="1">
              <a:solidFill>
                <a:srgbClr val="0070C0"/>
              </a:solidFill>
            </a:rPr>
            <a:t>bei</a:t>
          </a:r>
          <a:r>
            <a:rPr lang="en-US" sz="4300" kern="1200" dirty="0">
              <a:solidFill>
                <a:srgbClr val="0070C0"/>
              </a:solidFill>
            </a:rPr>
            <a:t> </a:t>
          </a:r>
          <a:r>
            <a:rPr lang="el-GR" sz="4300" kern="1200" dirty="0">
              <a:solidFill>
                <a:srgbClr val="0070C0"/>
              </a:solidFill>
            </a:rPr>
            <a:t>	</a:t>
          </a:r>
          <a:r>
            <a:rPr lang="en-US" sz="4300" kern="1200" dirty="0" err="1">
              <a:solidFill>
                <a:srgbClr val="0070C0"/>
              </a:solidFill>
            </a:rPr>
            <a:t>Kindern</a:t>
          </a:r>
          <a:endParaRPr lang="en-US" sz="4300" kern="1200" dirty="0">
            <a:solidFill>
              <a:srgbClr val="0070C0"/>
            </a:solidFill>
          </a:endParaRPr>
        </a:p>
      </dsp:txBody>
      <dsp:txXfrm>
        <a:off x="0" y="1798231"/>
        <a:ext cx="10515600" cy="2106225"/>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D31E8A-5892-6C4B-9BC3-612224E4CB5F}">
      <dsp:nvSpPr>
        <dsp:cNvPr id="0" name=""/>
        <dsp:cNvSpPr/>
      </dsp:nvSpPr>
      <dsp:spPr>
        <a:xfrm>
          <a:off x="0" y="869"/>
          <a:ext cx="6364224" cy="2749831"/>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dirty="0"/>
            <a:t>3 Gründe:</a:t>
          </a:r>
          <a:endParaRPr lang="en-US" sz="3200" kern="1200" dirty="0"/>
        </a:p>
      </dsp:txBody>
      <dsp:txXfrm>
        <a:off x="134236" y="135105"/>
        <a:ext cx="6095752" cy="2481359"/>
      </dsp:txXfrm>
    </dsp:sp>
    <dsp:sp modelId="{E9088AAB-50A2-C940-8A5E-1A66890D1092}">
      <dsp:nvSpPr>
        <dsp:cNvPr id="0" name=""/>
        <dsp:cNvSpPr/>
      </dsp:nvSpPr>
      <dsp:spPr>
        <a:xfrm>
          <a:off x="0" y="2763131"/>
          <a:ext cx="6364224" cy="2749831"/>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de-DE" sz="2200" kern="1200" dirty="0"/>
            <a:t>1.	</a:t>
          </a:r>
          <a:r>
            <a:rPr lang="de-DE" sz="2400" kern="1200" dirty="0"/>
            <a:t>Wissen und Verstehen sind Grundfunktionen von KI und die Nutzung  von KI-Anwendungen ist organischer Teil de KI-Bildung für alle  Bürger in einer zunehmend intelligenten Gesellschaft (</a:t>
          </a:r>
          <a:r>
            <a:rPr lang="de-DE" sz="2400" kern="1200" dirty="0" err="1"/>
            <a:t>Ng</a:t>
          </a:r>
          <a:r>
            <a:rPr lang="de-DE" sz="2400" kern="1200" dirty="0"/>
            <a:t> et al., 2021). Hierfür sind entwicklungsgemäße Lernaktivitäten erforderlich (</a:t>
          </a:r>
          <a:r>
            <a:rPr lang="de-DE" sz="2400" kern="1200" dirty="0" err="1"/>
            <a:t>Druga</a:t>
          </a:r>
          <a:r>
            <a:rPr lang="de-DE" sz="2400" kern="1200" dirty="0"/>
            <a:t> et al., 2019).</a:t>
          </a:r>
          <a:endParaRPr lang="en-US" sz="2400" kern="1200" dirty="0"/>
        </a:p>
      </dsp:txBody>
      <dsp:txXfrm>
        <a:off x="134236" y="2897367"/>
        <a:ext cx="6095752" cy="2481359"/>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05B17EA-2B7E-254C-9363-1B80DC868016}">
      <dsp:nvSpPr>
        <dsp:cNvPr id="0" name=""/>
        <dsp:cNvSpPr/>
      </dsp:nvSpPr>
      <dsp:spPr>
        <a:xfrm>
          <a:off x="0" y="304569"/>
          <a:ext cx="10515600" cy="85994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de-DE" sz="3500" kern="1200"/>
            <a:t>1.	Personalisierte Lernerfahrungen</a:t>
          </a:r>
          <a:endParaRPr lang="en-US" sz="3500" kern="1200"/>
        </a:p>
      </dsp:txBody>
      <dsp:txXfrm>
        <a:off x="41979" y="346548"/>
        <a:ext cx="10431642" cy="775991"/>
      </dsp:txXfrm>
    </dsp:sp>
    <dsp:sp modelId="{4FCA0A79-F709-C34C-8CEC-9175AD143FB7}">
      <dsp:nvSpPr>
        <dsp:cNvPr id="0" name=""/>
        <dsp:cNvSpPr/>
      </dsp:nvSpPr>
      <dsp:spPr>
        <a:xfrm>
          <a:off x="0" y="1265319"/>
          <a:ext cx="10515600" cy="859949"/>
        </a:xfrm>
        <a:prstGeom prst="roundRect">
          <a:avLst/>
        </a:prstGeom>
        <a:solidFill>
          <a:schemeClr val="accent2">
            <a:hueOff val="2147871"/>
            <a:satOff val="-6164"/>
            <a:lumOff val="-987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de-DE" sz="3500" kern="1200"/>
            <a:t>2.	Interaktiver Inhalt</a:t>
          </a:r>
          <a:endParaRPr lang="en-US" sz="3500" kern="1200"/>
        </a:p>
      </dsp:txBody>
      <dsp:txXfrm>
        <a:off x="41979" y="1307298"/>
        <a:ext cx="10431642" cy="775991"/>
      </dsp:txXfrm>
    </dsp:sp>
    <dsp:sp modelId="{7A8A8880-6442-3F44-A1B6-BBB106FC1AC4}">
      <dsp:nvSpPr>
        <dsp:cNvPr id="0" name=""/>
        <dsp:cNvSpPr/>
      </dsp:nvSpPr>
      <dsp:spPr>
        <a:xfrm>
          <a:off x="0" y="2226069"/>
          <a:ext cx="10515600" cy="859949"/>
        </a:xfrm>
        <a:prstGeom prst="roundRect">
          <a:avLst/>
        </a:prstGeom>
        <a:solidFill>
          <a:schemeClr val="accent2">
            <a:hueOff val="4295742"/>
            <a:satOff val="-12329"/>
            <a:lumOff val="-1973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de-DE" sz="3500" kern="1200"/>
            <a:t>3.	Adaptive Lernwege</a:t>
          </a:r>
          <a:endParaRPr lang="en-US" sz="3500" kern="1200"/>
        </a:p>
      </dsp:txBody>
      <dsp:txXfrm>
        <a:off x="41979" y="2268048"/>
        <a:ext cx="10431642" cy="775991"/>
      </dsp:txXfrm>
    </dsp:sp>
    <dsp:sp modelId="{C92ED2F0-5E13-6C49-99A1-4301BD0A4223}">
      <dsp:nvSpPr>
        <dsp:cNvPr id="0" name=""/>
        <dsp:cNvSpPr/>
      </dsp:nvSpPr>
      <dsp:spPr>
        <a:xfrm>
          <a:off x="0" y="3186819"/>
          <a:ext cx="10515600" cy="859949"/>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de-DE" sz="3500" kern="1200"/>
            <a:t>4. 	Unmittelbares Feadback und Unterstützung</a:t>
          </a:r>
          <a:endParaRPr lang="en-US" sz="3500" kern="1200"/>
        </a:p>
      </dsp:txBody>
      <dsp:txXfrm>
        <a:off x="41979" y="3228798"/>
        <a:ext cx="10431642" cy="775991"/>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0B64C9-67D2-6443-BDE6-677753B462A7}">
      <dsp:nvSpPr>
        <dsp:cNvPr id="0" name=""/>
        <dsp:cNvSpPr/>
      </dsp:nvSpPr>
      <dsp:spPr>
        <a:xfrm>
          <a:off x="703402" y="0"/>
          <a:ext cx="2482595" cy="1489557"/>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t>Su,</a:t>
          </a:r>
          <a:r>
            <a:rPr lang="en-US" sz="2000" kern="1200" baseline="0" dirty="0"/>
            <a:t> Ng. et al., 2023; Su &amp; Wang, 2022,2023; Williams et al., 2019)</a:t>
          </a:r>
          <a:endParaRPr lang="en-US" sz="2000" kern="1200" dirty="0"/>
        </a:p>
      </dsp:txBody>
      <dsp:txXfrm>
        <a:off x="703402" y="0"/>
        <a:ext cx="2482595" cy="1489557"/>
      </dsp:txXfrm>
    </dsp:sp>
    <dsp:sp modelId="{70A6A4E0-C745-724B-A532-211303D5FACC}">
      <dsp:nvSpPr>
        <dsp:cNvPr id="0" name=""/>
        <dsp:cNvSpPr/>
      </dsp:nvSpPr>
      <dsp:spPr>
        <a:xfrm>
          <a:off x="3434257" y="0"/>
          <a:ext cx="2482595" cy="1489557"/>
        </a:xfrm>
        <a:prstGeom prst="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de-DE" sz="2000" kern="1200"/>
            <a:t>Teachable Maschine (Vartiainen et al, 2020)</a:t>
          </a:r>
          <a:endParaRPr lang="en-US" sz="2000" kern="1200"/>
        </a:p>
      </dsp:txBody>
      <dsp:txXfrm>
        <a:off x="3434257" y="0"/>
        <a:ext cx="2482595" cy="1489557"/>
      </dsp:txXfrm>
    </dsp:sp>
    <dsp:sp modelId="{AF2AD4B2-1DFC-994E-A85F-1B3C2ED7C71E}">
      <dsp:nvSpPr>
        <dsp:cNvPr id="0" name=""/>
        <dsp:cNvSpPr/>
      </dsp:nvSpPr>
      <dsp:spPr>
        <a:xfrm>
          <a:off x="703402" y="1737817"/>
          <a:ext cx="2482595" cy="1489557"/>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de-DE" sz="2000" kern="1200" dirty="0" err="1"/>
            <a:t>Zhorai</a:t>
          </a:r>
          <a:r>
            <a:rPr lang="de-DE" sz="2000" kern="1200" dirty="0"/>
            <a:t> (Lin et al., 2020)</a:t>
          </a:r>
          <a:endParaRPr lang="en-US" sz="2000" kern="1200" dirty="0"/>
        </a:p>
      </dsp:txBody>
      <dsp:txXfrm>
        <a:off x="703402" y="1737817"/>
        <a:ext cx="2482595" cy="1489557"/>
      </dsp:txXfrm>
    </dsp:sp>
    <dsp:sp modelId="{60B76EE5-E4ED-B545-8C3A-9D9D03D2C10C}">
      <dsp:nvSpPr>
        <dsp:cNvPr id="0" name=""/>
        <dsp:cNvSpPr/>
      </dsp:nvSpPr>
      <dsp:spPr>
        <a:xfrm>
          <a:off x="3434257" y="1737817"/>
          <a:ext cx="2482595" cy="1489557"/>
        </a:xfrm>
        <a:prstGeom prst="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de-DE" sz="2000" kern="1200"/>
            <a:t>PopBots (Williams et al., 2019)</a:t>
          </a:r>
          <a:endParaRPr lang="en-US" sz="2000" kern="1200"/>
        </a:p>
      </dsp:txBody>
      <dsp:txXfrm>
        <a:off x="3434257" y="1737817"/>
        <a:ext cx="2482595" cy="1489557"/>
      </dsp:txXfrm>
    </dsp:sp>
    <dsp:sp modelId="{458C21DC-3D6E-304B-BBE0-52561229549B}">
      <dsp:nvSpPr>
        <dsp:cNvPr id="0" name=""/>
        <dsp:cNvSpPr/>
      </dsp:nvSpPr>
      <dsp:spPr>
        <a:xfrm>
          <a:off x="703402" y="3475634"/>
          <a:ext cx="2482595" cy="1489557"/>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de-DE" sz="2000" kern="1200"/>
            <a:t>Quick, Draw!</a:t>
          </a:r>
          <a:endParaRPr lang="en-US" sz="2000" kern="1200"/>
        </a:p>
      </dsp:txBody>
      <dsp:txXfrm>
        <a:off x="703402" y="3475634"/>
        <a:ext cx="2482595" cy="1489557"/>
      </dsp:txXfrm>
    </dsp:sp>
    <dsp:sp modelId="{560F3B0B-6D96-FA4F-B9CA-B5DCC86E1F32}">
      <dsp:nvSpPr>
        <dsp:cNvPr id="0" name=""/>
        <dsp:cNvSpPr/>
      </dsp:nvSpPr>
      <dsp:spPr>
        <a:xfrm>
          <a:off x="3434257" y="3475634"/>
          <a:ext cx="2482595" cy="1489557"/>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de-DE" sz="2000" kern="1200"/>
            <a:t>AI for Oceans (Su &amp; Wang, 2023)</a:t>
          </a:r>
          <a:endParaRPr lang="en-US" sz="2000" kern="1200"/>
        </a:p>
      </dsp:txBody>
      <dsp:txXfrm>
        <a:off x="3434257" y="3475634"/>
        <a:ext cx="2482595" cy="1489557"/>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8D2575-F507-0C4C-A2E0-C92F96B38B5E}">
      <dsp:nvSpPr>
        <dsp:cNvPr id="0" name=""/>
        <dsp:cNvSpPr/>
      </dsp:nvSpPr>
      <dsp:spPr>
        <a:xfrm>
          <a:off x="0" y="524133"/>
          <a:ext cx="2918936" cy="1853524"/>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7A1F9ED-C74F-C24B-95CE-FD5E400D6AD1}">
      <dsp:nvSpPr>
        <dsp:cNvPr id="0" name=""/>
        <dsp:cNvSpPr/>
      </dsp:nvSpPr>
      <dsp:spPr>
        <a:xfrm>
          <a:off x="324326" y="832243"/>
          <a:ext cx="2918936" cy="1853524"/>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de-DE" sz="2400" kern="1200" dirty="0">
              <a:solidFill>
                <a:srgbClr val="0070C0"/>
              </a:solidFill>
            </a:rPr>
            <a:t>Verbessert soziale Interaktionen und stärkt kooperatives Lernen (</a:t>
          </a:r>
          <a:r>
            <a:rPr lang="de-DE" sz="2400" kern="1200" dirty="0" err="1">
              <a:solidFill>
                <a:srgbClr val="0070C0"/>
              </a:solidFill>
            </a:rPr>
            <a:t>Druga</a:t>
          </a:r>
          <a:r>
            <a:rPr lang="de-DE" sz="2400" kern="1200" dirty="0">
              <a:solidFill>
                <a:srgbClr val="0070C0"/>
              </a:solidFill>
            </a:rPr>
            <a:t> et al., 2019)</a:t>
          </a:r>
          <a:endParaRPr lang="en-US" sz="2400" kern="1200" dirty="0">
            <a:solidFill>
              <a:srgbClr val="0070C0"/>
            </a:solidFill>
          </a:endParaRPr>
        </a:p>
      </dsp:txBody>
      <dsp:txXfrm>
        <a:off x="378614" y="886531"/>
        <a:ext cx="2810360" cy="1744948"/>
      </dsp:txXfrm>
    </dsp:sp>
    <dsp:sp modelId="{6002F65D-B2B1-F64E-9973-25304868363B}">
      <dsp:nvSpPr>
        <dsp:cNvPr id="0" name=""/>
        <dsp:cNvSpPr/>
      </dsp:nvSpPr>
      <dsp:spPr>
        <a:xfrm>
          <a:off x="3567588" y="524133"/>
          <a:ext cx="2918936" cy="1853524"/>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AC0EEEB-9CFC-D542-8295-C5CD27FD916C}">
      <dsp:nvSpPr>
        <dsp:cNvPr id="0" name=""/>
        <dsp:cNvSpPr/>
      </dsp:nvSpPr>
      <dsp:spPr>
        <a:xfrm>
          <a:off x="3891915" y="832243"/>
          <a:ext cx="2918936" cy="1853524"/>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de-DE" sz="2000" kern="1200" dirty="0">
              <a:solidFill>
                <a:srgbClr val="0070C0"/>
              </a:solidFill>
            </a:rPr>
            <a:t>KI-gesteuerte Konversationsroboter, wie KIBO, LEGO, </a:t>
          </a:r>
          <a:r>
            <a:rPr lang="de-DE" sz="2000" kern="1200" dirty="0" err="1">
              <a:solidFill>
                <a:srgbClr val="0070C0"/>
              </a:solidFill>
            </a:rPr>
            <a:t>BopBots</a:t>
          </a:r>
          <a:r>
            <a:rPr lang="de-DE" sz="2000" kern="1200" dirty="0">
              <a:solidFill>
                <a:srgbClr val="0070C0"/>
              </a:solidFill>
            </a:rPr>
            <a:t> und </a:t>
          </a:r>
          <a:r>
            <a:rPr lang="de-DE" sz="2000" kern="1200" dirty="0" err="1">
              <a:solidFill>
                <a:srgbClr val="0070C0"/>
              </a:solidFill>
            </a:rPr>
            <a:t>Zhorai</a:t>
          </a:r>
          <a:r>
            <a:rPr lang="de-DE" sz="2000" kern="1200" dirty="0">
              <a:solidFill>
                <a:srgbClr val="0070C0"/>
              </a:solidFill>
            </a:rPr>
            <a:t>, haben positive Lerneffekte und stärken das Engagement.</a:t>
          </a:r>
          <a:endParaRPr lang="en-US" sz="2000" kern="1200" dirty="0">
            <a:solidFill>
              <a:srgbClr val="0070C0"/>
            </a:solidFill>
          </a:endParaRPr>
        </a:p>
      </dsp:txBody>
      <dsp:txXfrm>
        <a:off x="3946203" y="886531"/>
        <a:ext cx="2810360" cy="1744948"/>
      </dsp:txXfrm>
    </dsp:sp>
    <dsp:sp modelId="{C3068E2D-887B-954E-B37F-FBC2D3837420}">
      <dsp:nvSpPr>
        <dsp:cNvPr id="0" name=""/>
        <dsp:cNvSpPr/>
      </dsp:nvSpPr>
      <dsp:spPr>
        <a:xfrm>
          <a:off x="7135177" y="524133"/>
          <a:ext cx="2918936" cy="1853524"/>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EBB817A-4E33-EA41-B46F-6A95C16D131E}">
      <dsp:nvSpPr>
        <dsp:cNvPr id="0" name=""/>
        <dsp:cNvSpPr/>
      </dsp:nvSpPr>
      <dsp:spPr>
        <a:xfrm>
          <a:off x="7459503" y="832243"/>
          <a:ext cx="2918936" cy="1853524"/>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de-DE" sz="2400" kern="1200" dirty="0">
              <a:solidFill>
                <a:srgbClr val="0070C0"/>
              </a:solidFill>
            </a:rPr>
            <a:t>Fördern das kindliche Verständnis für KI und für </a:t>
          </a:r>
          <a:r>
            <a:rPr lang="de-DE" sz="2400" kern="1200" dirty="0" err="1">
              <a:solidFill>
                <a:srgbClr val="0070C0"/>
              </a:solidFill>
            </a:rPr>
            <a:t>maschinerlle</a:t>
          </a:r>
          <a:r>
            <a:rPr lang="de-DE" sz="2400" kern="1200" dirty="0">
              <a:solidFill>
                <a:srgbClr val="0070C0"/>
              </a:solidFill>
            </a:rPr>
            <a:t> Lernkonzepte</a:t>
          </a:r>
          <a:endParaRPr lang="en-US" sz="2400" kern="1200" dirty="0">
            <a:solidFill>
              <a:srgbClr val="0070C0"/>
            </a:solidFill>
          </a:endParaRPr>
        </a:p>
      </dsp:txBody>
      <dsp:txXfrm>
        <a:off x="7513791" y="886531"/>
        <a:ext cx="2810360" cy="1744948"/>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71A506-A0D7-FC44-A266-2EC50397EA88}">
      <dsp:nvSpPr>
        <dsp:cNvPr id="0" name=""/>
        <dsp:cNvSpPr/>
      </dsp:nvSpPr>
      <dsp:spPr>
        <a:xfrm>
          <a:off x="0" y="12546"/>
          <a:ext cx="7301068" cy="162161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de-DE" sz="2100" kern="1200" dirty="0"/>
            <a:t>Nationale Richtlinien für KI:</a:t>
          </a:r>
        </a:p>
        <a:p>
          <a:pPr marL="0" lvl="0" indent="0" algn="l" defTabSz="933450">
            <a:lnSpc>
              <a:spcPct val="90000"/>
            </a:lnSpc>
            <a:spcBef>
              <a:spcPct val="0"/>
            </a:spcBef>
            <a:spcAft>
              <a:spcPct val="35000"/>
            </a:spcAft>
            <a:buNone/>
          </a:pPr>
          <a:r>
            <a:rPr lang="de-DE" sz="2100" kern="1200" dirty="0"/>
            <a:t>(</a:t>
          </a:r>
          <a:r>
            <a:rPr lang="de-DE" sz="2100" kern="1200" dirty="0" err="1"/>
            <a:t>Association</a:t>
          </a:r>
          <a:r>
            <a:rPr lang="de-DE" sz="2100" kern="1200" dirty="0"/>
            <a:t> </a:t>
          </a:r>
          <a:r>
            <a:rPr lang="de-DE" sz="2100" kern="1200" dirty="0" err="1"/>
            <a:t>for</a:t>
          </a:r>
          <a:r>
            <a:rPr lang="de-DE" sz="2100" kern="1200" dirty="0"/>
            <a:t> </a:t>
          </a:r>
          <a:r>
            <a:rPr lang="de-DE" sz="2100" kern="1200" dirty="0" err="1"/>
            <a:t>the</a:t>
          </a:r>
          <a:r>
            <a:rPr lang="de-DE" sz="2100" kern="1200" dirty="0"/>
            <a:t> </a:t>
          </a:r>
          <a:r>
            <a:rPr lang="de-DE" sz="2100" kern="1200" dirty="0" err="1"/>
            <a:t>Advancement</a:t>
          </a:r>
          <a:r>
            <a:rPr lang="de-DE" sz="2100" kern="1200" dirty="0"/>
            <a:t> </a:t>
          </a:r>
          <a:r>
            <a:rPr lang="de-DE" sz="2100" kern="1200" dirty="0" err="1"/>
            <a:t>of</a:t>
          </a:r>
          <a:r>
            <a:rPr lang="de-DE" sz="2100" kern="1200" dirty="0"/>
            <a:t> </a:t>
          </a:r>
          <a:r>
            <a:rPr lang="de-DE" sz="2100" kern="1200" dirty="0" err="1"/>
            <a:t>Artificial</a:t>
          </a:r>
          <a:r>
            <a:rPr lang="de-DE" sz="2100" kern="1200" dirty="0"/>
            <a:t> </a:t>
          </a:r>
          <a:r>
            <a:rPr lang="de-DE" sz="2100" kern="1200" dirty="0" err="1"/>
            <a:t>Intelligence</a:t>
          </a:r>
          <a:r>
            <a:rPr lang="de-DE" sz="2100" kern="1200" dirty="0"/>
            <a:t> (AAAI) und die Computer Science Teachers </a:t>
          </a:r>
          <a:r>
            <a:rPr lang="de-DE" sz="2100" kern="1200" dirty="0" err="1"/>
            <a:t>Association</a:t>
          </a:r>
          <a:r>
            <a:rPr lang="de-DE" sz="2100" kern="1200" dirty="0"/>
            <a:t> (CSTA)</a:t>
          </a:r>
          <a:endParaRPr lang="en-US" sz="2100" kern="1200" dirty="0"/>
        </a:p>
      </dsp:txBody>
      <dsp:txXfrm>
        <a:off x="79161" y="91707"/>
        <a:ext cx="7142746" cy="1463297"/>
      </dsp:txXfrm>
    </dsp:sp>
    <dsp:sp modelId="{CB945247-3CD0-B14E-AA9E-222457FDB198}">
      <dsp:nvSpPr>
        <dsp:cNvPr id="0" name=""/>
        <dsp:cNvSpPr/>
      </dsp:nvSpPr>
      <dsp:spPr>
        <a:xfrm>
          <a:off x="0" y="1694646"/>
          <a:ext cx="7301068" cy="1621619"/>
        </a:xfrm>
        <a:prstGeom prst="roundRect">
          <a:avLst/>
        </a:prstGeom>
        <a:solidFill>
          <a:schemeClr val="accent2">
            <a:hueOff val="3221806"/>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de-DE" sz="2100" kern="1200" dirty="0"/>
            <a:t>2018: Nationale Richtlinien für den KI-Unterricht (K-12): AI412-Initiative: The Five-Big-</a:t>
          </a:r>
          <a:r>
            <a:rPr lang="de-DE" sz="2100" kern="1200" dirty="0" err="1"/>
            <a:t>Ideas</a:t>
          </a:r>
          <a:r>
            <a:rPr lang="de-DE" sz="2100" kern="1200" dirty="0"/>
            <a:t>:  </a:t>
          </a:r>
          <a:endParaRPr lang="en-US" sz="2100" kern="1200" dirty="0"/>
        </a:p>
      </dsp:txBody>
      <dsp:txXfrm>
        <a:off x="79161" y="1773807"/>
        <a:ext cx="7142746" cy="1463297"/>
      </dsp:txXfrm>
    </dsp:sp>
    <dsp:sp modelId="{85654E36-B06F-AD45-AC5D-330EE18984E9}">
      <dsp:nvSpPr>
        <dsp:cNvPr id="0" name=""/>
        <dsp:cNvSpPr/>
      </dsp:nvSpPr>
      <dsp:spPr>
        <a:xfrm>
          <a:off x="0" y="3376746"/>
          <a:ext cx="7301068" cy="1621619"/>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de-DE" sz="2100" kern="1200" dirty="0"/>
            <a:t>Su &amp; Wang (2022): Transformation des Five-Big-</a:t>
          </a:r>
          <a:r>
            <a:rPr lang="de-DE" sz="2100" kern="1200" dirty="0" err="1"/>
            <a:t>Ideas</a:t>
          </a:r>
          <a:r>
            <a:rPr lang="de-DE" sz="2100" kern="1200" dirty="0"/>
            <a:t> auf die vorschulische Bildung</a:t>
          </a:r>
          <a:endParaRPr lang="en-US" sz="2100" kern="1200" dirty="0"/>
        </a:p>
      </dsp:txBody>
      <dsp:txXfrm>
        <a:off x="79161" y="3455907"/>
        <a:ext cx="7142746" cy="1463297"/>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902A06-3480-1E44-BE59-3357B794304C}">
      <dsp:nvSpPr>
        <dsp:cNvPr id="0" name=""/>
        <dsp:cNvSpPr/>
      </dsp:nvSpPr>
      <dsp:spPr>
        <a:xfrm>
          <a:off x="0" y="332675"/>
          <a:ext cx="6620255" cy="786240"/>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a:t>Wahrnehmung</a:t>
          </a:r>
          <a:endParaRPr lang="en-US" sz="3200" kern="1200"/>
        </a:p>
      </dsp:txBody>
      <dsp:txXfrm>
        <a:off x="38381" y="371056"/>
        <a:ext cx="6543493" cy="709478"/>
      </dsp:txXfrm>
    </dsp:sp>
    <dsp:sp modelId="{4CE01107-372C-384A-A912-1068237C4347}">
      <dsp:nvSpPr>
        <dsp:cNvPr id="0" name=""/>
        <dsp:cNvSpPr/>
      </dsp:nvSpPr>
      <dsp:spPr>
        <a:xfrm>
          <a:off x="0" y="1211075"/>
          <a:ext cx="6620255" cy="786240"/>
        </a:xfrm>
        <a:prstGeom prst="roundRect">
          <a:avLst/>
        </a:prstGeom>
        <a:solidFill>
          <a:schemeClr val="accent5">
            <a:hueOff val="-3038037"/>
            <a:satOff val="-207"/>
            <a:lumOff val="49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a:t>Repräsentation und Argumentation</a:t>
          </a:r>
          <a:endParaRPr lang="en-US" sz="3200" kern="1200"/>
        </a:p>
      </dsp:txBody>
      <dsp:txXfrm>
        <a:off x="38381" y="1249456"/>
        <a:ext cx="6543493" cy="709478"/>
      </dsp:txXfrm>
    </dsp:sp>
    <dsp:sp modelId="{C2C19246-E153-8948-AA88-B4343ECE0DD4}">
      <dsp:nvSpPr>
        <dsp:cNvPr id="0" name=""/>
        <dsp:cNvSpPr/>
      </dsp:nvSpPr>
      <dsp:spPr>
        <a:xfrm>
          <a:off x="0" y="2089476"/>
          <a:ext cx="6620255" cy="786240"/>
        </a:xfrm>
        <a:prstGeom prst="roundRect">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a:t>Lernen</a:t>
          </a:r>
          <a:endParaRPr lang="en-US" sz="3200" kern="1200"/>
        </a:p>
      </dsp:txBody>
      <dsp:txXfrm>
        <a:off x="38381" y="2127857"/>
        <a:ext cx="6543493" cy="709478"/>
      </dsp:txXfrm>
    </dsp:sp>
    <dsp:sp modelId="{522D0CC2-A83C-5C40-B123-0BE655BBB929}">
      <dsp:nvSpPr>
        <dsp:cNvPr id="0" name=""/>
        <dsp:cNvSpPr/>
      </dsp:nvSpPr>
      <dsp:spPr>
        <a:xfrm>
          <a:off x="0" y="2967876"/>
          <a:ext cx="6620255" cy="786240"/>
        </a:xfrm>
        <a:prstGeom prst="roundRect">
          <a:avLst/>
        </a:prstGeom>
        <a:solidFill>
          <a:schemeClr val="accent5">
            <a:hueOff val="-9114112"/>
            <a:satOff val="-620"/>
            <a:lumOff val="147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a:t>(natürliche) Interaktion</a:t>
          </a:r>
          <a:endParaRPr lang="en-US" sz="3200" kern="1200"/>
        </a:p>
      </dsp:txBody>
      <dsp:txXfrm>
        <a:off x="38381" y="3006257"/>
        <a:ext cx="6543493" cy="709478"/>
      </dsp:txXfrm>
    </dsp:sp>
    <dsp:sp modelId="{C6C6E4AE-DA99-104D-A6A4-823BB29799F7}">
      <dsp:nvSpPr>
        <dsp:cNvPr id="0" name=""/>
        <dsp:cNvSpPr/>
      </dsp:nvSpPr>
      <dsp:spPr>
        <a:xfrm>
          <a:off x="0" y="3846276"/>
          <a:ext cx="6620255" cy="786240"/>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a:t>Gesellschaftliche Auswirkungen</a:t>
          </a:r>
          <a:endParaRPr lang="en-US" sz="3200" kern="1200"/>
        </a:p>
      </dsp:txBody>
      <dsp:txXfrm>
        <a:off x="38381" y="3884657"/>
        <a:ext cx="6543493" cy="709478"/>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8FBB66-376B-904D-B30B-2F8391C20FB1}">
      <dsp:nvSpPr>
        <dsp:cNvPr id="0" name=""/>
        <dsp:cNvSpPr/>
      </dsp:nvSpPr>
      <dsp:spPr>
        <a:xfrm>
          <a:off x="0" y="75580"/>
          <a:ext cx="5077071" cy="1484730"/>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de-DE" sz="2700" kern="1200" dirty="0"/>
            <a:t>1. Die Theorie der dynamischen konzeptionellen Abbildung (DCM-Theory)</a:t>
          </a:r>
          <a:endParaRPr lang="en-US" sz="2700" kern="1200" dirty="0"/>
        </a:p>
      </dsp:txBody>
      <dsp:txXfrm>
        <a:off x="72479" y="148059"/>
        <a:ext cx="4932113" cy="1339772"/>
      </dsp:txXfrm>
    </dsp:sp>
    <dsp:sp modelId="{9257D8FC-BA35-E043-886E-5C7A8F18063D}">
      <dsp:nvSpPr>
        <dsp:cNvPr id="0" name=""/>
        <dsp:cNvSpPr/>
      </dsp:nvSpPr>
      <dsp:spPr>
        <a:xfrm>
          <a:off x="0" y="1638070"/>
          <a:ext cx="5077071" cy="1484730"/>
        </a:xfrm>
        <a:prstGeom prst="roundRect">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de-DE" sz="2700" kern="1200"/>
            <a:t>2. Die Methoden emotional imaginativen Lernens (EIT-Theory)</a:t>
          </a:r>
          <a:endParaRPr lang="en-US" sz="2700" kern="1200"/>
        </a:p>
      </dsp:txBody>
      <dsp:txXfrm>
        <a:off x="72479" y="1710549"/>
        <a:ext cx="4932113" cy="1339772"/>
      </dsp:txXfrm>
    </dsp:sp>
    <dsp:sp modelId="{A8F4B108-9205-7945-A9EF-2BDFFBA6F8D6}">
      <dsp:nvSpPr>
        <dsp:cNvPr id="0" name=""/>
        <dsp:cNvSpPr/>
      </dsp:nvSpPr>
      <dsp:spPr>
        <a:xfrm>
          <a:off x="0" y="3200560"/>
          <a:ext cx="5077071" cy="1484730"/>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de-DE" sz="2700" kern="1200"/>
            <a:t>In Verbindung mit intelligenten Tutorensystemen</a:t>
          </a:r>
          <a:endParaRPr lang="en-US" sz="2700" kern="1200"/>
        </a:p>
      </dsp:txBody>
      <dsp:txXfrm>
        <a:off x="72479" y="3273039"/>
        <a:ext cx="4932113" cy="1339772"/>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93E126-E367-D143-995B-3A27CBABFF2D}">
      <dsp:nvSpPr>
        <dsp:cNvPr id="0" name=""/>
        <dsp:cNvSpPr/>
      </dsp:nvSpPr>
      <dsp:spPr>
        <a:xfrm>
          <a:off x="0" y="21332"/>
          <a:ext cx="4840900" cy="137475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de-DE" sz="2500" kern="1200"/>
            <a:t>Für jüngere Kindergartenkinder (unter vier Jahren): problembegründetes Lernen</a:t>
          </a:r>
          <a:endParaRPr lang="en-US" sz="2500" kern="1200"/>
        </a:p>
      </dsp:txBody>
      <dsp:txXfrm>
        <a:off x="67110" y="88442"/>
        <a:ext cx="4706680" cy="1240530"/>
      </dsp:txXfrm>
    </dsp:sp>
    <dsp:sp modelId="{D863DB19-2BB2-5D41-9121-83EFAD7DFB3F}">
      <dsp:nvSpPr>
        <dsp:cNvPr id="0" name=""/>
        <dsp:cNvSpPr/>
      </dsp:nvSpPr>
      <dsp:spPr>
        <a:xfrm>
          <a:off x="0" y="1468082"/>
          <a:ext cx="4840900" cy="1374750"/>
        </a:xfrm>
        <a:prstGeom prst="roundRect">
          <a:avLst/>
        </a:prstGeom>
        <a:solidFill>
          <a:schemeClr val="accent2">
            <a:hueOff val="3221806"/>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de-DE" sz="2500" kern="1200"/>
            <a:t>Für ältere Kindergartenkinder (über 5 Jahre alt): projektbegründetes Lernen</a:t>
          </a:r>
          <a:endParaRPr lang="en-US" sz="2500" kern="1200"/>
        </a:p>
      </dsp:txBody>
      <dsp:txXfrm>
        <a:off x="67110" y="1535192"/>
        <a:ext cx="4706680" cy="1240530"/>
      </dsp:txXfrm>
    </dsp:sp>
    <dsp:sp modelId="{63D0D472-F85F-274C-9341-A630FB61F8C4}">
      <dsp:nvSpPr>
        <dsp:cNvPr id="0" name=""/>
        <dsp:cNvSpPr/>
      </dsp:nvSpPr>
      <dsp:spPr>
        <a:xfrm>
          <a:off x="0" y="2914832"/>
          <a:ext cx="4840900" cy="1374750"/>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de-DE" sz="2500" kern="1200"/>
            <a:t>Kinder entdecken aktiv Probleme und lösen sie (Lou et al., 2017)</a:t>
          </a:r>
          <a:endParaRPr lang="en-US" sz="2500" kern="1200"/>
        </a:p>
      </dsp:txBody>
      <dsp:txXfrm>
        <a:off x="67110" y="2981942"/>
        <a:ext cx="4706680" cy="1240530"/>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E17AD2-1B7B-6C47-9F2A-C2EA86B39480}">
      <dsp:nvSpPr>
        <dsp:cNvPr id="0" name=""/>
        <dsp:cNvSpPr/>
      </dsp:nvSpPr>
      <dsp:spPr>
        <a:xfrm>
          <a:off x="0" y="84604"/>
          <a:ext cx="6666833" cy="1271497"/>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de-DE" sz="2300" kern="1200"/>
            <a:t>Siri</a:t>
          </a:r>
          <a:endParaRPr lang="en-US" sz="2300" kern="1200"/>
        </a:p>
      </dsp:txBody>
      <dsp:txXfrm>
        <a:off x="62069" y="146673"/>
        <a:ext cx="6542695" cy="1147359"/>
      </dsp:txXfrm>
    </dsp:sp>
    <dsp:sp modelId="{F81FAD0E-1960-2B4C-8822-C870D5DF677D}">
      <dsp:nvSpPr>
        <dsp:cNvPr id="0" name=""/>
        <dsp:cNvSpPr/>
      </dsp:nvSpPr>
      <dsp:spPr>
        <a:xfrm>
          <a:off x="0" y="1422342"/>
          <a:ext cx="6666833" cy="1271497"/>
        </a:xfrm>
        <a:prstGeom prst="roundRect">
          <a:avLst/>
        </a:prstGeom>
        <a:gradFill rotWithShape="0">
          <a:gsLst>
            <a:gs pos="0">
              <a:schemeClr val="accent2">
                <a:hueOff val="2147871"/>
                <a:satOff val="-6164"/>
                <a:lumOff val="-9870"/>
                <a:alphaOff val="0"/>
                <a:satMod val="103000"/>
                <a:lumMod val="102000"/>
                <a:tint val="94000"/>
              </a:schemeClr>
            </a:gs>
            <a:gs pos="50000">
              <a:schemeClr val="accent2">
                <a:hueOff val="2147871"/>
                <a:satOff val="-6164"/>
                <a:lumOff val="-9870"/>
                <a:alphaOff val="0"/>
                <a:satMod val="110000"/>
                <a:lumMod val="100000"/>
                <a:shade val="100000"/>
              </a:schemeClr>
            </a:gs>
            <a:gs pos="100000">
              <a:schemeClr val="accent2">
                <a:hueOff val="2147871"/>
                <a:satOff val="-6164"/>
                <a:lumOff val="-987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de-DE" sz="2300" kern="1200"/>
            <a:t>Google Assistant</a:t>
          </a:r>
          <a:endParaRPr lang="en-US" sz="2300" kern="1200"/>
        </a:p>
      </dsp:txBody>
      <dsp:txXfrm>
        <a:off x="62069" y="1484411"/>
        <a:ext cx="6542695" cy="1147359"/>
      </dsp:txXfrm>
    </dsp:sp>
    <dsp:sp modelId="{26A186D3-3122-874B-AAE6-4984F4FDB2F7}">
      <dsp:nvSpPr>
        <dsp:cNvPr id="0" name=""/>
        <dsp:cNvSpPr/>
      </dsp:nvSpPr>
      <dsp:spPr>
        <a:xfrm>
          <a:off x="0" y="2760080"/>
          <a:ext cx="6666833" cy="1271497"/>
        </a:xfrm>
        <a:prstGeom prst="roundRect">
          <a:avLst/>
        </a:prstGeom>
        <a:gradFill rotWithShape="0">
          <a:gsLst>
            <a:gs pos="0">
              <a:schemeClr val="accent2">
                <a:hueOff val="4295742"/>
                <a:satOff val="-12329"/>
                <a:lumOff val="-19739"/>
                <a:alphaOff val="0"/>
                <a:satMod val="103000"/>
                <a:lumMod val="102000"/>
                <a:tint val="94000"/>
              </a:schemeClr>
            </a:gs>
            <a:gs pos="50000">
              <a:schemeClr val="accent2">
                <a:hueOff val="4295742"/>
                <a:satOff val="-12329"/>
                <a:lumOff val="-19739"/>
                <a:alphaOff val="0"/>
                <a:satMod val="110000"/>
                <a:lumMod val="100000"/>
                <a:shade val="100000"/>
              </a:schemeClr>
            </a:gs>
            <a:gs pos="100000">
              <a:schemeClr val="accent2">
                <a:hueOff val="4295742"/>
                <a:satOff val="-12329"/>
                <a:lumOff val="-1973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de-DE" sz="2300" kern="1200"/>
            <a:t>Chat-GPT</a:t>
          </a:r>
          <a:endParaRPr lang="en-US" sz="2300" kern="1200"/>
        </a:p>
      </dsp:txBody>
      <dsp:txXfrm>
        <a:off x="62069" y="2822149"/>
        <a:ext cx="6542695" cy="1147359"/>
      </dsp:txXfrm>
    </dsp:sp>
    <dsp:sp modelId="{29996445-5D4C-7343-9A0E-0E577DB5D2A9}">
      <dsp:nvSpPr>
        <dsp:cNvPr id="0" name=""/>
        <dsp:cNvSpPr/>
      </dsp:nvSpPr>
      <dsp:spPr>
        <a:xfrm>
          <a:off x="0" y="4097817"/>
          <a:ext cx="6666833" cy="1271497"/>
        </a:xfrm>
        <a:prstGeom prst="roundRect">
          <a:avLst/>
        </a:prstGeom>
        <a:gradFill rotWithShape="0">
          <a:gsLst>
            <a:gs pos="0">
              <a:schemeClr val="accent2">
                <a:hueOff val="6443612"/>
                <a:satOff val="-18493"/>
                <a:lumOff val="-29609"/>
                <a:alphaOff val="0"/>
                <a:satMod val="103000"/>
                <a:lumMod val="102000"/>
                <a:tint val="94000"/>
              </a:schemeClr>
            </a:gs>
            <a:gs pos="50000">
              <a:schemeClr val="accent2">
                <a:hueOff val="6443612"/>
                <a:satOff val="-18493"/>
                <a:lumOff val="-29609"/>
                <a:alphaOff val="0"/>
                <a:satMod val="110000"/>
                <a:lumMod val="100000"/>
                <a:shade val="100000"/>
              </a:schemeClr>
            </a:gs>
            <a:gs pos="100000">
              <a:schemeClr val="accent2">
                <a:hueOff val="6443612"/>
                <a:satOff val="-18493"/>
                <a:lumOff val="-2960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de-DE" sz="2300" kern="1200"/>
            <a:t>Entwicklung eines Verständnisses der technischen Aspekte sowie der Auswirkungen auf die Gesellschaft.</a:t>
          </a:r>
          <a:endParaRPr lang="en-US" sz="2300" kern="1200"/>
        </a:p>
      </dsp:txBody>
      <dsp:txXfrm>
        <a:off x="62069" y="4159886"/>
        <a:ext cx="6542695" cy="114735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53481D-81E9-F149-91C7-B3293754AFBF}">
      <dsp:nvSpPr>
        <dsp:cNvPr id="0" name=""/>
        <dsp:cNvSpPr/>
      </dsp:nvSpPr>
      <dsp:spPr>
        <a:xfrm>
          <a:off x="0" y="524133"/>
          <a:ext cx="2918936" cy="1853524"/>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B93D191-100B-B34A-B72F-0E311D13E685}">
      <dsp:nvSpPr>
        <dsp:cNvPr id="0" name=""/>
        <dsp:cNvSpPr/>
      </dsp:nvSpPr>
      <dsp:spPr>
        <a:xfrm>
          <a:off x="324326" y="832243"/>
          <a:ext cx="2918936" cy="1853524"/>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de-DE" sz="2200" kern="1200"/>
            <a:t>Der erste chinesische Roboter </a:t>
          </a:r>
          <a:endParaRPr lang="en-US" sz="2200" kern="1200"/>
        </a:p>
      </dsp:txBody>
      <dsp:txXfrm>
        <a:off x="378614" y="886531"/>
        <a:ext cx="2810360" cy="1744948"/>
      </dsp:txXfrm>
    </dsp:sp>
    <dsp:sp modelId="{156B0F0C-F319-4842-9F20-F88EA9F37CDE}">
      <dsp:nvSpPr>
        <dsp:cNvPr id="0" name=""/>
        <dsp:cNvSpPr/>
      </dsp:nvSpPr>
      <dsp:spPr>
        <a:xfrm>
          <a:off x="3567588" y="524133"/>
          <a:ext cx="2918936" cy="1853524"/>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00DE08C-71D1-3E44-AEC6-2CC1A52573CD}">
      <dsp:nvSpPr>
        <dsp:cNvPr id="0" name=""/>
        <dsp:cNvSpPr/>
      </dsp:nvSpPr>
      <dsp:spPr>
        <a:xfrm>
          <a:off x="3891915" y="832243"/>
          <a:ext cx="2918936" cy="1853524"/>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de-DE" sz="2200" kern="1200"/>
            <a:t>Atalos (</a:t>
          </a:r>
          <a:r>
            <a:rPr lang="el-GR" sz="2200" kern="1200"/>
            <a:t>Άταλως</a:t>
          </a:r>
          <a:r>
            <a:rPr lang="de-DE" sz="2200" kern="1200"/>
            <a:t>) von Hephaistos</a:t>
          </a:r>
          <a:endParaRPr lang="en-US" sz="2200" kern="1200"/>
        </a:p>
      </dsp:txBody>
      <dsp:txXfrm>
        <a:off x="3946203" y="886531"/>
        <a:ext cx="2810360" cy="1744948"/>
      </dsp:txXfrm>
    </dsp:sp>
    <dsp:sp modelId="{7D6F1BDB-9CE8-5D4A-B2AE-5EC86CE354FF}">
      <dsp:nvSpPr>
        <dsp:cNvPr id="0" name=""/>
        <dsp:cNvSpPr/>
      </dsp:nvSpPr>
      <dsp:spPr>
        <a:xfrm>
          <a:off x="7135177" y="524133"/>
          <a:ext cx="2918936" cy="1853524"/>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3774B68-2412-E649-9897-BD22C59AFBEB}">
      <dsp:nvSpPr>
        <dsp:cNvPr id="0" name=""/>
        <dsp:cNvSpPr/>
      </dsp:nvSpPr>
      <dsp:spPr>
        <a:xfrm>
          <a:off x="7459503" y="832243"/>
          <a:ext cx="2918936" cy="1853524"/>
        </a:xfrm>
        <a:prstGeom prst="roundRect">
          <a:avLst>
            <a:gd name="adj" fmla="val 10000"/>
          </a:avLst>
        </a:prstGeom>
        <a:solidFill>
          <a:schemeClr val="lt2">
            <a:alpha val="90000"/>
            <a:hueOff val="0"/>
            <a:satOff val="0"/>
            <a:lumOff val="0"/>
            <a:alphaOff val="0"/>
          </a:schemeClr>
        </a:solidFill>
        <a:ln w="1905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de-DE" sz="2200" kern="1200"/>
            <a:t>Thomas Bayes (1701-1761): Veröffentlichung 1763  posthum eines Aufsatzes</a:t>
          </a:r>
          <a:endParaRPr lang="en-US" sz="2200" kern="1200"/>
        </a:p>
      </dsp:txBody>
      <dsp:txXfrm>
        <a:off x="7513791" y="886531"/>
        <a:ext cx="2810360" cy="1744948"/>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32D656-CD50-B84E-8C34-35053BFEECF8}">
      <dsp:nvSpPr>
        <dsp:cNvPr id="0" name=""/>
        <dsp:cNvSpPr/>
      </dsp:nvSpPr>
      <dsp:spPr>
        <a:xfrm>
          <a:off x="1762021" y="621639"/>
          <a:ext cx="374004" cy="91440"/>
        </a:xfrm>
        <a:custGeom>
          <a:avLst/>
          <a:gdLst/>
          <a:ahLst/>
          <a:cxnLst/>
          <a:rect l="0" t="0" r="0" b="0"/>
          <a:pathLst>
            <a:path>
              <a:moveTo>
                <a:pt x="0" y="45720"/>
              </a:moveTo>
              <a:lnTo>
                <a:pt x="374004" y="45720"/>
              </a:lnTo>
            </a:path>
          </a:pathLst>
        </a:custGeom>
        <a:noFill/>
        <a:ln w="12700" cap="flat" cmpd="sng" algn="ctr">
          <a:solidFill>
            <a:schemeClr val="accent2">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1938908" y="665336"/>
        <a:ext cx="20230" cy="4046"/>
      </dsp:txXfrm>
    </dsp:sp>
    <dsp:sp modelId="{E0F7B4AD-8A08-BC48-8A98-7F17BFDE64F6}">
      <dsp:nvSpPr>
        <dsp:cNvPr id="0" name=""/>
        <dsp:cNvSpPr/>
      </dsp:nvSpPr>
      <dsp:spPr>
        <a:xfrm>
          <a:off x="4673" y="139615"/>
          <a:ext cx="1759148" cy="1055489"/>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a:t>Vorteile:</a:t>
          </a:r>
          <a:endParaRPr lang="en-US" sz="1200" kern="1200"/>
        </a:p>
      </dsp:txBody>
      <dsp:txXfrm>
        <a:off x="4673" y="139615"/>
        <a:ext cx="1759148" cy="1055489"/>
      </dsp:txXfrm>
    </dsp:sp>
    <dsp:sp modelId="{88A3C88D-7A65-0841-93FD-04CEB18F48A3}">
      <dsp:nvSpPr>
        <dsp:cNvPr id="0" name=""/>
        <dsp:cNvSpPr/>
      </dsp:nvSpPr>
      <dsp:spPr>
        <a:xfrm>
          <a:off x="3925774" y="621639"/>
          <a:ext cx="374004" cy="91440"/>
        </a:xfrm>
        <a:custGeom>
          <a:avLst/>
          <a:gdLst/>
          <a:ahLst/>
          <a:cxnLst/>
          <a:rect l="0" t="0" r="0" b="0"/>
          <a:pathLst>
            <a:path>
              <a:moveTo>
                <a:pt x="0" y="45720"/>
              </a:moveTo>
              <a:lnTo>
                <a:pt x="374004" y="45720"/>
              </a:lnTo>
            </a:path>
          </a:pathLst>
        </a:custGeom>
        <a:noFill/>
        <a:ln w="12700" cap="flat" cmpd="sng" algn="ctr">
          <a:solidFill>
            <a:schemeClr val="accent3">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102661" y="665336"/>
        <a:ext cx="20230" cy="4046"/>
      </dsp:txXfrm>
    </dsp:sp>
    <dsp:sp modelId="{45339F0F-77C3-1A4B-B424-F015E2651540}">
      <dsp:nvSpPr>
        <dsp:cNvPr id="0" name=""/>
        <dsp:cNvSpPr/>
      </dsp:nvSpPr>
      <dsp:spPr>
        <a:xfrm>
          <a:off x="2168425" y="139615"/>
          <a:ext cx="1759148" cy="1055489"/>
        </a:xfrm>
        <a:prstGeom prst="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a:t>Sie verringert menschliche Fehler</a:t>
          </a:r>
          <a:endParaRPr lang="en-US" sz="1200" kern="1200"/>
        </a:p>
      </dsp:txBody>
      <dsp:txXfrm>
        <a:off x="2168425" y="139615"/>
        <a:ext cx="1759148" cy="1055489"/>
      </dsp:txXfrm>
    </dsp:sp>
    <dsp:sp modelId="{E924FD97-D018-1742-A15A-48557C7FE149}">
      <dsp:nvSpPr>
        <dsp:cNvPr id="0" name=""/>
        <dsp:cNvSpPr/>
      </dsp:nvSpPr>
      <dsp:spPr>
        <a:xfrm>
          <a:off x="884247" y="1193304"/>
          <a:ext cx="4327505" cy="374004"/>
        </a:xfrm>
        <a:custGeom>
          <a:avLst/>
          <a:gdLst/>
          <a:ahLst/>
          <a:cxnLst/>
          <a:rect l="0" t="0" r="0" b="0"/>
          <a:pathLst>
            <a:path>
              <a:moveTo>
                <a:pt x="4327505" y="0"/>
              </a:moveTo>
              <a:lnTo>
                <a:pt x="4327505" y="204102"/>
              </a:lnTo>
              <a:lnTo>
                <a:pt x="0" y="204102"/>
              </a:lnTo>
              <a:lnTo>
                <a:pt x="0" y="374004"/>
              </a:lnTo>
            </a:path>
          </a:pathLst>
        </a:custGeom>
        <a:noFill/>
        <a:ln w="12700" cap="flat" cmpd="sng" algn="ctr">
          <a:solidFill>
            <a:schemeClr val="accent4">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939340" y="1378283"/>
        <a:ext cx="217318" cy="4046"/>
      </dsp:txXfrm>
    </dsp:sp>
    <dsp:sp modelId="{B0E2D9C2-CF6C-1145-91D9-1F990110DB59}">
      <dsp:nvSpPr>
        <dsp:cNvPr id="0" name=""/>
        <dsp:cNvSpPr/>
      </dsp:nvSpPr>
      <dsp:spPr>
        <a:xfrm>
          <a:off x="4332178" y="139615"/>
          <a:ext cx="1759148" cy="1055489"/>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a:t>Erleichtert eine schnelle Entscheidungsfindung</a:t>
          </a:r>
          <a:endParaRPr lang="en-US" sz="1200" kern="1200"/>
        </a:p>
      </dsp:txBody>
      <dsp:txXfrm>
        <a:off x="4332178" y="139615"/>
        <a:ext cx="1759148" cy="1055489"/>
      </dsp:txXfrm>
    </dsp:sp>
    <dsp:sp modelId="{1D42AE74-4B31-CA43-8B14-0E5543F29AD6}">
      <dsp:nvSpPr>
        <dsp:cNvPr id="0" name=""/>
        <dsp:cNvSpPr/>
      </dsp:nvSpPr>
      <dsp:spPr>
        <a:xfrm>
          <a:off x="1762021" y="2081732"/>
          <a:ext cx="374004" cy="91440"/>
        </a:xfrm>
        <a:custGeom>
          <a:avLst/>
          <a:gdLst/>
          <a:ahLst/>
          <a:cxnLst/>
          <a:rect l="0" t="0" r="0" b="0"/>
          <a:pathLst>
            <a:path>
              <a:moveTo>
                <a:pt x="0" y="45720"/>
              </a:moveTo>
              <a:lnTo>
                <a:pt x="374004" y="45720"/>
              </a:lnTo>
            </a:path>
          </a:pathLst>
        </a:custGeom>
        <a:noFill/>
        <a:ln w="12700" cap="flat" cmpd="sng" algn="ctr">
          <a:solidFill>
            <a:schemeClr val="accent5">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1938908" y="2125429"/>
        <a:ext cx="20230" cy="4046"/>
      </dsp:txXfrm>
    </dsp:sp>
    <dsp:sp modelId="{4ACC80B0-11C3-8844-9048-759AA16CF3CF}">
      <dsp:nvSpPr>
        <dsp:cNvPr id="0" name=""/>
        <dsp:cNvSpPr/>
      </dsp:nvSpPr>
      <dsp:spPr>
        <a:xfrm>
          <a:off x="4673" y="1599708"/>
          <a:ext cx="1759148" cy="1055489"/>
        </a:xfrm>
        <a:prstGeom prst="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a:t>KI ist kontinuierlich verfügbar</a:t>
          </a:r>
          <a:endParaRPr lang="en-US" sz="1200" kern="1200"/>
        </a:p>
      </dsp:txBody>
      <dsp:txXfrm>
        <a:off x="4673" y="1599708"/>
        <a:ext cx="1759148" cy="1055489"/>
      </dsp:txXfrm>
    </dsp:sp>
    <dsp:sp modelId="{3A49876E-031C-334A-B818-414796028A6F}">
      <dsp:nvSpPr>
        <dsp:cNvPr id="0" name=""/>
        <dsp:cNvSpPr/>
      </dsp:nvSpPr>
      <dsp:spPr>
        <a:xfrm>
          <a:off x="3925774" y="2081732"/>
          <a:ext cx="374004" cy="91440"/>
        </a:xfrm>
        <a:custGeom>
          <a:avLst/>
          <a:gdLst/>
          <a:ahLst/>
          <a:cxnLst/>
          <a:rect l="0" t="0" r="0" b="0"/>
          <a:pathLst>
            <a:path>
              <a:moveTo>
                <a:pt x="0" y="45720"/>
              </a:moveTo>
              <a:lnTo>
                <a:pt x="374004" y="45720"/>
              </a:lnTo>
            </a:path>
          </a:pathLst>
        </a:custGeom>
        <a:noFill/>
        <a:ln w="12700" cap="flat" cmpd="sng" algn="ctr">
          <a:solidFill>
            <a:schemeClr val="accent6">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102661" y="2125429"/>
        <a:ext cx="20230" cy="4046"/>
      </dsp:txXfrm>
    </dsp:sp>
    <dsp:sp modelId="{A91D366F-0EBC-3D40-95A1-178964E6D97A}">
      <dsp:nvSpPr>
        <dsp:cNvPr id="0" name=""/>
        <dsp:cNvSpPr/>
      </dsp:nvSpPr>
      <dsp:spPr>
        <a:xfrm>
          <a:off x="2168425" y="1599708"/>
          <a:ext cx="1759148" cy="1055489"/>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a:t>Reduziert das Risiko</a:t>
          </a:r>
          <a:endParaRPr lang="en-US" sz="1200" kern="1200"/>
        </a:p>
      </dsp:txBody>
      <dsp:txXfrm>
        <a:off x="2168425" y="1599708"/>
        <a:ext cx="1759148" cy="1055489"/>
      </dsp:txXfrm>
    </dsp:sp>
    <dsp:sp modelId="{A031094D-4932-9A40-A0A9-CAC1728E3545}">
      <dsp:nvSpPr>
        <dsp:cNvPr id="0" name=""/>
        <dsp:cNvSpPr/>
      </dsp:nvSpPr>
      <dsp:spPr>
        <a:xfrm>
          <a:off x="884247" y="2653397"/>
          <a:ext cx="4327505" cy="374004"/>
        </a:xfrm>
        <a:custGeom>
          <a:avLst/>
          <a:gdLst/>
          <a:ahLst/>
          <a:cxnLst/>
          <a:rect l="0" t="0" r="0" b="0"/>
          <a:pathLst>
            <a:path>
              <a:moveTo>
                <a:pt x="4327505" y="0"/>
              </a:moveTo>
              <a:lnTo>
                <a:pt x="4327505" y="204102"/>
              </a:lnTo>
              <a:lnTo>
                <a:pt x="0" y="204102"/>
              </a:lnTo>
              <a:lnTo>
                <a:pt x="0" y="374004"/>
              </a:lnTo>
            </a:path>
          </a:pathLst>
        </a:custGeom>
        <a:noFill/>
        <a:ln w="12700" cap="flat" cmpd="sng" algn="ctr">
          <a:solidFill>
            <a:schemeClr val="accent2">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939340" y="2838376"/>
        <a:ext cx="217318" cy="4046"/>
      </dsp:txXfrm>
    </dsp:sp>
    <dsp:sp modelId="{A1A7BF3C-3E6D-8C49-A641-75B04B39A7FE}">
      <dsp:nvSpPr>
        <dsp:cNvPr id="0" name=""/>
        <dsp:cNvSpPr/>
      </dsp:nvSpPr>
      <dsp:spPr>
        <a:xfrm>
          <a:off x="4332178" y="1599708"/>
          <a:ext cx="1759148" cy="1055489"/>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a:t>Automatisiert Wiederholungen und übernimmt Routinetätigkeiten</a:t>
          </a:r>
          <a:endParaRPr lang="en-US" sz="1200" kern="1200"/>
        </a:p>
      </dsp:txBody>
      <dsp:txXfrm>
        <a:off x="4332178" y="1599708"/>
        <a:ext cx="1759148" cy="1055489"/>
      </dsp:txXfrm>
    </dsp:sp>
    <dsp:sp modelId="{94A8152F-E3FB-F041-873C-A78AEECA9A46}">
      <dsp:nvSpPr>
        <dsp:cNvPr id="0" name=""/>
        <dsp:cNvSpPr/>
      </dsp:nvSpPr>
      <dsp:spPr>
        <a:xfrm>
          <a:off x="1762021" y="3541826"/>
          <a:ext cx="374004" cy="91440"/>
        </a:xfrm>
        <a:custGeom>
          <a:avLst/>
          <a:gdLst/>
          <a:ahLst/>
          <a:cxnLst/>
          <a:rect l="0" t="0" r="0" b="0"/>
          <a:pathLst>
            <a:path>
              <a:moveTo>
                <a:pt x="0" y="45720"/>
              </a:moveTo>
              <a:lnTo>
                <a:pt x="374004" y="45720"/>
              </a:lnTo>
            </a:path>
          </a:pathLst>
        </a:custGeom>
        <a:noFill/>
        <a:ln w="12700" cap="flat" cmpd="sng" algn="ctr">
          <a:solidFill>
            <a:schemeClr val="accent3">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1938908" y="3585523"/>
        <a:ext cx="20230" cy="4046"/>
      </dsp:txXfrm>
    </dsp:sp>
    <dsp:sp modelId="{C9FE1774-E229-0745-B36F-94AED78FE21B}">
      <dsp:nvSpPr>
        <dsp:cNvPr id="0" name=""/>
        <dsp:cNvSpPr/>
      </dsp:nvSpPr>
      <dsp:spPr>
        <a:xfrm>
          <a:off x="4673" y="3059801"/>
          <a:ext cx="1759148" cy="1055489"/>
        </a:xfrm>
        <a:prstGeom prst="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a:t>KI kann Muster erkennen</a:t>
          </a:r>
          <a:endParaRPr lang="en-US" sz="1200" kern="1200"/>
        </a:p>
      </dsp:txBody>
      <dsp:txXfrm>
        <a:off x="4673" y="3059801"/>
        <a:ext cx="1759148" cy="1055489"/>
      </dsp:txXfrm>
    </dsp:sp>
    <dsp:sp modelId="{EEC3B7C8-1211-5E40-B0DA-1293315F55B2}">
      <dsp:nvSpPr>
        <dsp:cNvPr id="0" name=""/>
        <dsp:cNvSpPr/>
      </dsp:nvSpPr>
      <dsp:spPr>
        <a:xfrm>
          <a:off x="3925774" y="3541826"/>
          <a:ext cx="374004" cy="91440"/>
        </a:xfrm>
        <a:custGeom>
          <a:avLst/>
          <a:gdLst/>
          <a:ahLst/>
          <a:cxnLst/>
          <a:rect l="0" t="0" r="0" b="0"/>
          <a:pathLst>
            <a:path>
              <a:moveTo>
                <a:pt x="0" y="45720"/>
              </a:moveTo>
              <a:lnTo>
                <a:pt x="374004" y="45720"/>
              </a:lnTo>
            </a:path>
          </a:pathLst>
        </a:custGeom>
        <a:noFill/>
        <a:ln w="12700" cap="flat" cmpd="sng" algn="ctr">
          <a:solidFill>
            <a:schemeClr val="accent4">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102661" y="3585523"/>
        <a:ext cx="20230" cy="4046"/>
      </dsp:txXfrm>
    </dsp:sp>
    <dsp:sp modelId="{166C4B6C-D8AD-8345-B8E5-34CB1773FCE2}">
      <dsp:nvSpPr>
        <dsp:cNvPr id="0" name=""/>
        <dsp:cNvSpPr/>
      </dsp:nvSpPr>
      <dsp:spPr>
        <a:xfrm>
          <a:off x="2168425" y="3059801"/>
          <a:ext cx="1759148" cy="1055489"/>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a:t>KI stellt digitale Assistenten zur Verfügung</a:t>
          </a:r>
          <a:endParaRPr lang="en-US" sz="1200" kern="1200"/>
        </a:p>
      </dsp:txBody>
      <dsp:txXfrm>
        <a:off x="2168425" y="3059801"/>
        <a:ext cx="1759148" cy="1055489"/>
      </dsp:txXfrm>
    </dsp:sp>
    <dsp:sp modelId="{94DAFF98-B5D4-3845-993A-7FBE48416F3A}">
      <dsp:nvSpPr>
        <dsp:cNvPr id="0" name=""/>
        <dsp:cNvSpPr/>
      </dsp:nvSpPr>
      <dsp:spPr>
        <a:xfrm>
          <a:off x="884247" y="4113490"/>
          <a:ext cx="4327505" cy="374004"/>
        </a:xfrm>
        <a:custGeom>
          <a:avLst/>
          <a:gdLst/>
          <a:ahLst/>
          <a:cxnLst/>
          <a:rect l="0" t="0" r="0" b="0"/>
          <a:pathLst>
            <a:path>
              <a:moveTo>
                <a:pt x="4327505" y="0"/>
              </a:moveTo>
              <a:lnTo>
                <a:pt x="4327505" y="204102"/>
              </a:lnTo>
              <a:lnTo>
                <a:pt x="0" y="204102"/>
              </a:lnTo>
              <a:lnTo>
                <a:pt x="0" y="374004"/>
              </a:lnTo>
            </a:path>
          </a:pathLst>
        </a:custGeom>
        <a:noFill/>
        <a:ln w="12700" cap="flat" cmpd="sng" algn="ctr">
          <a:solidFill>
            <a:schemeClr val="accent5">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939340" y="4298469"/>
        <a:ext cx="217318" cy="4046"/>
      </dsp:txXfrm>
    </dsp:sp>
    <dsp:sp modelId="{BD5F59E8-178F-D147-A3A1-2706B9812B9C}">
      <dsp:nvSpPr>
        <dsp:cNvPr id="0" name=""/>
        <dsp:cNvSpPr/>
      </dsp:nvSpPr>
      <dsp:spPr>
        <a:xfrm>
          <a:off x="4332178" y="3059801"/>
          <a:ext cx="1759148" cy="1055489"/>
        </a:xfrm>
        <a:prstGeom prst="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dirty="0"/>
            <a:t>KI kann den Lernprozess personalisieren</a:t>
          </a:r>
          <a:endParaRPr lang="en-US" sz="1200" kern="1200" dirty="0"/>
        </a:p>
      </dsp:txBody>
      <dsp:txXfrm>
        <a:off x="4332178" y="3059801"/>
        <a:ext cx="1759148" cy="1055489"/>
      </dsp:txXfrm>
    </dsp:sp>
    <dsp:sp modelId="{F547FB13-0235-5546-A747-3F2727584E73}">
      <dsp:nvSpPr>
        <dsp:cNvPr id="0" name=""/>
        <dsp:cNvSpPr/>
      </dsp:nvSpPr>
      <dsp:spPr>
        <a:xfrm>
          <a:off x="4673" y="4519894"/>
          <a:ext cx="1759148" cy="1055489"/>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200" tIns="90482" rIns="86200" bIns="90482" numCol="1" spcCol="1270" anchor="ctr" anchorCtr="0">
          <a:noAutofit/>
        </a:bodyPr>
        <a:lstStyle/>
        <a:p>
          <a:pPr marL="0" lvl="0" indent="0" algn="ctr" defTabSz="533400">
            <a:lnSpc>
              <a:spcPct val="90000"/>
            </a:lnSpc>
            <a:spcBef>
              <a:spcPct val="0"/>
            </a:spcBef>
            <a:spcAft>
              <a:spcPct val="35000"/>
            </a:spcAft>
            <a:buNone/>
          </a:pPr>
          <a:r>
            <a:rPr lang="de-DE" sz="1200" kern="1200"/>
            <a:t>KI kann große Daten aanlysieren</a:t>
          </a:r>
          <a:endParaRPr lang="en-US" sz="1200" kern="1200"/>
        </a:p>
      </dsp:txBody>
      <dsp:txXfrm>
        <a:off x="4673" y="4519894"/>
        <a:ext cx="1759148" cy="1055489"/>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521AB5-0E40-074F-A4D5-D4211833A086}">
      <dsp:nvSpPr>
        <dsp:cNvPr id="0" name=""/>
        <dsp:cNvSpPr/>
      </dsp:nvSpPr>
      <dsp:spPr>
        <a:xfrm>
          <a:off x="0" y="7942"/>
          <a:ext cx="4841505" cy="4914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t>Nachteile:</a:t>
          </a:r>
          <a:endParaRPr lang="en-US" sz="2000" kern="1200"/>
        </a:p>
      </dsp:txBody>
      <dsp:txXfrm>
        <a:off x="23988" y="31930"/>
        <a:ext cx="4793529" cy="443424"/>
      </dsp:txXfrm>
    </dsp:sp>
    <dsp:sp modelId="{A8390158-1698-2147-A0F9-B024A5AC5103}">
      <dsp:nvSpPr>
        <dsp:cNvPr id="0" name=""/>
        <dsp:cNvSpPr/>
      </dsp:nvSpPr>
      <dsp:spPr>
        <a:xfrm>
          <a:off x="0" y="556942"/>
          <a:ext cx="4841505" cy="4914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t>Veränderungen auf dem Arbeitsmarkt</a:t>
          </a:r>
          <a:endParaRPr lang="en-US" sz="2000" kern="1200"/>
        </a:p>
      </dsp:txBody>
      <dsp:txXfrm>
        <a:off x="23988" y="580930"/>
        <a:ext cx="4793529" cy="443424"/>
      </dsp:txXfrm>
    </dsp:sp>
    <dsp:sp modelId="{8BA6DC8B-5926-684C-BCBD-AEAD04CAF99C}">
      <dsp:nvSpPr>
        <dsp:cNvPr id="0" name=""/>
        <dsp:cNvSpPr/>
      </dsp:nvSpPr>
      <dsp:spPr>
        <a:xfrm>
          <a:off x="0" y="1105942"/>
          <a:ext cx="4841505" cy="4914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t>Fehlende Kreativität</a:t>
          </a:r>
          <a:endParaRPr lang="en-US" sz="2000" kern="1200"/>
        </a:p>
      </dsp:txBody>
      <dsp:txXfrm>
        <a:off x="23988" y="1129930"/>
        <a:ext cx="4793529" cy="443424"/>
      </dsp:txXfrm>
    </dsp:sp>
    <dsp:sp modelId="{5CF7F43C-1AB7-8747-8D1F-E49473B4B868}">
      <dsp:nvSpPr>
        <dsp:cNvPr id="0" name=""/>
        <dsp:cNvSpPr/>
      </dsp:nvSpPr>
      <dsp:spPr>
        <a:xfrm>
          <a:off x="0" y="1654942"/>
          <a:ext cx="4841505" cy="4914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t>Fehlende emotionale Kompetenz</a:t>
          </a:r>
          <a:endParaRPr lang="en-US" sz="2000" kern="1200"/>
        </a:p>
      </dsp:txBody>
      <dsp:txXfrm>
        <a:off x="23988" y="1678930"/>
        <a:ext cx="4793529" cy="443424"/>
      </dsp:txXfrm>
    </dsp:sp>
    <dsp:sp modelId="{573D5CE9-85AC-7E4B-9EEE-2B6255CA6591}">
      <dsp:nvSpPr>
        <dsp:cNvPr id="0" name=""/>
        <dsp:cNvSpPr/>
      </dsp:nvSpPr>
      <dsp:spPr>
        <a:xfrm>
          <a:off x="0" y="2203942"/>
          <a:ext cx="4841505" cy="4914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t>Kann Halluzinationen erzeugen</a:t>
          </a:r>
          <a:endParaRPr lang="en-US" sz="2000" kern="1200"/>
        </a:p>
      </dsp:txBody>
      <dsp:txXfrm>
        <a:off x="23988" y="2227930"/>
        <a:ext cx="4793529" cy="443424"/>
      </dsp:txXfrm>
    </dsp:sp>
    <dsp:sp modelId="{ACAD414E-2366-5643-83AE-97AA7056DB37}">
      <dsp:nvSpPr>
        <dsp:cNvPr id="0" name=""/>
        <dsp:cNvSpPr/>
      </dsp:nvSpPr>
      <dsp:spPr>
        <a:xfrm>
          <a:off x="0" y="2752942"/>
          <a:ext cx="4841505" cy="4914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t>Ethische Dilemmata</a:t>
          </a:r>
          <a:endParaRPr lang="en-US" sz="2000" kern="1200"/>
        </a:p>
      </dsp:txBody>
      <dsp:txXfrm>
        <a:off x="23988" y="2776930"/>
        <a:ext cx="4793529" cy="443424"/>
      </dsp:txXfrm>
    </dsp:sp>
    <dsp:sp modelId="{0C1833B0-2BCB-A94F-8AEF-164C86DE1D63}">
      <dsp:nvSpPr>
        <dsp:cNvPr id="0" name=""/>
        <dsp:cNvSpPr/>
      </dsp:nvSpPr>
      <dsp:spPr>
        <a:xfrm>
          <a:off x="0" y="3301942"/>
          <a:ext cx="4841505" cy="49140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de-DE" sz="2000" kern="1200"/>
            <a:t>Erzeugt Abhängigkeit</a:t>
          </a:r>
          <a:endParaRPr lang="en-US" sz="2000" kern="1200"/>
        </a:p>
      </dsp:txBody>
      <dsp:txXfrm>
        <a:off x="23988" y="3325930"/>
        <a:ext cx="4793529" cy="443424"/>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C205B1-0301-6E4A-B730-009F954A4416}">
      <dsp:nvSpPr>
        <dsp:cNvPr id="0" name=""/>
        <dsp:cNvSpPr/>
      </dsp:nvSpPr>
      <dsp:spPr>
        <a:xfrm>
          <a:off x="0" y="1046195"/>
          <a:ext cx="6364224" cy="78624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a:t>Datenschutz und Datensicherheit</a:t>
          </a:r>
          <a:endParaRPr lang="en-US" sz="3200" kern="1200"/>
        </a:p>
      </dsp:txBody>
      <dsp:txXfrm>
        <a:off x="38381" y="1084576"/>
        <a:ext cx="6287462" cy="709478"/>
      </dsp:txXfrm>
    </dsp:sp>
    <dsp:sp modelId="{E31541FA-00A6-3A4B-8802-C9D9157C66D2}">
      <dsp:nvSpPr>
        <dsp:cNvPr id="0" name=""/>
        <dsp:cNvSpPr/>
      </dsp:nvSpPr>
      <dsp:spPr>
        <a:xfrm>
          <a:off x="0" y="1924596"/>
          <a:ext cx="6364224" cy="786240"/>
        </a:xfrm>
        <a:prstGeom prst="roundRect">
          <a:avLst/>
        </a:prstGeom>
        <a:solidFill>
          <a:schemeClr val="accent2">
            <a:hueOff val="2147871"/>
            <a:satOff val="-6164"/>
            <a:lumOff val="-987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a:t>Mangelnde Transparenz</a:t>
          </a:r>
          <a:endParaRPr lang="en-US" sz="3200" kern="1200"/>
        </a:p>
      </dsp:txBody>
      <dsp:txXfrm>
        <a:off x="38381" y="1962977"/>
        <a:ext cx="6287462" cy="709478"/>
      </dsp:txXfrm>
    </dsp:sp>
    <dsp:sp modelId="{2150E5CA-EA34-A64C-885C-5ABB1332A9C4}">
      <dsp:nvSpPr>
        <dsp:cNvPr id="0" name=""/>
        <dsp:cNvSpPr/>
      </dsp:nvSpPr>
      <dsp:spPr>
        <a:xfrm>
          <a:off x="0" y="2802996"/>
          <a:ext cx="6364224" cy="786240"/>
        </a:xfrm>
        <a:prstGeom prst="roundRect">
          <a:avLst/>
        </a:prstGeom>
        <a:solidFill>
          <a:schemeClr val="accent2">
            <a:hueOff val="4295742"/>
            <a:satOff val="-12329"/>
            <a:lumOff val="-1973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a:t>Erheblicher Energieverbrauch</a:t>
          </a:r>
          <a:endParaRPr lang="en-US" sz="3200" kern="1200"/>
        </a:p>
      </dsp:txBody>
      <dsp:txXfrm>
        <a:off x="38381" y="2841377"/>
        <a:ext cx="6287462" cy="709478"/>
      </dsp:txXfrm>
    </dsp:sp>
    <dsp:sp modelId="{328E7B3D-72D6-0347-8875-09CCE1C74BDA}">
      <dsp:nvSpPr>
        <dsp:cNvPr id="0" name=""/>
        <dsp:cNvSpPr/>
      </dsp:nvSpPr>
      <dsp:spPr>
        <a:xfrm>
          <a:off x="0" y="3681396"/>
          <a:ext cx="6364224" cy="786240"/>
        </a:xfrm>
        <a:prstGeom prst="roundRect">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de-DE" sz="3200" kern="1200"/>
            <a:t>Urheberrechtsprobleme</a:t>
          </a:r>
          <a:endParaRPr lang="en-US" sz="3200" kern="1200"/>
        </a:p>
      </dsp:txBody>
      <dsp:txXfrm>
        <a:off x="38381" y="3719777"/>
        <a:ext cx="6287462" cy="70947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3AF67A-A95A-9641-95BF-077B924C8020}">
      <dsp:nvSpPr>
        <dsp:cNvPr id="0" name=""/>
        <dsp:cNvSpPr/>
      </dsp:nvSpPr>
      <dsp:spPr>
        <a:xfrm>
          <a:off x="0" y="39687"/>
          <a:ext cx="3286125" cy="1971675"/>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de-DE" sz="3100" kern="1200"/>
            <a:t>Mercedes Benz fahrerloses Auto</a:t>
          </a:r>
          <a:endParaRPr lang="en-US" sz="3100" kern="1200"/>
        </a:p>
      </dsp:txBody>
      <dsp:txXfrm>
        <a:off x="0" y="39687"/>
        <a:ext cx="3286125" cy="1971675"/>
      </dsp:txXfrm>
    </dsp:sp>
    <dsp:sp modelId="{5D5AE6DC-5914-604A-B265-9C6C45AF63D6}">
      <dsp:nvSpPr>
        <dsp:cNvPr id="0" name=""/>
        <dsp:cNvSpPr/>
      </dsp:nvSpPr>
      <dsp:spPr>
        <a:xfrm>
          <a:off x="3614737" y="39687"/>
          <a:ext cx="3286125" cy="1971675"/>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de-DE" sz="3100" kern="1200"/>
            <a:t>1997: Sieg des IBM-Computers über Garry Kasparov</a:t>
          </a:r>
          <a:endParaRPr lang="en-US" sz="3100" kern="1200"/>
        </a:p>
      </dsp:txBody>
      <dsp:txXfrm>
        <a:off x="3614737" y="39687"/>
        <a:ext cx="3286125" cy="1971675"/>
      </dsp:txXfrm>
    </dsp:sp>
    <dsp:sp modelId="{FAD5FCC6-5004-DB49-9F8C-9C09A03CEBF3}">
      <dsp:nvSpPr>
        <dsp:cNvPr id="0" name=""/>
        <dsp:cNvSpPr/>
      </dsp:nvSpPr>
      <dsp:spPr>
        <a:xfrm>
          <a:off x="7229475" y="39687"/>
          <a:ext cx="3286125" cy="1971675"/>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de-DE" sz="3100" kern="1200"/>
            <a:t>HONDAs ASIMOV</a:t>
          </a:r>
          <a:endParaRPr lang="en-US" sz="3100" kern="1200"/>
        </a:p>
      </dsp:txBody>
      <dsp:txXfrm>
        <a:off x="7229475" y="39687"/>
        <a:ext cx="3286125" cy="1971675"/>
      </dsp:txXfrm>
    </dsp:sp>
    <dsp:sp modelId="{FB46DA38-4EE0-A14E-B63F-212022B392FC}">
      <dsp:nvSpPr>
        <dsp:cNvPr id="0" name=""/>
        <dsp:cNvSpPr/>
      </dsp:nvSpPr>
      <dsp:spPr>
        <a:xfrm>
          <a:off x="0" y="2339975"/>
          <a:ext cx="3286125" cy="1971675"/>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de-DE" sz="3100" kern="1200"/>
            <a:t>KISMET vom MIT</a:t>
          </a:r>
          <a:endParaRPr lang="en-US" sz="3100" kern="1200"/>
        </a:p>
      </dsp:txBody>
      <dsp:txXfrm>
        <a:off x="0" y="2339975"/>
        <a:ext cx="3286125" cy="1971675"/>
      </dsp:txXfrm>
    </dsp:sp>
    <dsp:sp modelId="{55B92A0C-167B-2645-94D3-7420FF8F9BA0}">
      <dsp:nvSpPr>
        <dsp:cNvPr id="0" name=""/>
        <dsp:cNvSpPr/>
      </dsp:nvSpPr>
      <dsp:spPr>
        <a:xfrm>
          <a:off x="3614737" y="2339975"/>
          <a:ext cx="3286125" cy="1971675"/>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de-DE" sz="3100" kern="1200"/>
            <a:t>ROOMBA 2002</a:t>
          </a:r>
          <a:endParaRPr lang="en-US" sz="3100" kern="1200"/>
        </a:p>
      </dsp:txBody>
      <dsp:txXfrm>
        <a:off x="3614737" y="2339975"/>
        <a:ext cx="3286125" cy="1971675"/>
      </dsp:txXfrm>
    </dsp:sp>
    <dsp:sp modelId="{2CA53B4B-5238-9141-9A43-7D096E48D1EC}">
      <dsp:nvSpPr>
        <dsp:cNvPr id="0" name=""/>
        <dsp:cNvSpPr/>
      </dsp:nvSpPr>
      <dsp:spPr>
        <a:xfrm>
          <a:off x="7229475" y="2339975"/>
          <a:ext cx="3286125" cy="1971675"/>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de-DE" sz="3100" kern="1200"/>
            <a:t>Facebook, Twitter, Netflix</a:t>
          </a:r>
          <a:endParaRPr lang="en-US" sz="3100" kern="1200"/>
        </a:p>
      </dsp:txBody>
      <dsp:txXfrm>
        <a:off x="7229475" y="2339975"/>
        <a:ext cx="3286125" cy="197167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43E456-BAAE-3645-AC6C-A053A0B4EB2C}">
      <dsp:nvSpPr>
        <dsp:cNvPr id="0" name=""/>
        <dsp:cNvSpPr/>
      </dsp:nvSpPr>
      <dsp:spPr>
        <a:xfrm>
          <a:off x="0" y="488415"/>
          <a:ext cx="10515600" cy="954719"/>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Im Jahre 2014 der Chatbot "Eugene </a:t>
          </a:r>
          <a:r>
            <a:rPr lang="de-DE" sz="2400" kern="1200" dirty="0" err="1"/>
            <a:t>Goostman</a:t>
          </a:r>
          <a:r>
            <a:rPr lang="de-DE" sz="2400" kern="1200" dirty="0"/>
            <a:t>" gewinnt den renommierten "Turing-Test"-Wettbewerb. </a:t>
          </a:r>
          <a:endParaRPr lang="en-US" sz="2400" kern="1200" dirty="0"/>
        </a:p>
      </dsp:txBody>
      <dsp:txXfrm>
        <a:off x="46606" y="535021"/>
        <a:ext cx="10422388" cy="861507"/>
      </dsp:txXfrm>
    </dsp:sp>
    <dsp:sp modelId="{D7EFC79C-6408-734D-BC9D-543F669C7DEA}">
      <dsp:nvSpPr>
        <dsp:cNvPr id="0" name=""/>
        <dsp:cNvSpPr/>
      </dsp:nvSpPr>
      <dsp:spPr>
        <a:xfrm>
          <a:off x="0" y="1512255"/>
          <a:ext cx="10515600" cy="954719"/>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2017 Google erfindet den "Transformer" - eine moderne KI-Architektur, die die Grundlage für die generative KI bilden wird. </a:t>
          </a:r>
          <a:endParaRPr lang="en-US" sz="2400" kern="1200"/>
        </a:p>
      </dsp:txBody>
      <dsp:txXfrm>
        <a:off x="46606" y="1558861"/>
        <a:ext cx="10422388" cy="861507"/>
      </dsp:txXfrm>
    </dsp:sp>
    <dsp:sp modelId="{D08A2D27-AF3D-8E47-8F73-1C6035476859}">
      <dsp:nvSpPr>
        <dsp:cNvPr id="0" name=""/>
        <dsp:cNvSpPr/>
      </dsp:nvSpPr>
      <dsp:spPr>
        <a:xfrm>
          <a:off x="0" y="2536095"/>
          <a:ext cx="10515600" cy="954719"/>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2018: Der IBM "Project </a:t>
          </a:r>
          <a:r>
            <a:rPr lang="de-DE" sz="2400" kern="1200" dirty="0" err="1"/>
            <a:t>Debater</a:t>
          </a:r>
          <a:r>
            <a:rPr lang="de-DE" sz="2400" kern="1200" dirty="0"/>
            <a:t>" debattierte mit zwei Meister-Debattierern über komplexe Themen und schnitt dabei hervorragend ab.  </a:t>
          </a:r>
          <a:endParaRPr lang="en-US" sz="2400" kern="1200" dirty="0"/>
        </a:p>
      </dsp:txBody>
      <dsp:txXfrm>
        <a:off x="46606" y="2582701"/>
        <a:ext cx="10422388" cy="861507"/>
      </dsp:txXfrm>
    </dsp:sp>
    <dsp:sp modelId="{DFA38470-12DC-754A-9F83-76BD8E42CDDE}">
      <dsp:nvSpPr>
        <dsp:cNvPr id="0" name=""/>
        <dsp:cNvSpPr/>
      </dsp:nvSpPr>
      <dsp:spPr>
        <a:xfrm>
          <a:off x="0" y="3559935"/>
          <a:ext cx="10515600" cy="954719"/>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a:t>2019 erreicht Googles AlphaStar den Rang eines Großmeisters im Videospiel StarCraft 2 und übertrifft damit alle bis auf 0,2 % der menschlichen Spieler.</a:t>
          </a:r>
          <a:endParaRPr lang="en-US" sz="2400" kern="1200"/>
        </a:p>
      </dsp:txBody>
      <dsp:txXfrm>
        <a:off x="46606" y="3606541"/>
        <a:ext cx="10422388" cy="861507"/>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9364F9-2D67-9E42-AABA-2D5708FF4BB7}">
      <dsp:nvSpPr>
        <dsp:cNvPr id="0" name=""/>
        <dsp:cNvSpPr/>
      </dsp:nvSpPr>
      <dsp:spPr>
        <a:xfrm>
          <a:off x="-243114" y="-106128"/>
          <a:ext cx="5006216" cy="1057587"/>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de-DE" sz="2800" kern="1200" dirty="0">
              <a:solidFill>
                <a:srgbClr val="FFFF00"/>
              </a:solidFill>
            </a:rPr>
            <a:t>A) als Software:</a:t>
          </a:r>
          <a:endParaRPr lang="en-US" sz="2800" kern="1200" dirty="0">
            <a:solidFill>
              <a:srgbClr val="FFFF00"/>
            </a:solidFill>
          </a:endParaRPr>
        </a:p>
      </dsp:txBody>
      <dsp:txXfrm>
        <a:off x="-212138" y="-75152"/>
        <a:ext cx="3775629" cy="995635"/>
      </dsp:txXfrm>
    </dsp:sp>
    <dsp:sp modelId="{4F3AFA03-207B-F249-B6F8-F7C6EF03CBE3}">
      <dsp:nvSpPr>
        <dsp:cNvPr id="0" name=""/>
        <dsp:cNvSpPr/>
      </dsp:nvSpPr>
      <dsp:spPr>
        <a:xfrm>
          <a:off x="176156" y="1143747"/>
          <a:ext cx="5006216" cy="1057587"/>
        </a:xfrm>
        <a:prstGeom prst="roundRect">
          <a:avLst>
            <a:gd name="adj" fmla="val 10000"/>
          </a:avLst>
        </a:prstGeom>
        <a:solidFill>
          <a:schemeClr val="accent2">
            <a:hueOff val="2147871"/>
            <a:satOff val="-6164"/>
            <a:lumOff val="-987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de-DE" sz="2800" kern="1200" dirty="0"/>
            <a:t>Virtuelle Assistenten</a:t>
          </a:r>
          <a:endParaRPr lang="en-US" sz="2800" kern="1200" dirty="0"/>
        </a:p>
      </dsp:txBody>
      <dsp:txXfrm>
        <a:off x="207132" y="1174723"/>
        <a:ext cx="3837561" cy="995635"/>
      </dsp:txXfrm>
    </dsp:sp>
    <dsp:sp modelId="{B102054D-38DA-924C-922D-C1192AB60508}">
      <dsp:nvSpPr>
        <dsp:cNvPr id="0" name=""/>
        <dsp:cNvSpPr/>
      </dsp:nvSpPr>
      <dsp:spPr>
        <a:xfrm>
          <a:off x="589169" y="2393623"/>
          <a:ext cx="5006216" cy="1057587"/>
        </a:xfrm>
        <a:prstGeom prst="roundRect">
          <a:avLst>
            <a:gd name="adj" fmla="val 10000"/>
          </a:avLst>
        </a:prstGeom>
        <a:solidFill>
          <a:schemeClr val="accent2">
            <a:hueOff val="4295742"/>
            <a:satOff val="-12329"/>
            <a:lumOff val="-1973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de-DE" sz="2800" kern="1200" dirty="0"/>
            <a:t>Bildanalyse</a:t>
          </a:r>
          <a:endParaRPr lang="en-US" sz="2400" kern="1200" dirty="0"/>
        </a:p>
      </dsp:txBody>
      <dsp:txXfrm>
        <a:off x="620145" y="2424599"/>
        <a:ext cx="3843819" cy="995635"/>
      </dsp:txXfrm>
    </dsp:sp>
    <dsp:sp modelId="{F4BA6620-0421-9E40-8106-4F744EEFB76B}">
      <dsp:nvSpPr>
        <dsp:cNvPr id="0" name=""/>
        <dsp:cNvSpPr/>
      </dsp:nvSpPr>
      <dsp:spPr>
        <a:xfrm>
          <a:off x="522210" y="3431242"/>
          <a:ext cx="5978673" cy="1482103"/>
        </a:xfrm>
        <a:prstGeom prst="roundRect">
          <a:avLst>
            <a:gd name="adj" fmla="val 10000"/>
          </a:avLst>
        </a:prstGeom>
        <a:solidFill>
          <a:schemeClr val="accent2">
            <a:hueOff val="6443612"/>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de-DE" sz="2800" kern="1200" dirty="0"/>
            <a:t>Gesichtserkennungs- und Spracherkennungssysteme</a:t>
          </a:r>
          <a:r>
            <a:rPr lang="de-DE" sz="2000" kern="1200" dirty="0"/>
            <a:t>-</a:t>
          </a:r>
          <a:endParaRPr lang="en-US" sz="2000" kern="1200" dirty="0"/>
        </a:p>
      </dsp:txBody>
      <dsp:txXfrm>
        <a:off x="565619" y="3474651"/>
        <a:ext cx="4570175" cy="1395285"/>
      </dsp:txXfrm>
    </dsp:sp>
    <dsp:sp modelId="{17DBFF60-375B-4849-934C-A442BE5EB9C1}">
      <dsp:nvSpPr>
        <dsp:cNvPr id="0" name=""/>
        <dsp:cNvSpPr/>
      </dsp:nvSpPr>
      <dsp:spPr>
        <a:xfrm>
          <a:off x="4075669" y="703887"/>
          <a:ext cx="687432" cy="687432"/>
        </a:xfrm>
        <a:prstGeom prst="downArrow">
          <a:avLst>
            <a:gd name="adj1" fmla="val 55000"/>
            <a:gd name="adj2" fmla="val 45000"/>
          </a:avLst>
        </a:prstGeom>
        <a:solidFill>
          <a:schemeClr val="accent2">
            <a:tint val="40000"/>
            <a:alpha val="90000"/>
            <a:hueOff val="0"/>
            <a:satOff val="0"/>
            <a:lumOff val="0"/>
            <a:alphaOff val="0"/>
          </a:schemeClr>
        </a:solidFill>
        <a:ln w="1905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n-US" sz="3100" kern="1200"/>
        </a:p>
      </dsp:txBody>
      <dsp:txXfrm>
        <a:off x="4230341" y="703887"/>
        <a:ext cx="378088" cy="517293"/>
      </dsp:txXfrm>
    </dsp:sp>
    <dsp:sp modelId="{6525E951-FF33-A74B-B0E6-1486597E9FEF}">
      <dsp:nvSpPr>
        <dsp:cNvPr id="0" name=""/>
        <dsp:cNvSpPr/>
      </dsp:nvSpPr>
      <dsp:spPr>
        <a:xfrm>
          <a:off x="4494940" y="1953763"/>
          <a:ext cx="687432" cy="687432"/>
        </a:xfrm>
        <a:prstGeom prst="downArrow">
          <a:avLst>
            <a:gd name="adj1" fmla="val 55000"/>
            <a:gd name="adj2" fmla="val 45000"/>
          </a:avLst>
        </a:prstGeom>
        <a:solidFill>
          <a:schemeClr val="accent2">
            <a:tint val="40000"/>
            <a:alpha val="90000"/>
            <a:hueOff val="3367362"/>
            <a:satOff val="-31116"/>
            <a:lumOff val="-3508"/>
            <a:alphaOff val="0"/>
          </a:schemeClr>
        </a:solidFill>
        <a:ln w="19050" cap="flat" cmpd="sng" algn="ctr">
          <a:solidFill>
            <a:schemeClr val="accent2">
              <a:tint val="40000"/>
              <a:alpha val="90000"/>
              <a:hueOff val="3367362"/>
              <a:satOff val="-31116"/>
              <a:lumOff val="-3508"/>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n-US" sz="3100" kern="1200"/>
        </a:p>
      </dsp:txBody>
      <dsp:txXfrm>
        <a:off x="4649612" y="1953763"/>
        <a:ext cx="378088" cy="517293"/>
      </dsp:txXfrm>
    </dsp:sp>
    <dsp:sp modelId="{C88E4980-F50A-144E-B5D6-2620A0EFBE07}">
      <dsp:nvSpPr>
        <dsp:cNvPr id="0" name=""/>
        <dsp:cNvSpPr/>
      </dsp:nvSpPr>
      <dsp:spPr>
        <a:xfrm>
          <a:off x="4907953" y="3203639"/>
          <a:ext cx="687432" cy="687432"/>
        </a:xfrm>
        <a:prstGeom prst="downArrow">
          <a:avLst>
            <a:gd name="adj1" fmla="val 55000"/>
            <a:gd name="adj2" fmla="val 45000"/>
          </a:avLst>
        </a:prstGeom>
        <a:solidFill>
          <a:schemeClr val="accent2">
            <a:tint val="40000"/>
            <a:alpha val="90000"/>
            <a:hueOff val="6734724"/>
            <a:satOff val="-62232"/>
            <a:lumOff val="-7015"/>
            <a:alphaOff val="0"/>
          </a:schemeClr>
        </a:solidFill>
        <a:ln w="19050" cap="flat" cmpd="sng" algn="ctr">
          <a:solidFill>
            <a:schemeClr val="accent2">
              <a:tint val="40000"/>
              <a:alpha val="90000"/>
              <a:hueOff val="6734724"/>
              <a:satOff val="-62232"/>
              <a:lumOff val="-701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n-US" sz="3100" kern="1200"/>
        </a:p>
      </dsp:txBody>
      <dsp:txXfrm>
        <a:off x="5062625" y="3203639"/>
        <a:ext cx="378088" cy="517293"/>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3C6A8BF-C89D-2F47-8262-DB96FB3A28F0}">
      <dsp:nvSpPr>
        <dsp:cNvPr id="0" name=""/>
        <dsp:cNvSpPr/>
      </dsp:nvSpPr>
      <dsp:spPr>
        <a:xfrm>
          <a:off x="0" y="50788"/>
          <a:ext cx="4711236" cy="1013512"/>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de-DE" sz="2800" kern="1200" dirty="0">
              <a:solidFill>
                <a:srgbClr val="FFFF00"/>
              </a:solidFill>
            </a:rPr>
            <a:t>B) Als Integrierte KI</a:t>
          </a:r>
          <a:endParaRPr lang="en-US" sz="2800" kern="1200" dirty="0">
            <a:solidFill>
              <a:srgbClr val="FFFF00"/>
            </a:solidFill>
          </a:endParaRPr>
        </a:p>
      </dsp:txBody>
      <dsp:txXfrm>
        <a:off x="49476" y="100264"/>
        <a:ext cx="4612284" cy="914560"/>
      </dsp:txXfrm>
    </dsp:sp>
    <dsp:sp modelId="{15C72E6B-76BB-264C-9C52-1DB98A7C3785}">
      <dsp:nvSpPr>
        <dsp:cNvPr id="0" name=""/>
        <dsp:cNvSpPr/>
      </dsp:nvSpPr>
      <dsp:spPr>
        <a:xfrm>
          <a:off x="0" y="1048196"/>
          <a:ext cx="4711236" cy="1013512"/>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Roboter (insbesondere Soziale Roboter), Drohnen</a:t>
          </a:r>
          <a:endParaRPr lang="en-US" sz="2400" kern="1200" dirty="0"/>
        </a:p>
      </dsp:txBody>
      <dsp:txXfrm>
        <a:off x="49476" y="1097672"/>
        <a:ext cx="4612284" cy="914560"/>
      </dsp:txXfrm>
    </dsp:sp>
    <dsp:sp modelId="{893E265B-0289-1F47-9A56-48C171A41496}">
      <dsp:nvSpPr>
        <dsp:cNvPr id="0" name=""/>
        <dsp:cNvSpPr/>
      </dsp:nvSpPr>
      <dsp:spPr>
        <a:xfrm>
          <a:off x="0" y="2076108"/>
          <a:ext cx="4711236" cy="1013512"/>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Autonom fahrende Fahrzeuge</a:t>
          </a:r>
          <a:endParaRPr lang="en-US" sz="2400" kern="1200" dirty="0"/>
        </a:p>
      </dsp:txBody>
      <dsp:txXfrm>
        <a:off x="49476" y="2125584"/>
        <a:ext cx="4612284" cy="914560"/>
      </dsp:txXfrm>
    </dsp:sp>
    <dsp:sp modelId="{B2564146-5C1D-214F-8012-EF64D861D870}">
      <dsp:nvSpPr>
        <dsp:cNvPr id="0" name=""/>
        <dsp:cNvSpPr/>
      </dsp:nvSpPr>
      <dsp:spPr>
        <a:xfrm>
          <a:off x="0" y="3104021"/>
          <a:ext cx="4711236" cy="1013512"/>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Internet der Dinge</a:t>
          </a:r>
          <a:endParaRPr lang="en-US" sz="2400" kern="1200" dirty="0"/>
        </a:p>
      </dsp:txBody>
      <dsp:txXfrm>
        <a:off x="49476" y="3153497"/>
        <a:ext cx="4612284" cy="914560"/>
      </dsp:txXfrm>
    </dsp:sp>
    <dsp:sp modelId="{A171E60D-FC60-114F-883E-32279E4D23C3}">
      <dsp:nvSpPr>
        <dsp:cNvPr id="0" name=""/>
        <dsp:cNvSpPr/>
      </dsp:nvSpPr>
      <dsp:spPr>
        <a:xfrm>
          <a:off x="0" y="4131933"/>
          <a:ext cx="4711236" cy="1296921"/>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de-DE" sz="2400" kern="1200" dirty="0"/>
            <a:t>In etlichen Haushaltgeräten, smart Home, smart Cities and </a:t>
          </a:r>
          <a:r>
            <a:rPr lang="de-DE" sz="2400" kern="1200" dirty="0" err="1"/>
            <a:t>infrastructure</a:t>
          </a:r>
          <a:endParaRPr lang="de-DE" sz="2400" kern="1200" dirty="0"/>
        </a:p>
        <a:p>
          <a:pPr marL="0" lvl="0" indent="0" algn="l" defTabSz="1066800">
            <a:lnSpc>
              <a:spcPct val="90000"/>
            </a:lnSpc>
            <a:spcBef>
              <a:spcPct val="0"/>
            </a:spcBef>
            <a:spcAft>
              <a:spcPct val="35000"/>
            </a:spcAft>
            <a:buNone/>
          </a:pPr>
          <a:endParaRPr lang="en-US" sz="2400" kern="1200" dirty="0"/>
        </a:p>
      </dsp:txBody>
      <dsp:txXfrm>
        <a:off x="63310" y="4195243"/>
        <a:ext cx="4584616" cy="117030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BA6CAE-9941-9243-BBF5-645E8F9F1D3A}">
      <dsp:nvSpPr>
        <dsp:cNvPr id="0" name=""/>
        <dsp:cNvSpPr/>
      </dsp:nvSpPr>
      <dsp:spPr>
        <a:xfrm>
          <a:off x="0" y="0"/>
          <a:ext cx="8097012" cy="783240"/>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de-DE" sz="3400" b="1" i="1" kern="1200"/>
            <a:t>Arten von KI</a:t>
          </a:r>
          <a:endParaRPr lang="en-US" sz="3400" kern="1200"/>
        </a:p>
      </dsp:txBody>
      <dsp:txXfrm>
        <a:off x="22940" y="22940"/>
        <a:ext cx="7160195" cy="737360"/>
      </dsp:txXfrm>
    </dsp:sp>
    <dsp:sp modelId="{E927FF8F-DA36-3549-BDEC-EFEF32871F09}">
      <dsp:nvSpPr>
        <dsp:cNvPr id="0" name=""/>
        <dsp:cNvSpPr/>
      </dsp:nvSpPr>
      <dsp:spPr>
        <a:xfrm>
          <a:off x="604646" y="892024"/>
          <a:ext cx="8097012" cy="783240"/>
        </a:xfrm>
        <a:prstGeom prst="roundRect">
          <a:avLst>
            <a:gd name="adj" fmla="val 10000"/>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de-DE" sz="2800" b="1" kern="1200" dirty="0"/>
            <a:t>Online-Shopping und Werbung</a:t>
          </a:r>
          <a:endParaRPr lang="en-US" sz="2800" kern="1200" dirty="0"/>
        </a:p>
      </dsp:txBody>
      <dsp:txXfrm>
        <a:off x="627586" y="914964"/>
        <a:ext cx="6937378" cy="737360"/>
      </dsp:txXfrm>
    </dsp:sp>
    <dsp:sp modelId="{E7353B6D-5BE8-6E45-AD9C-405228BB1F1B}">
      <dsp:nvSpPr>
        <dsp:cNvPr id="0" name=""/>
        <dsp:cNvSpPr/>
      </dsp:nvSpPr>
      <dsp:spPr>
        <a:xfrm>
          <a:off x="1209293" y="1784048"/>
          <a:ext cx="8097012" cy="783240"/>
        </a:xfrm>
        <a:prstGeom prst="roundRect">
          <a:avLst>
            <a:gd name="adj" fmla="val 1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de-DE" sz="2800" b="1" kern="1200" dirty="0"/>
            <a:t>Websuche</a:t>
          </a:r>
          <a:endParaRPr lang="en-US" sz="2800" kern="1200" dirty="0"/>
        </a:p>
      </dsp:txBody>
      <dsp:txXfrm>
        <a:off x="1232233" y="1806988"/>
        <a:ext cx="6937378" cy="737360"/>
      </dsp:txXfrm>
    </dsp:sp>
    <dsp:sp modelId="{7B2F63FB-E46B-4449-9AC6-7AAD6B0BADE0}">
      <dsp:nvSpPr>
        <dsp:cNvPr id="0" name=""/>
        <dsp:cNvSpPr/>
      </dsp:nvSpPr>
      <dsp:spPr>
        <a:xfrm>
          <a:off x="1813940" y="2676072"/>
          <a:ext cx="8097012" cy="783240"/>
        </a:xfrm>
        <a:prstGeom prst="roundRect">
          <a:avLst>
            <a:gd name="adj" fmla="val 10000"/>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de-DE" sz="2800" b="1" kern="1200" dirty="0"/>
            <a:t>Persönliche digitale Assistenten</a:t>
          </a:r>
          <a:endParaRPr lang="en-US" sz="2800" kern="1200" dirty="0"/>
        </a:p>
      </dsp:txBody>
      <dsp:txXfrm>
        <a:off x="1836880" y="2699012"/>
        <a:ext cx="6937378" cy="737360"/>
      </dsp:txXfrm>
    </dsp:sp>
    <dsp:sp modelId="{5F039AAA-1633-324A-86BF-3232F6E50600}">
      <dsp:nvSpPr>
        <dsp:cNvPr id="0" name=""/>
        <dsp:cNvSpPr/>
      </dsp:nvSpPr>
      <dsp:spPr>
        <a:xfrm>
          <a:off x="2418587" y="3568097"/>
          <a:ext cx="8097012" cy="783240"/>
        </a:xfrm>
        <a:prstGeom prst="roundRect">
          <a:avLst>
            <a:gd name="adj" fmla="val 10000"/>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de-DE" sz="2800" b="1" kern="1200" dirty="0"/>
            <a:t>Automatische Übersetzungen</a:t>
          </a:r>
          <a:endParaRPr lang="en-US" sz="2800" kern="1200" dirty="0"/>
        </a:p>
      </dsp:txBody>
      <dsp:txXfrm>
        <a:off x="2441527" y="3591037"/>
        <a:ext cx="6937378" cy="737360"/>
      </dsp:txXfrm>
    </dsp:sp>
    <dsp:sp modelId="{F42D8792-7678-6E45-B724-E30AF6A0428D}">
      <dsp:nvSpPr>
        <dsp:cNvPr id="0" name=""/>
        <dsp:cNvSpPr/>
      </dsp:nvSpPr>
      <dsp:spPr>
        <a:xfrm>
          <a:off x="7587905" y="572200"/>
          <a:ext cx="509106" cy="509106"/>
        </a:xfrm>
        <a:prstGeom prst="downArrow">
          <a:avLst>
            <a:gd name="adj1" fmla="val 55000"/>
            <a:gd name="adj2" fmla="val 45000"/>
          </a:avLst>
        </a:prstGeom>
        <a:solidFill>
          <a:schemeClr val="accent2">
            <a:tint val="40000"/>
            <a:alpha val="90000"/>
            <a:hueOff val="0"/>
            <a:satOff val="0"/>
            <a:lumOff val="0"/>
            <a:alphaOff val="0"/>
          </a:schemeClr>
        </a:solidFill>
        <a:ln w="1905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29210" rIns="29210" bIns="29210" numCol="1" spcCol="1270" anchor="ctr" anchorCtr="0">
          <a:noAutofit/>
        </a:bodyPr>
        <a:lstStyle/>
        <a:p>
          <a:pPr marL="0" lvl="0" indent="0" algn="ctr" defTabSz="1022350">
            <a:lnSpc>
              <a:spcPct val="90000"/>
            </a:lnSpc>
            <a:spcBef>
              <a:spcPct val="0"/>
            </a:spcBef>
            <a:spcAft>
              <a:spcPct val="35000"/>
            </a:spcAft>
            <a:buNone/>
          </a:pPr>
          <a:endParaRPr lang="en-US" sz="2300" kern="1200"/>
        </a:p>
      </dsp:txBody>
      <dsp:txXfrm>
        <a:off x="7702454" y="572200"/>
        <a:ext cx="280008" cy="383102"/>
      </dsp:txXfrm>
    </dsp:sp>
    <dsp:sp modelId="{B1F165AE-EDA4-4B43-9BDF-BCCEBF8DE5C5}">
      <dsp:nvSpPr>
        <dsp:cNvPr id="0" name=""/>
        <dsp:cNvSpPr/>
      </dsp:nvSpPr>
      <dsp:spPr>
        <a:xfrm>
          <a:off x="8192552" y="1464225"/>
          <a:ext cx="509106" cy="509106"/>
        </a:xfrm>
        <a:prstGeom prst="downArrow">
          <a:avLst>
            <a:gd name="adj1" fmla="val 55000"/>
            <a:gd name="adj2" fmla="val 45000"/>
          </a:avLst>
        </a:prstGeom>
        <a:solidFill>
          <a:schemeClr val="accent3">
            <a:tint val="40000"/>
            <a:alpha val="90000"/>
            <a:hueOff val="0"/>
            <a:satOff val="0"/>
            <a:lumOff val="0"/>
            <a:alphaOff val="0"/>
          </a:schemeClr>
        </a:solidFill>
        <a:ln w="1905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29210" rIns="29210" bIns="29210" numCol="1" spcCol="1270" anchor="ctr" anchorCtr="0">
          <a:noAutofit/>
        </a:bodyPr>
        <a:lstStyle/>
        <a:p>
          <a:pPr marL="0" lvl="0" indent="0" algn="ctr" defTabSz="1022350">
            <a:lnSpc>
              <a:spcPct val="90000"/>
            </a:lnSpc>
            <a:spcBef>
              <a:spcPct val="0"/>
            </a:spcBef>
            <a:spcAft>
              <a:spcPct val="35000"/>
            </a:spcAft>
            <a:buNone/>
          </a:pPr>
          <a:endParaRPr lang="en-US" sz="2300" kern="1200"/>
        </a:p>
      </dsp:txBody>
      <dsp:txXfrm>
        <a:off x="8307101" y="1464225"/>
        <a:ext cx="280008" cy="383102"/>
      </dsp:txXfrm>
    </dsp:sp>
    <dsp:sp modelId="{02A9E730-F435-D647-9AD4-5A2ACA1EEE30}">
      <dsp:nvSpPr>
        <dsp:cNvPr id="0" name=""/>
        <dsp:cNvSpPr/>
      </dsp:nvSpPr>
      <dsp:spPr>
        <a:xfrm>
          <a:off x="8797199" y="2343195"/>
          <a:ext cx="509106" cy="509106"/>
        </a:xfrm>
        <a:prstGeom prst="downArrow">
          <a:avLst>
            <a:gd name="adj1" fmla="val 55000"/>
            <a:gd name="adj2" fmla="val 45000"/>
          </a:avLst>
        </a:prstGeom>
        <a:solidFill>
          <a:schemeClr val="accent4">
            <a:tint val="40000"/>
            <a:alpha val="90000"/>
            <a:hueOff val="0"/>
            <a:satOff val="0"/>
            <a:lumOff val="0"/>
            <a:alphaOff val="0"/>
          </a:schemeClr>
        </a:solidFill>
        <a:ln w="19050" cap="flat" cmpd="sng" algn="ctr">
          <a:solidFill>
            <a:schemeClr val="accent4">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29210" rIns="29210" bIns="29210" numCol="1" spcCol="1270" anchor="ctr" anchorCtr="0">
          <a:noAutofit/>
        </a:bodyPr>
        <a:lstStyle/>
        <a:p>
          <a:pPr marL="0" lvl="0" indent="0" algn="ctr" defTabSz="1022350">
            <a:lnSpc>
              <a:spcPct val="90000"/>
            </a:lnSpc>
            <a:spcBef>
              <a:spcPct val="0"/>
            </a:spcBef>
            <a:spcAft>
              <a:spcPct val="35000"/>
            </a:spcAft>
            <a:buNone/>
          </a:pPr>
          <a:endParaRPr lang="en-US" sz="2300" kern="1200"/>
        </a:p>
      </dsp:txBody>
      <dsp:txXfrm>
        <a:off x="8911748" y="2343195"/>
        <a:ext cx="280008" cy="383102"/>
      </dsp:txXfrm>
    </dsp:sp>
    <dsp:sp modelId="{3A273548-F96F-A04A-A6D5-18FB9D57BB6E}">
      <dsp:nvSpPr>
        <dsp:cNvPr id="0" name=""/>
        <dsp:cNvSpPr/>
      </dsp:nvSpPr>
      <dsp:spPr>
        <a:xfrm>
          <a:off x="9401846" y="3243922"/>
          <a:ext cx="509106" cy="509106"/>
        </a:xfrm>
        <a:prstGeom prst="downArrow">
          <a:avLst>
            <a:gd name="adj1" fmla="val 55000"/>
            <a:gd name="adj2" fmla="val 45000"/>
          </a:avLst>
        </a:prstGeom>
        <a:solidFill>
          <a:schemeClr val="accent5">
            <a:tint val="40000"/>
            <a:alpha val="90000"/>
            <a:hueOff val="0"/>
            <a:satOff val="0"/>
            <a:lumOff val="0"/>
            <a:alphaOff val="0"/>
          </a:schemeClr>
        </a:solidFill>
        <a:ln w="1905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9210" tIns="29210" rIns="29210" bIns="29210" numCol="1" spcCol="1270" anchor="ctr" anchorCtr="0">
          <a:noAutofit/>
        </a:bodyPr>
        <a:lstStyle/>
        <a:p>
          <a:pPr marL="0" lvl="0" indent="0" algn="ctr" defTabSz="1022350">
            <a:lnSpc>
              <a:spcPct val="90000"/>
            </a:lnSpc>
            <a:spcBef>
              <a:spcPct val="0"/>
            </a:spcBef>
            <a:spcAft>
              <a:spcPct val="35000"/>
            </a:spcAft>
            <a:buNone/>
          </a:pPr>
          <a:endParaRPr lang="en-US" sz="2300" kern="1200"/>
        </a:p>
      </dsp:txBody>
      <dsp:txXfrm>
        <a:off x="9516395" y="3243922"/>
        <a:ext cx="280008" cy="383102"/>
      </dsp:txXfrm>
    </dsp:sp>
  </dsp:spTree>
</dsp:drawing>
</file>

<file path=ppt/diagrams/layout1.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1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3.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A6388D4-B0FB-244A-855F-D6AA488FCD5E}" type="datetimeFigureOut">
              <a:rPr lang="de-DE" smtClean="0"/>
              <a:t>05.03.25</a:t>
            </a:fld>
            <a:endParaRPr lang="de-DE"/>
          </a:p>
        </p:txBody>
      </p:sp>
      <p:sp>
        <p:nvSpPr>
          <p:cNvPr id="4" name="Folienbildplatzhalt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e-DE"/>
          </a:p>
        </p:txBody>
      </p:sp>
      <p:sp>
        <p:nvSpPr>
          <p:cNvPr id="5" name="Notizenplatzhal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e-DE"/>
          </a:p>
        </p:txBody>
      </p:sp>
      <p:sp>
        <p:nvSpPr>
          <p:cNvPr id="7" name="Foliennummernplatzhalt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58F4D3A-5DCD-0841-BDBE-C70B4EBCD1E4}" type="slidenum">
              <a:rPr lang="de-DE" smtClean="0"/>
              <a:t>‹Nr.›</a:t>
            </a:fld>
            <a:endParaRPr lang="de-DE"/>
          </a:p>
        </p:txBody>
      </p:sp>
    </p:spTree>
    <p:extLst>
      <p:ext uri="{BB962C8B-B14F-4D97-AF65-F5344CB8AC3E}">
        <p14:creationId xmlns:p14="http://schemas.microsoft.com/office/powerpoint/2010/main" val="28765639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3" Type="http://schemas.openxmlformats.org/officeDocument/2006/relationships/hyperlink" Target="https://www.fil.ion.ucl.ac.uk/spm/docs/tutorials/dcm/#dynamic-causal-modelling-dcm" TargetMode="External"/><Relationship Id="rId2" Type="http://schemas.openxmlformats.org/officeDocument/2006/relationships/slide" Target="../slides/slide65.xml"/><Relationship Id="rId1" Type="http://schemas.openxmlformats.org/officeDocument/2006/relationships/notesMaster" Target="../notesMasters/notesMaster1.xml"/><Relationship Id="rId5" Type="http://schemas.openxmlformats.org/officeDocument/2006/relationships/hyperlink" Target="https://www.eitdigital.eu/eu-collaborations/emai4eu/" TargetMode="External"/><Relationship Id="rId4" Type="http://schemas.openxmlformats.org/officeDocument/2006/relationships/hyperlink" Target="https://www.fil.ion.ucl.ac.uk/spm/docs/tutorials/dcm/#introduction" TargetMode="Externa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B58F4D3A-5DCD-0841-BDBE-C70B4EBCD1E4}" type="slidenum">
              <a:rPr lang="de-DE" smtClean="0"/>
              <a:t>1</a:t>
            </a:fld>
            <a:endParaRPr lang="de-DE"/>
          </a:p>
        </p:txBody>
      </p:sp>
    </p:spTree>
    <p:extLst>
      <p:ext uri="{BB962C8B-B14F-4D97-AF65-F5344CB8AC3E}">
        <p14:creationId xmlns:p14="http://schemas.microsoft.com/office/powerpoint/2010/main" val="372147153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449580"/>
            <a:r>
              <a:rPr lang="de-DE" sz="1800" dirty="0">
                <a:effectLst/>
                <a:latin typeface="Calibri" panose="020F0502020204030204" pitchFamily="34" charset="0"/>
                <a:ea typeface="Calibri" panose="020F0502020204030204" pitchFamily="34" charset="0"/>
                <a:cs typeface="Times New Roman" panose="02020603050405020304" pitchFamily="18" charset="0"/>
              </a:rPr>
              <a:t>Mit dem Jahr 2020 beginnt für die KI eine verheißungsvolle Entwicklung: In diesem Jahr testet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OpenAI</a:t>
            </a:r>
            <a:r>
              <a:rPr lang="de-DE" sz="1800" dirty="0">
                <a:effectLst/>
                <a:latin typeface="Calibri" panose="020F0502020204030204" pitchFamily="34" charset="0"/>
                <a:ea typeface="Calibri" panose="020F0502020204030204" pitchFamily="34" charset="0"/>
                <a:cs typeface="Times New Roman" panose="02020603050405020304" pitchFamily="18" charset="0"/>
              </a:rPr>
              <a:t> in der Beta-Phase GPT-3, ein fortschrittliches Modell, das ein Deep-Learning-Modul verwendet, um Code, Gedichte und andere Schreibaufgaben zu erstellen. Es produziert Inhalte, die von Menschen erstellten Inhalten kaum zu unterscheiden sind. </a:t>
            </a:r>
          </a:p>
          <a:p>
            <a:pPr marL="449580"/>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449580"/>
            <a:r>
              <a:rPr lang="de-DE" sz="1800" dirty="0">
                <a:effectLst/>
                <a:latin typeface="Calibri" panose="020F0502020204030204" pitchFamily="34" charset="0"/>
                <a:ea typeface="Calibri" panose="020F0502020204030204" pitchFamily="34" charset="0"/>
                <a:cs typeface="Times New Roman" panose="02020603050405020304" pitchFamily="18" charset="0"/>
              </a:rPr>
              <a:t>Ein Jahr danach 2021, entwickelte dieselbe Firma DALL-E, das Bilder verarbeiten kann, um genaue Bildunterschriften zu generieren, und damit das Verständnis der KI für die visuelle Welt verbessert. </a:t>
            </a:r>
          </a:p>
          <a:p>
            <a:pPr marL="449580"/>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449580"/>
            <a:r>
              <a:rPr lang="de-DE" sz="1800" dirty="0">
                <a:effectLst/>
                <a:latin typeface="Calibri" panose="020F0502020204030204" pitchFamily="34" charset="0"/>
                <a:ea typeface="Calibri" panose="020F0502020204030204" pitchFamily="34" charset="0"/>
                <a:cs typeface="Times New Roman" panose="02020603050405020304" pitchFamily="18" charset="0"/>
              </a:rPr>
              <a:t>2022 erobert Open AI mit der Einführung von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ChatGPT</a:t>
            </a:r>
            <a:r>
              <a:rPr lang="de-DE" sz="1800" dirty="0">
                <a:effectLst/>
                <a:latin typeface="Calibri" panose="020F0502020204030204" pitchFamily="34" charset="0"/>
                <a:ea typeface="Calibri" panose="020F0502020204030204" pitchFamily="34" charset="0"/>
                <a:cs typeface="Times New Roman" panose="02020603050405020304" pitchFamily="18" charset="0"/>
              </a:rPr>
              <a:t> die Welt (CHATGPT, 3.5 &amp; 4.0). Gleichzeitig wächst aber auch der Wunsch nach Regulierung. Die mit KI-zusammenhängenden Vorbehalte und die erkannten Risiken, die in dieser Technologie stecken, haben die Politik auf den Plan gerufen. </a:t>
            </a:r>
          </a:p>
          <a:p>
            <a:pPr marL="449580"/>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449580"/>
            <a:r>
              <a:rPr lang="de-DE" sz="1800" dirty="0">
                <a:effectLst/>
                <a:latin typeface="Calibri" panose="020F0502020204030204" pitchFamily="34" charset="0"/>
                <a:ea typeface="Calibri" panose="020F0502020204030204" pitchFamily="34" charset="0"/>
                <a:cs typeface="Times New Roman" panose="02020603050405020304" pitchFamily="18" charset="0"/>
              </a:rPr>
              <a:t>2023 wird das EU-KI-Gesetz in europäisches Recht umgesetzt, während andere Länder sich mit KI-Regelungen begnügen. </a:t>
            </a:r>
          </a:p>
          <a:p>
            <a:pPr marL="449580"/>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449580"/>
            <a:r>
              <a:rPr lang="de-DE" sz="1800" dirty="0">
                <a:effectLst/>
                <a:latin typeface="Calibri" panose="020F0502020204030204" pitchFamily="34" charset="0"/>
                <a:ea typeface="Calibri" panose="020F0502020204030204" pitchFamily="34" charset="0"/>
                <a:cs typeface="Times New Roman" panose="02020603050405020304" pitchFamily="18" charset="0"/>
              </a:rPr>
              <a:t>Die UNESCO hat 2023 ihre Expertise vorgelegt, die sich u. a. auch mit ethischen Fragen der KI-Anwendung auseinandersetzt und Richtlinien für die Mitgliedsstaaten präsentiert.</a:t>
            </a:r>
          </a:p>
          <a:p>
            <a:pPr marL="449580"/>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Foliennummernplatzhalter 3"/>
          <p:cNvSpPr>
            <a:spLocks noGrp="1"/>
          </p:cNvSpPr>
          <p:nvPr>
            <p:ph type="sldNum" sz="quarter" idx="5"/>
          </p:nvPr>
        </p:nvSpPr>
        <p:spPr/>
        <p:txBody>
          <a:bodyPr/>
          <a:lstStyle/>
          <a:p>
            <a:fld id="{B58F4D3A-5DCD-0841-BDBE-C70B4EBCD1E4}" type="slidenum">
              <a:rPr lang="de-DE" smtClean="0"/>
              <a:t>17</a:t>
            </a:fld>
            <a:endParaRPr lang="de-DE"/>
          </a:p>
        </p:txBody>
      </p:sp>
    </p:spTree>
    <p:extLst>
      <p:ext uri="{BB962C8B-B14F-4D97-AF65-F5344CB8AC3E}">
        <p14:creationId xmlns:p14="http://schemas.microsoft.com/office/powerpoint/2010/main" val="42572786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18</a:t>
            </a:fld>
            <a:endParaRPr lang="de-DE"/>
          </a:p>
        </p:txBody>
      </p:sp>
    </p:spTree>
    <p:extLst>
      <p:ext uri="{BB962C8B-B14F-4D97-AF65-F5344CB8AC3E}">
        <p14:creationId xmlns:p14="http://schemas.microsoft.com/office/powerpoint/2010/main" val="2342372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AA5234-093C-AFFC-7C0F-9827692B30FC}"/>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2267EB7-81B1-907D-5D20-BE9092F942F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E295DB75-29E5-B335-2100-199D296E5093}"/>
              </a:ext>
            </a:extLst>
          </p:cNvPr>
          <p:cNvSpPr>
            <a:spLocks noGrp="1"/>
          </p:cNvSpPr>
          <p:nvPr>
            <p:ph type="body" idx="1"/>
          </p:nvPr>
        </p:nvSpPr>
        <p:spPr/>
        <p:txBody>
          <a:bodyPr/>
          <a:lstStyle/>
          <a:p>
            <a:endParaRPr lang="de-DE" dirty="0"/>
          </a:p>
        </p:txBody>
      </p:sp>
      <p:sp>
        <p:nvSpPr>
          <p:cNvPr id="4" name="Foliennummernplatzhalter 3">
            <a:extLst>
              <a:ext uri="{FF2B5EF4-FFF2-40B4-BE49-F238E27FC236}">
                <a16:creationId xmlns:a16="http://schemas.microsoft.com/office/drawing/2014/main" id="{D0EBC3CB-E951-547E-EB9E-9E7723BFB44F}"/>
              </a:ext>
            </a:extLst>
          </p:cNvPr>
          <p:cNvSpPr>
            <a:spLocks noGrp="1"/>
          </p:cNvSpPr>
          <p:nvPr>
            <p:ph type="sldNum" sz="quarter" idx="5"/>
          </p:nvPr>
        </p:nvSpPr>
        <p:spPr/>
        <p:txBody>
          <a:bodyPr/>
          <a:lstStyle/>
          <a:p>
            <a:fld id="{B58F4D3A-5DCD-0841-BDBE-C70B4EBCD1E4}" type="slidenum">
              <a:rPr lang="de-DE" smtClean="0"/>
              <a:t>19</a:t>
            </a:fld>
            <a:endParaRPr lang="de-DE"/>
          </a:p>
        </p:txBody>
      </p:sp>
    </p:spTree>
    <p:extLst>
      <p:ext uri="{BB962C8B-B14F-4D97-AF65-F5344CB8AC3E}">
        <p14:creationId xmlns:p14="http://schemas.microsoft.com/office/powerpoint/2010/main" val="90752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091080-F8FF-DB90-D7B4-22C550B6B604}"/>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7570E386-D801-0CA9-71E4-E7D6D29C8A6B}"/>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1169516-908F-6F88-2C7B-82469C8E1E8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effectLst/>
                <a:latin typeface="Calibri" panose="020F0502020204030204" pitchFamily="34" charset="0"/>
                <a:ea typeface="Calibri" panose="020F0502020204030204" pitchFamily="34" charset="0"/>
                <a:cs typeface="Times New Roman" panose="02020603050405020304" pitchFamily="18" charset="0"/>
              </a:rPr>
              <a:t>Internationale Hauptakteure, wie Microsoft, Open AI, Google,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Anthropic</a:t>
            </a:r>
            <a:r>
              <a:rPr lang="de-DE" sz="1800" dirty="0">
                <a:effectLst/>
                <a:latin typeface="Calibri" panose="020F0502020204030204" pitchFamily="34" charset="0"/>
                <a:ea typeface="Calibri" panose="020F0502020204030204" pitchFamily="34" charset="0"/>
                <a:cs typeface="Times New Roman" panose="02020603050405020304" pitchFamily="18" charset="0"/>
              </a:rPr>
              <a:t> und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Meta</a:t>
            </a:r>
            <a:r>
              <a:rPr lang="de-DE" sz="1800" dirty="0">
                <a:effectLst/>
                <a:latin typeface="Calibri" panose="020F0502020204030204" pitchFamily="34" charset="0"/>
                <a:ea typeface="Calibri" panose="020F0502020204030204" pitchFamily="34" charset="0"/>
                <a:cs typeface="Times New Roman" panose="02020603050405020304" pitchFamily="18" charset="0"/>
              </a:rPr>
              <a:t> legen verbesserte Versionen von KI-Modellen vor, wie z. B. Copilot,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Gemimi</a:t>
            </a:r>
            <a:r>
              <a:rPr lang="de-DE" sz="1800" dirty="0">
                <a:effectLst/>
                <a:latin typeface="Calibri" panose="020F0502020204030204" pitchFamily="34" charset="0"/>
                <a:ea typeface="Calibri" panose="020F0502020204030204" pitchFamily="34" charset="0"/>
                <a:cs typeface="Times New Roman" panose="02020603050405020304" pitchFamily="18" charset="0"/>
              </a:rPr>
              <a:t>, GPT-4V und GPT-4 Turbo, Claude etc.,  verbessern ihre generativen KI-Modelle wie Lama von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Meta</a:t>
            </a:r>
            <a:r>
              <a:rPr lang="de-DE" sz="1800" dirty="0">
                <a:effectLst/>
                <a:latin typeface="Calibri" panose="020F0502020204030204" pitchFamily="34" charset="0"/>
                <a:ea typeface="Calibri" panose="020F0502020204030204" pitchFamily="34" charset="0"/>
                <a:cs typeface="Times New Roman" panose="02020603050405020304" pitchFamily="18" charset="0"/>
              </a:rPr>
              <a:t>, GPT-4V und GPT-4Turbo, Falcon 40-B von U.A.E. u.a. Microsoft bringt Copilot generative KI in die Arbeitswelt, das in Office 365-Apps wie Word,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Exel.MS</a:t>
            </a:r>
            <a:r>
              <a:rPr lang="de-DE" sz="1800" dirty="0">
                <a:effectLst/>
                <a:latin typeface="Calibri" panose="020F0502020204030204" pitchFamily="34" charset="0"/>
                <a:ea typeface="Calibri" panose="020F0502020204030204" pitchFamily="34" charset="0"/>
                <a:cs typeface="Times New Roman" panose="02020603050405020304" pitchFamily="18" charset="0"/>
              </a:rPr>
              <a:t> Teams, PowerPoint integriert wird. Unternehmen wie BMW und Tesla führen humanoide Roboter in ihre Fabriken ein und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Programming</a:t>
            </a:r>
            <a:r>
              <a:rPr lang="de-DE" sz="1800" dirty="0">
                <a:effectLst/>
                <a:latin typeface="Calibri" panose="020F0502020204030204" pitchFamily="34" charset="0"/>
                <a:ea typeface="Calibri" panose="020F0502020204030204" pitchFamily="34" charset="0"/>
                <a:cs typeface="Times New Roman" panose="02020603050405020304" pitchFamily="18" charset="0"/>
              </a:rPr>
              <a:t> Assistenten wie Copilot X &amp;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Github</a:t>
            </a:r>
            <a:r>
              <a:rPr lang="de-DE" sz="1800" dirty="0">
                <a:effectLst/>
                <a:latin typeface="Calibri" panose="020F0502020204030204" pitchFamily="34" charset="0"/>
                <a:ea typeface="Calibri" panose="020F0502020204030204" pitchFamily="34" charset="0"/>
                <a:cs typeface="Times New Roman" panose="02020603050405020304" pitchFamily="18" charset="0"/>
              </a:rPr>
              <a:t> Copilot,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Databricks</a:t>
            </a:r>
            <a:r>
              <a:rPr lang="de-DE" sz="1800" dirty="0">
                <a:effectLst/>
                <a:latin typeface="Calibri" panose="020F0502020204030204" pitchFamily="34" charset="0"/>
                <a:ea typeface="Calibri" panose="020F0502020204030204" pitchFamily="34" charset="0"/>
                <a:cs typeface="Times New Roman" panose="02020603050405020304" pitchFamily="18" charset="0"/>
              </a:rPr>
              <a:t>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Assistant</a:t>
            </a:r>
            <a:r>
              <a:rPr lang="de-DE" sz="1800" dirty="0">
                <a:effectLst/>
                <a:latin typeface="Calibri" panose="020F0502020204030204" pitchFamily="34" charset="0"/>
                <a:ea typeface="Calibri" panose="020F0502020204030204" pitchFamily="34" charset="0"/>
                <a:cs typeface="Times New Roman" panose="02020603050405020304" pitchFamily="18" charset="0"/>
              </a:rPr>
              <a:t> &amp; Amazon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Bedrock</a:t>
            </a:r>
            <a:r>
              <a:rPr lang="de-DE" sz="1800" dirty="0">
                <a:effectLst/>
                <a:latin typeface="Calibri" panose="020F0502020204030204" pitchFamily="34" charset="0"/>
                <a:ea typeface="Calibri" panose="020F0502020204030204" pitchFamily="34" charset="0"/>
                <a:cs typeface="Times New Roman" panose="02020603050405020304" pitchFamily="18" charset="0"/>
              </a:rPr>
              <a:t> revolutionieren die Softwareentwicklung. Gegenwärtig führen Microsoft und Samsung kleine Sprachmodelle wie Phi-2 und geräteinterne KI ein und diese Entwicklung ist in den kommenden Jahren nicht mehr aufzuhalten. Vielmehr erwarten wir eine Vielfalt an neueren KI- Anwendungen, die auch die Bildung revolutionieren werden. Dabei bleibt die Frage zu beantworten, ob die Technologie oder der Mensch den Ton der Musik geben wird. Mit der Bildung 5.0 ist die Richtung vorgegeben: Das Kind hat die Kompetenzen zu erwerben, die es befähigen, autonom und in sozialer Verantwortung die Entscheidung zu treffen, ob, wann, mit wem und für welchen Zweck KI-Anwendungen in Anspruch genommen werden. </a:t>
            </a:r>
          </a:p>
          <a:p>
            <a:endParaRPr lang="de-DE" dirty="0"/>
          </a:p>
        </p:txBody>
      </p:sp>
      <p:sp>
        <p:nvSpPr>
          <p:cNvPr id="4" name="Foliennummernplatzhalter 3">
            <a:extLst>
              <a:ext uri="{FF2B5EF4-FFF2-40B4-BE49-F238E27FC236}">
                <a16:creationId xmlns:a16="http://schemas.microsoft.com/office/drawing/2014/main" id="{F8310DF9-D907-A950-5A9D-75F3F7B4EF22}"/>
              </a:ext>
            </a:extLst>
          </p:cNvPr>
          <p:cNvSpPr>
            <a:spLocks noGrp="1"/>
          </p:cNvSpPr>
          <p:nvPr>
            <p:ph type="sldNum" sz="quarter" idx="5"/>
          </p:nvPr>
        </p:nvSpPr>
        <p:spPr/>
        <p:txBody>
          <a:bodyPr/>
          <a:lstStyle/>
          <a:p>
            <a:fld id="{B58F4D3A-5DCD-0841-BDBE-C70B4EBCD1E4}" type="slidenum">
              <a:rPr lang="de-DE" smtClean="0"/>
              <a:t>20</a:t>
            </a:fld>
            <a:endParaRPr lang="de-DE"/>
          </a:p>
        </p:txBody>
      </p:sp>
    </p:spTree>
    <p:extLst>
      <p:ext uri="{BB962C8B-B14F-4D97-AF65-F5344CB8AC3E}">
        <p14:creationId xmlns:p14="http://schemas.microsoft.com/office/powerpoint/2010/main" val="8241369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23</a:t>
            </a:fld>
            <a:endParaRPr lang="de-DE"/>
          </a:p>
        </p:txBody>
      </p:sp>
    </p:spTree>
    <p:extLst>
      <p:ext uri="{BB962C8B-B14F-4D97-AF65-F5344CB8AC3E}">
        <p14:creationId xmlns:p14="http://schemas.microsoft.com/office/powerpoint/2010/main" val="14414484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 wird in großem Umfang eingesetzt, um personalisierte Empfehlungen zu geben, beispielsweise auf der Grundlage früherer Suchanfragen und Käufe oder anderer Verhaltensweisen. Auch im Einzelhandel spielt die KI eine äußerst wichtige Rolle, da sie zur Produktoptimierung, Bestandsplanung, Logistik usw. eingesetzt wird.</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Suchmaschinen liefern Ergebnisse auf der Grundlage der riesigen Datenmengen, die die Nutzer im Internet eingeben.</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e-DE" sz="1200" dirty="0">
              <a:solidFill>
                <a:srgbClr val="000000"/>
              </a:solidFill>
              <a:effectLst/>
              <a:latin typeface="Times New Roman" panose="02020603050405020304" pitchFamily="18" charset="0"/>
              <a:ea typeface="Aptos" panose="020B000402020202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Suchmaschinen liefern Ergebnisse auf der Grundlage der riesigen Datenmengen, die die Nutzer im Internet eingeben.</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Smartphones nutzen künstliche Intelligenz, um ihren Nutzern optimierte und personalisierte Einstellungen zu bieten. Der virtuelle Assistent fungiert als persönlicher Sekretär des Nutzers: Er beantwortet Fragen, gibt Empfehlungen und erinnert an Termine. Er ist auch ein Online-Konversationspartner, der sich an die individuellen Eigenschaften einer bestimmten Person anpasst, indem er die Umgebung des Nutzers, die Bandbreite seiner Interessen und Gewohnheiten berücksichtigt.</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Maschinelle Übersetzungs- und Untertitelungssoftware, die auf geschriebener oder gesprochener Sprache basiert, nutzt künstliche Intelligenz, um Übersetzungen zu erstellen und zu verbessern.</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Intelligente Thermostate analysieren unser Verhalten, um Energie zu sparen, während intelligente Städte auf KI-gestützte Verkehrsregelungssysteme setzen, um die Anbindung zu verbessern und Staus zu verringern.</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696F0C04-E1E0-8740-93CF-922BA39C113A}" type="slidenum">
              <a:rPr lang="de-DE" smtClean="0"/>
              <a:t>24</a:t>
            </a:fld>
            <a:endParaRPr lang="de-DE"/>
          </a:p>
        </p:txBody>
      </p:sp>
    </p:spTree>
    <p:extLst>
      <p:ext uri="{BB962C8B-B14F-4D97-AF65-F5344CB8AC3E}">
        <p14:creationId xmlns:p14="http://schemas.microsoft.com/office/powerpoint/2010/main" val="24952063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25</a:t>
            </a:fld>
            <a:endParaRPr lang="de-DE"/>
          </a:p>
        </p:txBody>
      </p:sp>
    </p:spTree>
    <p:extLst>
      <p:ext uri="{BB962C8B-B14F-4D97-AF65-F5344CB8AC3E}">
        <p14:creationId xmlns:p14="http://schemas.microsoft.com/office/powerpoint/2010/main" val="334170388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spcAft>
                <a:spcPts val="600"/>
              </a:spcAft>
            </a:pP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spcAft>
                <a:spcPts val="600"/>
              </a:spcAft>
              <a:buFont typeface="+mj-lt"/>
              <a:buAutoNum type="arabicPeriod"/>
            </a:pPr>
            <a:r>
              <a:rPr lang="de-DE" sz="18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Wie definierten die Autoren KI-</a:t>
            </a:r>
            <a:r>
              <a:rPr lang="de-DE" sz="1800" i="1"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Vor KI-</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entstand der Begriff digitale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welcher grundlegende computerbezogene Konzepte und Fertigkeiten beinhaltete. Es wurden 3, Aspekte der Förderung von KI-</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identifiziert: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spcAft>
                <a:spcPts val="600"/>
              </a:spcAft>
              <a:buFont typeface="+mj-lt"/>
              <a:buAutoNum type="alphaLcPeriod"/>
            </a:pPr>
            <a:r>
              <a:rPr lang="de-DE" sz="18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Wissen und Verstehen von KI</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Lernende sollen grundlegende Konzepte, Fertigkeiten, Wissen und Einstellungen zu KI erwerben, die keine vorherigen Kenntnisse erfordern. Sie sollten die Technologie hinter KI verstehen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Burgsteiner</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et al., 2016;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Kandlhofer</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et al., 2016).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spcAft>
                <a:spcPts val="600"/>
              </a:spcAft>
              <a:buFont typeface="+mj-lt"/>
              <a:buAutoNum type="alphaLcPeriod"/>
            </a:pPr>
            <a:r>
              <a:rPr lang="de-DE" sz="18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Nutzen und Anwenden von KI</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Lernende sollen wissen, wie sie KI-Konzepte in verschiedenen Kontexten und Anwendungen des Alltagslebens nutzen können. KI-Denken bezieht sich auf die Konstruktion von Logik und Algorithmen zur Förderung des Verständnisses der Lernenden, wie man Wissensgrundlagen zur Problemlösung nutzt, die Logik der Programme versteht und mit unstrukturierten Daten umgeht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Vazhayil</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et al., 2019).</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spcAft>
                <a:spcPts val="600"/>
              </a:spcAft>
              <a:buFont typeface="+mj-lt"/>
              <a:buAutoNum type="alphaLcPeriod"/>
            </a:pPr>
            <a:r>
              <a:rPr lang="de-DE" sz="18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Bewertung und Erzeugung von KI</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KI erweitert die menschliche Intelligenz mit digitaler Automatisierung, involviert die Lernenden in Denkaktivitäten höherer Ordnung. In einigen Studien wird KI-</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neben Wissen und Nutzung mit Konzepten und Praktiken um zwei weitere Kompetenzen erweitert, die Lernende dazu befähigen, KI-Technologien kritisch zu bewerten, mit KI zu kommunizieren und effektiv zusammenzuarbeiten (z. B. Long &amp;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Magerko</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2020). So förderten Han et al. (2018) das wissenschaftliche und technologische Wissen der Lernenden, was dann in wissenschaftlichem, forschungsbegründeten Lernen angewandt wurde, um praktische Probleme zu lösen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spcAft>
                <a:spcPts val="600"/>
              </a:spcAft>
              <a:buFont typeface="+mj-lt"/>
              <a:buAutoNum type="alphaLcPeriod"/>
            </a:pPr>
            <a:r>
              <a:rPr lang="de-DE" sz="18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Die Taxonomie von Bloom</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Die genannten Aspekte von KI-</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könnten möglicherweise den kognitiven Bereichen in der Taxonomie von Bloom (1956) zugeordnet werden. hierbei handelt es sich um einen Ansatz zur Kategorisierung der Stufen von Denkfertigkeiten und des geordneten Denkens, die in verschiedenen Lernkontexten erforderlich sind.  Demnach finden sich 6 Stufen, die jeweils ein höheres Niveau an Komplexität und geordnetem Denken erforderlich machen. Die Stufen werden als sukzessiv verstanden, sodass ein Niveau zuerst bewältigt werden muss, bevor die nächste Stufe erreicht werden kann (Bloom 1956: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Huitt</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2011). Demnach beziehen sich die meisten verfügbaren Studien auf das in (a) genannte Niveau.</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26</a:t>
            </a:fld>
            <a:endParaRPr lang="de-DE"/>
          </a:p>
        </p:txBody>
      </p:sp>
    </p:spTree>
    <p:extLst>
      <p:ext uri="{BB962C8B-B14F-4D97-AF65-F5344CB8AC3E}">
        <p14:creationId xmlns:p14="http://schemas.microsoft.com/office/powerpoint/2010/main" val="11990419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spcAft>
                <a:spcPts val="600"/>
              </a:spcAft>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Huang (2021) definierte 3 Schlüsselkompetenzen von KI-</a:t>
            </a:r>
            <a:r>
              <a:rPr lang="de-DE" sz="11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Wissen (unterteilt in Fertigkeit und kulturelle Kompetenz), Teamkompetenz (unterteilt in Fähigkeit zu Teamwork und zu Zusammenarbeit zwischen Mensch und Tool), sowie Lernen (unterteilt in kognitive Kompetenz und Kompetenz zu eigenständigem Lernen). </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spcAft>
                <a:spcPts val="600"/>
              </a:spcAft>
              <a:buFont typeface="+mj-lt"/>
              <a:buAutoNum type="arabicPeriod"/>
            </a:pPr>
            <a:r>
              <a:rPr lang="de-DE" sz="11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Kompetenz des Wissens</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Nach </a:t>
            </a:r>
            <a:r>
              <a:rPr lang="de-DE" sz="11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Frezza</a:t>
            </a: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et al. (2020) wird Wissen als vorrangig intellektuelle Qualitäten beschrieben, die sich auf die Beherrschung von Schlüsselkonzepten und inhaltlichem Wissen beziehen. Im Hinblick auf die KI-Bildung bedeutet Kompetenz des Wissens die Förderung logischen und kritischen Denkens sowie die Beherrschung geeigneter Lernmethoden mit dem Ziel einer Förderung des Lernprozesses. </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marL="742950" lvl="1" indent="-285750">
              <a:spcAft>
                <a:spcPts val="600"/>
              </a:spcAft>
              <a:buFont typeface="+mj-lt"/>
              <a:buAutoNum type="arabicPeriod"/>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a:t>
            </a:r>
            <a:r>
              <a:rPr lang="de-DE" sz="11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Kompetenz der Fertigkeit</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Hierbei geht es um mehr praktische Fertigkeiten, die mit Praxiserfahrung und in der Interaktion mit anderen erworben werden.</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marL="742950" lvl="1" indent="-285750">
              <a:spcAft>
                <a:spcPts val="600"/>
              </a:spcAft>
              <a:buFont typeface="+mj-lt"/>
              <a:buAutoNum type="arabicPeriod"/>
            </a:pPr>
            <a:r>
              <a:rPr lang="de-DE" sz="11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Kulturelle Kompetenz</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Der Kontext repräsentiert relevante und authentische Situationen in Zusammenhang mit Problemen/ Fragen und Aspekten der Arbeit, in denen sich Kompetenzen manifestieren. Es ist von entscheidender Bedeutung, ein Curriculum zu entwickeln, das die kulturellen Kompetenzen der Lernenden berücksichtigt. Auch nach Dixon et al. (2021) sollte Unterricht die wichtigen kulturellen Kompetenzen betonen. Nach Huang (2021) sollte kulturelle Kompetenz, neben Verständnis für verschiedene kulturelle Hintergrundbedingungen, humanistische Ideen beinhalten, die durch KI-Bildung angeleitet oder entwickelt werden können.</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spcAft>
                <a:spcPts val="600"/>
              </a:spcAft>
              <a:buFont typeface="+mj-lt"/>
              <a:buAutoNum type="arabicPeriod"/>
            </a:pPr>
            <a:r>
              <a:rPr lang="de-DE" sz="11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Teamkompetenz</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Nadal et al. (2015) behaupten, dass die fortschreitende Innovation mit dem Erfordernis verschiedener Fertigkeiten und einem hohen Niveau von Spezialwissen nur durch Teamwork bewältigt werden kann. Von daher sollte Teamwork-Kompetenz als Schlüsselfaktor in der Bildung bewertet werden. Die Arbeit in Teams erfordert Fertigkeiten zur Kommunikation und Gestaltung sozialer Beziehungen sowie die Nutzung spezifischer technologischer Tools im Prozess der Zusammenarbeit.</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marL="742950" lvl="1" indent="-285750">
              <a:spcAft>
                <a:spcPts val="600"/>
              </a:spcAft>
              <a:buFont typeface="+mj-lt"/>
              <a:buAutoNum type="arabicPeriod"/>
            </a:pPr>
            <a:r>
              <a:rPr lang="de-DE" sz="11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Kompetenz zu Teamwork </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Teamwork-Kompetenz wird von </a:t>
            </a:r>
            <a:r>
              <a:rPr lang="de-DE" sz="11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Torrelles</a:t>
            </a: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et al. (2011) als eine Gruppe von Wissen, Fertigkeiten und Einstellungen definiert, die für die Arbeit mit anderen zur Lösung von Aufgaben, Zum Erreichen gemeinsamer Ziele, zum Teilen von Information, zur Verteilung von Aufgaben, zur Übernahme von Verantwortlichkeit, zur Problemlösung und zum Beitragen an Verbesserung und kollektiver Entwicklung erforderlich sind. In der KI-Bildung wird Wert gelegt auf interpersonale Beziehungen und die Bewältigung von Projekten im Team, was die Lernenden dazu befähigt, Probleme durch Diskussion und Aushandlung zu identifizieren und zu lösen (Huang, 2021).  </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marL="457200">
              <a:spcAft>
                <a:spcPts val="600"/>
              </a:spcAft>
            </a:pPr>
            <a:r>
              <a:rPr lang="de-DE" sz="11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2.2.Kompetenz zur Zusammenarbeit zwischen Mensch und Tool</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In dieser sich rasch verändernden innovativen Technologie ist die Zusammenarbeit zwischen Mensch und Maschine unerlässlich. Diese beinhaltet das Erkennen und die geschickte Nutzung der Technologie, welche sich auf das Verständnis der KI-Bildung und in der Folge der KI-</a:t>
            </a:r>
            <a:r>
              <a:rPr lang="de-DE" sz="11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auswirken kann. </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spcAft>
                <a:spcPts val="600"/>
              </a:spcAft>
              <a:buFont typeface="+mj-lt"/>
              <a:buAutoNum type="arabicPeriod"/>
            </a:pPr>
            <a:r>
              <a:rPr lang="de-DE" sz="11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Kompetenz des Lernens</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Aufgrund ihrer zentralen Rolle bezüglich Qualität des Lernens und Leistungen wurde Lernkompetenz zu einem der </a:t>
            </a:r>
            <a:r>
              <a:rPr lang="de-DE" sz="11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Schlüsselkonstrukte</a:t>
            </a: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in der Bildung (</a:t>
            </a:r>
            <a:r>
              <a:rPr lang="de-DE" sz="11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Letina</a:t>
            </a: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2020). Nach </a:t>
            </a:r>
            <a:r>
              <a:rPr lang="de-DE" sz="11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Martinková</a:t>
            </a: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et al. (2020) sind Lernkompetenzen und Lernen von zentraler Bedeutung in der Wissensgesellschaft. Zusammengefasst fokussiert Lernkompetenz auf selbst reguliertes Lernen, metakognitive Fertigkeiten und die Optimierung des Lernprozesses.</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marL="742950" lvl="1" indent="-285750">
              <a:spcAft>
                <a:spcPts val="600"/>
              </a:spcAft>
              <a:buFont typeface="+mj-lt"/>
              <a:buAutoNum type="arabicPeriod"/>
            </a:pPr>
            <a:r>
              <a:rPr lang="de-DE" sz="11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Kompetenz zu eigenständigem Lernen</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1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Nyhan</a:t>
            </a: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(1991) beschreibt Kompetenz zu eigenständigem Lernen als Konzept, das Menschen dazu befähigt, in verschiedenen Situationen ihres Lebens zu lernen. Das heißt, sie können Wissen, das sie in einer Situation gewonnen haben, in einen anderen Kontext transferieren. Es wird zudem als eine Kompetenz angesehen, die Personen bewusst und offen für Gelegenheiten zum Lernen in ihrem Alltagsleben macht.  Huang (2021) ist der Meinung, dass mit KI-Bildung Lernende die Notwendigkeit und Entwicklung von Gewohnheiten des eigenständigen Lernens erkennen können, da sie wissen, wie Maschinen Algorithmen lernen und das autonome Lernen von Maschinen verstehen.</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marL="742950" lvl="1" indent="-285750">
              <a:spcAft>
                <a:spcPts val="600"/>
              </a:spcAft>
              <a:buFont typeface="+mj-lt"/>
              <a:buAutoNum type="arabicPeriod"/>
            </a:pPr>
            <a:r>
              <a:rPr lang="de-DE" sz="1100" i="1"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Kognitive Kompetenz</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Yilmaz (2020) beschreibt kognitive Konstruktion als eine psychologische Konstruktion, die nicht direkt beobachte, aber aus dem Verhalten oder der Leistung eines Individuums bei inhaltlich relevanten Aufgaben abgeleitet werden kann. Die OECD (2003) bestimmte drei Ebenen zur Feststellung des Niveaus der kognitiven Kompetenz: Die Ebene der Reproduktion bezeichnet schon bekannte Lerninhalte oder vormals genutztes Wissen. Die Ebene der Herstellung von Zusammenhängen, beinhaltet, dass weniger allgemein bekannte Inhalte interpretiert und erklärt werden, um für außergewöhnliche Problemlösung genutzt werden. Auf der Ebene der Reflexion ist Verständnis notwendig für Kreativität und wissen für die Lösung komplexer Probleme. Kognitive Kompetenz wird durch KI-</a:t>
            </a:r>
            <a:r>
              <a:rPr lang="de-DE" sz="11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1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geschult.</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27</a:t>
            </a:fld>
            <a:endParaRPr lang="de-DE"/>
          </a:p>
        </p:txBody>
      </p:sp>
    </p:spTree>
    <p:extLst>
      <p:ext uri="{BB962C8B-B14F-4D97-AF65-F5344CB8AC3E}">
        <p14:creationId xmlns:p14="http://schemas.microsoft.com/office/powerpoint/2010/main" val="37691619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spcAft>
                <a:spcPts val="600"/>
              </a:spcAft>
            </a:pPr>
            <a:r>
              <a:rPr lang="de-DE" sz="12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GAN nutzt zwei neurale Netzwerke (Generator und Diskriminator Netzwerk). Das generator-Netzwerk erzeugt synthetische Daten (z. B. Bilder eines Gesichtes), während das Diskriminator-Netzwerk die Echtheit des Inhalts überprüft, um zu bestimmen, ob der Inhalt authentisch ist oder nicht. Dieser Prozess der Verifikation wird fortgesetzt, bis das Diskriminator-Netzwerk nicht mehr dazu imstande ist, zwischen dem synthetischen und realen Inhalt zu unterscheiden und der synthetische als real anerkannt wird (Hu, 2022). GAN wird vorrangig für Spracherzeugung, Graphik und Video genutzt (Hu, 2022).</a:t>
            </a:r>
            <a:r>
              <a:rPr lang="de-DE" sz="12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de-DE" sz="12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2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GPT-Modelle nutzen hingegen große Mengen öffentlich verfügbarer digitaler inhaltlicher Daten</a:t>
            </a:r>
            <a:r>
              <a:rPr lang="de-DE"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de-DE" sz="12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natural</a:t>
            </a:r>
            <a:r>
              <a:rPr lang="de-DE" sz="12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a:t>
            </a:r>
            <a:r>
              <a:rPr lang="de-DE" sz="12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language</a:t>
            </a:r>
            <a:r>
              <a:rPr lang="de-DE" sz="12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a:t>
            </a:r>
            <a:r>
              <a:rPr lang="de-DE" sz="12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processing</a:t>
            </a:r>
            <a:r>
              <a:rPr lang="de-DE" sz="12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um menschenähnlichen Text in verschiedenen Sprachen zu lesen und zu produzieren und sie können Kreativität zeigen, indem sie,  von einer Notiz bis zu einem vollständigen Forschungsartikel überzeugende (oder nahezu überzeugende) Texte zu fast jedem Thema verfassen (Aydin &amp; </a:t>
            </a:r>
            <a:r>
              <a:rPr lang="de-DE" sz="12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Karaaslan</a:t>
            </a:r>
            <a:r>
              <a:rPr lang="de-DE" sz="12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2023). Diese Modelle sind sogar dazu imstande, Nutzer in menschenähnliche Konversationen zu involvieren. GPT-3, eine Weiterentwicklung früherer Modelle, wurde zur Grundlage des Sprachmodells Chat-GPT, das Aufmerksamkeit in verschiedenen Bereichen und auch in der Bildung weckte (Williams, 2023; Tate, 2023).</a:t>
            </a:r>
            <a:r>
              <a:rPr lang="de-DE" sz="12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de-DE" sz="12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2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Die außerordentlichen Fähigkeiten von </a:t>
            </a:r>
            <a:r>
              <a:rPr lang="de-DE" sz="12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ChatGPT</a:t>
            </a:r>
            <a:r>
              <a:rPr lang="de-DE" sz="12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zur Erfüllung komplexer Aufgaben im Feld der Bildung hat auf Seiten der Pädagogen gemischte Gefühle hervorgerufen, da dieser Fortschritt in der KI die gebräuchliche pädagogische Praxis zu revolutionieren scheint. Von daher stellt sich die Frage, ob </a:t>
            </a:r>
            <a:r>
              <a:rPr lang="de-DE" sz="12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ChatGPT</a:t>
            </a:r>
            <a:r>
              <a:rPr lang="de-DE" sz="12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und andere generative KI die Zukunft für Unterricht und Lernen sind oder eine Bedrohung des pädagogischen Felds</a:t>
            </a:r>
            <a:r>
              <a:rPr lang="de-DE" sz="12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de-DE"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effectLst/>
                <a:latin typeface="Times New Roman" panose="02020603050405020304" pitchFamily="18" charset="0"/>
                <a:ea typeface="Calibri" panose="020F0502020204030204" pitchFamily="34" charset="0"/>
                <a:cs typeface="Times New Roman" panose="02020603050405020304" pitchFamily="18" charset="0"/>
              </a:rPr>
              <a:t>Über multiple Wiederholungen der Herstellung eines neuen Bildes und Feedback, ob es als real durchgehen kann, produziert das System zunehmend realistischere Fakes. Neben harmlosen Anwendungen, wie in der Kunst, können generative Netzwerke auch dazu genutzt werden, hyperrealistische Deepfakes herzustellen. Mit KI generierte Medien werden immer realistischer und nicht mehr unterscheidbar von realen Medien.</a:t>
            </a:r>
            <a:endParaRPr lang="de-DE"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30</a:t>
            </a:fld>
            <a:endParaRPr lang="de-DE"/>
          </a:p>
        </p:txBody>
      </p:sp>
    </p:spTree>
    <p:extLst>
      <p:ext uri="{BB962C8B-B14F-4D97-AF65-F5344CB8AC3E}">
        <p14:creationId xmlns:p14="http://schemas.microsoft.com/office/powerpoint/2010/main" val="39380348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sz="1200" dirty="0">
                <a:effectLst/>
                <a:latin typeface="Times New Roman" panose="02020603050405020304" pitchFamily="18" charset="0"/>
                <a:ea typeface="Times New Roman" panose="02020603050405020304" pitchFamily="18" charset="0"/>
                <a:cs typeface="Times New Roman" panose="02020603050405020304" pitchFamily="18" charset="0"/>
              </a:rPr>
              <a:t> Der Computer empfängt Daten (bereits vorbereitete oder durch Sensoren, z. B. eine Kamera, gesammelte), verarbeitet sie und reagiert auf si</a:t>
            </a:r>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7</a:t>
            </a:fld>
            <a:endParaRPr lang="de-DE"/>
          </a:p>
        </p:txBody>
      </p:sp>
    </p:spTree>
    <p:extLst>
      <p:ext uri="{BB962C8B-B14F-4D97-AF65-F5344CB8AC3E}">
        <p14:creationId xmlns:p14="http://schemas.microsoft.com/office/powerpoint/2010/main" val="405550285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Generative KI kann auch zur Herstellung von Deepfakes genutzt werden. Hierbei handelt es sich um Fake-Videos und –Audios von Menschen, die real aussehen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Korshunow</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&amp; Marcel, 2018). Mit der zunehmenden Verbesserung der Algorithmen zu generativer Modellierung werden Deepfakes zunehmend glaubwürdig und haben ein großes Potential Zuschauer zu täuschen (Nguyen et al., 2019). Die Technologien werden zudem auch für die Allgemeinheit immer leichter verfügbar.</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Bisherige Bestrebungen zur Förderung von digitaler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reichen nicht aus für den kompetenten Umgang mit den neueren technologischen Entwicklungen, insbesondere im Hinblick auf den Einsatz von KI. Von daher müsse die Förderung von digitaler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um den Aspekt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Deepface</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erweitert werden. Da die Im Hintergrund stehenden Modelle technisch komplex sind, empfehlen die Autoren für den Unterricht beispielbezogene und </a:t>
            </a:r>
            <a:r>
              <a:rPr lang="de-DE" sz="1800" dirty="0" err="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simulatorische</a:t>
            </a:r>
            <a:r>
              <a:rPr lang="de-DE" sz="18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 spielbegründete Ansät</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ze, um die Konzepte begreifbar zu machen.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31</a:t>
            </a:fld>
            <a:endParaRPr lang="de-DE"/>
          </a:p>
        </p:txBody>
      </p:sp>
    </p:spTree>
    <p:extLst>
      <p:ext uri="{BB962C8B-B14F-4D97-AF65-F5344CB8AC3E}">
        <p14:creationId xmlns:p14="http://schemas.microsoft.com/office/powerpoint/2010/main" val="28631987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FEDDC2-4862-825D-26AA-3A037C4C79F3}"/>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DA5DD646-DA51-6F04-1853-DF4EC21BC8CA}"/>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75176724-AF42-0E1F-75C7-359F58186059}"/>
              </a:ext>
            </a:extLst>
          </p:cNvPr>
          <p:cNvSpPr>
            <a:spLocks noGrp="1"/>
          </p:cNvSpPr>
          <p:nvPr>
            <p:ph type="body" idx="1"/>
          </p:nvPr>
        </p:nvSpPr>
        <p:spPr/>
        <p:txBody>
          <a:bodyPr/>
          <a:lstStyle/>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DAL-E wurde von OPENAI entwickelt und 2021 veröffentlicht. Es verwendet ein neurales Netzwerk, das auf Bilder mit begleiteten Textbeschreibungen trainiert wurde. Der Nutzer kann eine Beschreibung eingeben und das System ist in der Lage der Beschreibung entsprechende Bilder zu generieren. Darüber hinaus ist DAL-E in der Lage Variationen des Bildes, in verschiedenen Stilen und Perspektiven, zu erzeugen, und es ermöglicht die Bearbeitung des Bildes, sowie Änderungen innerhalb des Bildes und seiner ursprünglichen Grenzen vorzunehmen. </a:t>
            </a:r>
          </a:p>
          <a:p>
            <a:endPar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endParaRPr>
          </a:p>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BARD ist eine generative Text-zu-Text-Schnittstelle, die auf dem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LaMDA</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-Modell (Language Model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for</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Dialogue</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Applications</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von Google basiert. Diese Technologie wurde 2023 in den USA und in Vereinigten Königreich präsentiert. Es führte jedoch im selben Jahr zu Schlagzeilen nachdem in einem Demo-Video falsche Informationen weitergegeben wurden, mit starkem Einfluss auf den Aktienwert der Muttergesellschaft.</a:t>
            </a:r>
            <a:r>
              <a:rPr lang="de-DE" dirty="0">
                <a:effectLst/>
              </a:rPr>
              <a:t> </a:t>
            </a:r>
            <a:endParaRPr lang="de-DE" dirty="0"/>
          </a:p>
        </p:txBody>
      </p:sp>
      <p:sp>
        <p:nvSpPr>
          <p:cNvPr id="4" name="Foliennummernplatzhalter 3">
            <a:extLst>
              <a:ext uri="{FF2B5EF4-FFF2-40B4-BE49-F238E27FC236}">
                <a16:creationId xmlns:a16="http://schemas.microsoft.com/office/drawing/2014/main" id="{341275B4-BFAC-17C2-E26A-A2F9D2277BDF}"/>
              </a:ext>
            </a:extLst>
          </p:cNvPr>
          <p:cNvSpPr>
            <a:spLocks noGrp="1"/>
          </p:cNvSpPr>
          <p:nvPr>
            <p:ph type="sldNum" sz="quarter" idx="5"/>
          </p:nvPr>
        </p:nvSpPr>
        <p:spPr/>
        <p:txBody>
          <a:bodyPr/>
          <a:lstStyle/>
          <a:p>
            <a:fld id="{B58F4D3A-5DCD-0841-BDBE-C70B4EBCD1E4}" type="slidenum">
              <a:rPr lang="de-DE" smtClean="0"/>
              <a:t>33</a:t>
            </a:fld>
            <a:endParaRPr lang="de-DE"/>
          </a:p>
        </p:txBody>
      </p:sp>
    </p:spTree>
    <p:extLst>
      <p:ext uri="{BB962C8B-B14F-4D97-AF65-F5344CB8AC3E}">
        <p14:creationId xmlns:p14="http://schemas.microsoft.com/office/powerpoint/2010/main" val="23668187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Trotz bestehender Bedenken gegenüber generativer KI, die wirtschaftliche, soziale, ethische, rechtliche, politische und ökologische Fragen berühren, KI ist gekommen, um zu bleiben. </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Sie findet bereits breite Anwendung in der Automobilbranche (Training von autonom fahrenden Fahrzeugen), </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im Gesundheitswesen und </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in der wissenschaftlichen Forschung (KI gestützte Technologien helfen bei der Diagnose von Erkrankungen); </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in der Medien- und Unterhaltungsindustrie (Mittels KI-Einsatzes kann eine schnelle und kostengünstige Erstellung von Inhalten erfolgen),</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in der Meteorologie (Simulation von Naturkatastrophen, Modellierung unterschiedlicher Klimaszenarien und Erstellung von Modellen, um das Wetter vorherzusagen). </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Vor allem aber findet generative KI in der Bildung Einzug: Individualisierung des Lernens über einen Chatbot, Erstellung von Lernmaterialien, Unterrichtsplänen oder Online-Plattformen).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34</a:t>
            </a:fld>
            <a:endParaRPr lang="de-DE"/>
          </a:p>
        </p:txBody>
      </p:sp>
    </p:spTree>
    <p:extLst>
      <p:ext uri="{BB962C8B-B14F-4D97-AF65-F5344CB8AC3E}">
        <p14:creationId xmlns:p14="http://schemas.microsoft.com/office/powerpoint/2010/main" val="217242592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457200">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Skalierbarkeit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457200">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KI-Lösungen können skaliert werden, um sich den Bedürfnissen einer wachsenden Anzahl von Lernenden anzupassen, ohne dass hierfür ein proportionaler Zuwachs an Bildungsressourcen oder Lehrpersonal erforderlich wäre. Diese Skalierbarkeit ist insbesondere vorteilhaft für Regionen mit begrenztem Zugang zu hochwertiger Bildung.</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36</a:t>
            </a:fld>
            <a:endParaRPr lang="de-DE"/>
          </a:p>
        </p:txBody>
      </p:sp>
    </p:spTree>
    <p:extLst>
      <p:ext uri="{BB962C8B-B14F-4D97-AF65-F5344CB8AC3E}">
        <p14:creationId xmlns:p14="http://schemas.microsoft.com/office/powerpoint/2010/main" val="287832341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Serafim 2024</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Vorteile und Anwendungen im Lernkontext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Chatbots können in der Bildung verschiedene Rollen einnehmen, von virtuellen Tutoren bis zu Assistenten in der Verwaltung. Einer ihrer großen Vorteile im Bildungssektor ist das Angebot von Einzelunterricht.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Chatbots können die Reaktion auf ihre Referenzmaterialien verbessern und sie gemäß den individuellen Lernbedürfnissen und dem Lernstil der Schüler anpassen und ihnen somit mehr Interaktivität und Verständnis des Lernstoffs ermöglichen.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Chatbots stehen zu jeder Tageszeit zur Verfügung, auch außerhalb der Schulstunden. Sie bieten somit Kontinuität im Lernen und reduzieren die Beschränkungen von Raum und Zeit.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Chatbots mindern darüber hinaus die administrative Belastung der Lehrkräfte und machen von daher ihre zeitlichen Ressourcen verstärkt für die Schüler verfügbar.</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37</a:t>
            </a:fld>
            <a:endParaRPr lang="de-DE"/>
          </a:p>
        </p:txBody>
      </p:sp>
    </p:spTree>
    <p:extLst>
      <p:ext uri="{BB962C8B-B14F-4D97-AF65-F5344CB8AC3E}">
        <p14:creationId xmlns:p14="http://schemas.microsoft.com/office/powerpoint/2010/main" val="260579918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C9D6A7-23EA-AF0C-1528-DAB7BFEE672B}"/>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27A4717C-C066-5620-6315-D7AAF06EEBA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06CDE0D7-98CA-DFD3-19EE-5D0E96BDAC79}"/>
              </a:ext>
            </a:extLst>
          </p:cNvPr>
          <p:cNvSpPr>
            <a:spLocks noGrp="1"/>
          </p:cNvSpPr>
          <p:nvPr>
            <p:ph type="body" idx="1"/>
          </p:nvPr>
        </p:nvSpPr>
        <p:spPr/>
        <p:txBody>
          <a:bodyPr/>
          <a:lstStyle/>
          <a:p>
            <a:endParaRPr lang="de-DE" dirty="0"/>
          </a:p>
        </p:txBody>
      </p:sp>
      <p:sp>
        <p:nvSpPr>
          <p:cNvPr id="4" name="Foliennummernplatzhalter 3">
            <a:extLst>
              <a:ext uri="{FF2B5EF4-FFF2-40B4-BE49-F238E27FC236}">
                <a16:creationId xmlns:a16="http://schemas.microsoft.com/office/drawing/2014/main" id="{0BE1CAD2-F9DD-F893-A180-6D65DA8D3A42}"/>
              </a:ext>
            </a:extLst>
          </p:cNvPr>
          <p:cNvSpPr>
            <a:spLocks noGrp="1"/>
          </p:cNvSpPr>
          <p:nvPr>
            <p:ph type="sldNum" sz="quarter" idx="5"/>
          </p:nvPr>
        </p:nvSpPr>
        <p:spPr/>
        <p:txBody>
          <a:bodyPr/>
          <a:lstStyle/>
          <a:p>
            <a:fld id="{B58F4D3A-5DCD-0841-BDBE-C70B4EBCD1E4}" type="slidenum">
              <a:rPr lang="de-DE" smtClean="0"/>
              <a:t>38</a:t>
            </a:fld>
            <a:endParaRPr lang="de-DE"/>
          </a:p>
        </p:txBody>
      </p:sp>
    </p:spTree>
    <p:extLst>
      <p:ext uri="{BB962C8B-B14F-4D97-AF65-F5344CB8AC3E}">
        <p14:creationId xmlns:p14="http://schemas.microsoft.com/office/powerpoint/2010/main" val="153918290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6ADCB6-6E15-B738-5BA4-E61C95410D0A}"/>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BD91AF6-293A-455C-3CE0-DFBAE9C3A32F}"/>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45918057-3CD8-D3AE-6A8B-5FC3BEDD0278}"/>
              </a:ext>
            </a:extLst>
          </p:cNvPr>
          <p:cNvSpPr>
            <a:spLocks noGrp="1"/>
          </p:cNvSpPr>
          <p:nvPr>
            <p:ph type="body" idx="1"/>
          </p:nvPr>
        </p:nvSpPr>
        <p:spPr/>
        <p:txBody>
          <a:bodyPr/>
          <a:lstStyle/>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Chatbots mindern darüber hinaus die administrative Belastung der Lehrkräfte und machen von daher ihre zeitlichen Ressourcen verstärkt für die Schüler verfügbar.</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a:extLst>
              <a:ext uri="{FF2B5EF4-FFF2-40B4-BE49-F238E27FC236}">
                <a16:creationId xmlns:a16="http://schemas.microsoft.com/office/drawing/2014/main" id="{CFD0DB17-EEEA-3F3F-4540-1A7355F48D34}"/>
              </a:ext>
            </a:extLst>
          </p:cNvPr>
          <p:cNvSpPr>
            <a:spLocks noGrp="1"/>
          </p:cNvSpPr>
          <p:nvPr>
            <p:ph type="sldNum" sz="quarter" idx="5"/>
          </p:nvPr>
        </p:nvSpPr>
        <p:spPr/>
        <p:txBody>
          <a:bodyPr/>
          <a:lstStyle/>
          <a:p>
            <a:fld id="{B58F4D3A-5DCD-0841-BDBE-C70B4EBCD1E4}" type="slidenum">
              <a:rPr lang="de-DE" smtClean="0"/>
              <a:t>39</a:t>
            </a:fld>
            <a:endParaRPr lang="de-DE"/>
          </a:p>
        </p:txBody>
      </p:sp>
    </p:spTree>
    <p:extLst>
      <p:ext uri="{BB962C8B-B14F-4D97-AF65-F5344CB8AC3E}">
        <p14:creationId xmlns:p14="http://schemas.microsoft.com/office/powerpoint/2010/main" val="385266442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spcAft>
                <a:spcPts val="600"/>
              </a:spcAft>
            </a:pPr>
            <a:r>
              <a:rPr lang="de-DE" sz="1800" b="1" dirty="0">
                <a:effectLst/>
                <a:latin typeface="Times New Roman" panose="02020603050405020304" pitchFamily="18" charset="0"/>
                <a:ea typeface="Calibri" panose="020F0502020204030204" pitchFamily="34" charset="0"/>
                <a:cs typeface="Times New Roman" panose="02020603050405020304" pitchFamily="18" charset="0"/>
              </a:rPr>
              <a:t>EINSATZMÖGLICHKEITEN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Nutzen von VR und AR in der Bildung</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Verstärktes Engagement und Vertiefung</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VR und AR können Lernen von einer passiven zu einer aktiven Erfahrung machen, indem Schüler in einer Weise involviert werden, wie das traditionelle Methoden nicht können. Auf diese Weise werden ein vertieftes Verständnis und Speicherung von Lernstoff gefördert.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Zugang zu experimentellem Lernen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VR und AR eröffnen experimentelle Lernmöglichkeiten, die in der realen Welt aufgrund von logistischen, sicherheitsbezogenen oder finanziellen Einschränkungen nicht praktikabel oder unmöglich sein könnten. Schüler können historische Stätten explorieren, komplexe wissenschaftliche Experimente durchführen oder medizinische Prozeduren in einer kontrollierten, risikofreien Umgebung durchführen.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Personalisiertes Lernen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Diese Technologien können genau auf individuelle Lernstile und Bedürfnisse ausgerichtet werden. AR und VR Anwendungen können sich an den individuellen Lernstil anpassen, unmittelbares Feedback bieten und somit die Lernerfahrung verstärken.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Naturwissenschaften und Mathematik</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VR und AR können komplexe wissenschaftliche Konzepte und mathematische Theorien visualisieren, und somit abstrakte Konzepte greifbar machen. Schüler können mit 3D-Modellen von Molekülen, der menschlichen Anatomie oder mathematischen Formen interagieren und somit ihr Verständnis und Engagement verbessern.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Geschichte und Kultur</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Virtuelle Touren an historische Stätten, Museen und kulturelle Wahrzeichen ermöglichen es Schülern, aus erster Hand etwas über unterschiedliche Zeitalter und Gesellschaften zu erfahren und fördern somit eine vermehrte Wertschätzung und Verständnis von geschichtlicher und kultureller Diversität.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Lernen von Sprachen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Der Spracherwerb profitiert von AR und VR durch vertiefte Erfahrungen in der Simulation von alltäglichen Konversationen und kulturellen Kontexten, wodurch eine natürlichere und stärker motivierende Form für das Lernen neuer Sprachen geboten wird.</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Sonderpädagogik</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VR und AR bieten einzigartige Vorteile für die Sonderpädagogik. Sie bieten anpassbare Erfahrungen, die den individuellen Lernbedürfnissen Rechnung tragen. Auf diese Weise kann die Entwicklung soziale feinmotorischer und kognitiver Kompetenzen in einer unterstützenden Umgebung gefördert werden.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41</a:t>
            </a:fld>
            <a:endParaRPr lang="de-DE"/>
          </a:p>
        </p:txBody>
      </p:sp>
    </p:spTree>
    <p:extLst>
      <p:ext uri="{BB962C8B-B14F-4D97-AF65-F5344CB8AC3E}">
        <p14:creationId xmlns:p14="http://schemas.microsoft.com/office/powerpoint/2010/main" val="281041417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In der </a:t>
            </a:r>
            <a:r>
              <a:rPr lang="de-DE" sz="1800" i="1" dirty="0">
                <a:effectLst/>
                <a:latin typeface="Times New Roman" panose="02020603050405020304" pitchFamily="18" charset="0"/>
                <a:ea typeface="Aptos" panose="020B0004020202020204" pitchFamily="34" charset="0"/>
                <a:cs typeface="Times New Roman" panose="02020603050405020304" pitchFamily="18" charset="0"/>
              </a:rPr>
              <a:t>technischen Bildung</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steht der Roboter im Fokus des Lernens Es soll den Lernenden Wissen über Robotik und Technologie vermittelt werden. Dies verfolgt häufig das Ziel, in Computerwissenschaft und Programmierung einzuführen (Balch et al., 2008;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Mubin</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al.,2012), und die Lernenden mit den Technologien vertraut zu machen. Dies geschieht bspw. durch die Konstruktion eines eigenen Roboters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Mubin</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al.,2012). Gleichzeitig wird dabei generelles Interesse an Naturwissenschaften, Technologie und Ingenieurwesen stimuliert und den Lernenden wird vermittelt, dass sie eine aktive Rolle bei der Schaffung zukünftiger Technologien spielen können.</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Robotik-Bildung umfasst im Wesentlichen Wissen und Fertigkeiten, wie themenorientiertes Wissen (z. B. Physik) und kognitive Kompetenzen (wie Analyse, Klassifikation und Ableitung). Im Praxisbereich sind die Prozesse der Problemlösung, des Entwurfs von Konstruktionen und der wissenschaftlichen Recherche charakteristisch für Robotik-Bildung als Teil von STEM.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Darüber hinaus sind Wissen über Roboter und Verständnis im Hinblick auf Robotersysteme (Entwurf, Konstruktion, Handhabung und Einsatz von Robotern) Komponenten der Robotik-Bildung. Dieses vermehrte roboterspezifische Wissen macht die Unterscheidung zu anderen STEM-Bereichen aus. Häufig liegt ein Schwerpunkt der Robotik-Bildung jedoch ausschließlich auf der Programmierung.</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Ergebnisse früherer Studien legen nahe, dass der pädagogische Wert von Robotern darin liege, sie zum Laufen zu bringen. Dies geschehe durch die Nutzung oder Erweiterung von Wissen zur Identifizierung von Problemen.  Es handele sich um eine besonders motivierende Technologie, da Roboter gegenständlich und komplex seien sowie ein Bezug zu grundlegenden menschlichen Problemen bestehe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Bilotta</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 2009).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i="1" dirty="0">
                <a:effectLst/>
                <a:latin typeface="Times New Roman" panose="02020603050405020304" pitchFamily="18" charset="0"/>
                <a:ea typeface="Aptos" panose="020B0004020202020204" pitchFamily="34" charset="0"/>
                <a:cs typeface="Times New Roman" panose="02020603050405020304" pitchFamily="18" charset="0"/>
              </a:rPr>
              <a:t>Jung &amp; Won (2019) (Lit.1)</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Im Weiteren werden Roboter zum </a:t>
            </a:r>
            <a:r>
              <a:rPr lang="de-DE" sz="1800" i="1" dirty="0">
                <a:effectLst/>
                <a:latin typeface="Times New Roman" panose="02020603050405020304" pitchFamily="18" charset="0"/>
                <a:ea typeface="Aptos" panose="020B0004020202020204" pitchFamily="34" charset="0"/>
                <a:cs typeface="Times New Roman" panose="02020603050405020304" pitchFamily="18" charset="0"/>
              </a:rPr>
              <a:t>Unterricht in einer Zweitsprache</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eingesetzt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Kanda</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 2004; Han &amp; Kim, 2009).  Hierbei wird argumentiert, Kinder seien weniger zögerlich mit einem Roboter in einer Fremdsprache zu sprechen als mit einem menschlichen Anleiter (Chang et al., 2010). Zudem könnten Roboter sich problemlos repetitiv verhalten und somit Übung ermöglichen. Die körperliche Erscheinung des Roboters und seine sozialen Kompetenzen werden gleichfalls als wichtige Elemente des Fremdsprachunterrichts diskutiert.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45</a:t>
            </a:fld>
            <a:endParaRPr lang="de-DE"/>
          </a:p>
        </p:txBody>
      </p:sp>
    </p:spTree>
    <p:extLst>
      <p:ext uri="{BB962C8B-B14F-4D97-AF65-F5344CB8AC3E}">
        <p14:creationId xmlns:p14="http://schemas.microsoft.com/office/powerpoint/2010/main" val="169387746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Aktuell wird jedoch zunehmend darauf hingewiesen, dass Robotik dazu geeignet sei, die persönliche Entwicklung, insbesondere kognitive, meta-kognitive und soziale Kompetenzen zu fördern, wie Forschungskompetenz, kreatives Denken, Entscheidungsfindung, Problemlösung, Kommunikation und Teamwork, wobei es sich um wesentliche Fertigkeiten für das Arbeitsleben im 21. Jahrhundert handele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Benitti</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2012).</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sz="1800" dirty="0">
              <a:effectLst/>
              <a:latin typeface="Times New Roman" panose="02020603050405020304" pitchFamily="18"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Bildungsrobotik biete zudem die Möglichkeit zur Einbeziehung weiterer Fachbereiche, wie das Finden neuer Wege der Zusammenarbeit, Förderung kooperativer Kompetenzen, Selbstdarstellung sowie kritisches und innovatives Denken.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Nach Miller et al. (2008) sind hier zwei Förderbereiche von Bedeutung: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r>
              <a:rPr lang="de-DE" sz="1800" i="1" dirty="0">
                <a:effectLst/>
                <a:latin typeface="Times New Roman" panose="02020603050405020304" pitchFamily="18" charset="0"/>
                <a:ea typeface="Aptos" panose="020B0004020202020204" pitchFamily="34" charset="0"/>
                <a:cs typeface="Times New Roman" panose="02020603050405020304" pitchFamily="18" charset="0"/>
              </a:rPr>
              <a:t>Teamwork: </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Durch die notwendige Zusammenarbeit bei der Konstruktion eines Roboters können das Selbstwertgefühl im Hinblick auf Technik, Fähigkeit zu Gruppenarbeit und Kommunikationskompetenz gefördert werden, wodurch Vorbehalte gegenüber Teamarbeit und High-Tech-Aufgaben vermindert werden.</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i="1" dirty="0">
                <a:effectLst/>
                <a:latin typeface="Times New Roman" panose="02020603050405020304" pitchFamily="18" charset="0"/>
                <a:ea typeface="Aptos" panose="020B0004020202020204" pitchFamily="34" charset="0"/>
                <a:cs typeface="Times New Roman" panose="02020603050405020304" pitchFamily="18" charset="0"/>
              </a:rPr>
              <a:t> - Problemlösung: </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Die Beschäftigung mit einem komplexen Robotersystem bietet Unterricht in der Erstellung von Hierarchien, Minderung von Risiken, Planung und Diagnose. Daraus resultierender Kompetenzgewinn übersteigt bei Weitem den Nutzen von Untersuchungen, sowie Analysen und Problemlösungsversuchen, die auf Einzelobjekte bezogenen sind.  In diesem Kontext erworbene Fertigkeiten zur Analyse und Lösung von Problemen blieben zudem lebenslang verfügbar.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46</a:t>
            </a:fld>
            <a:endParaRPr lang="de-DE"/>
          </a:p>
        </p:txBody>
      </p:sp>
    </p:spTree>
    <p:extLst>
      <p:ext uri="{BB962C8B-B14F-4D97-AF65-F5344CB8AC3E}">
        <p14:creationId xmlns:p14="http://schemas.microsoft.com/office/powerpoint/2010/main" val="22086387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 da KI hier durch die Personalisierung von Lernerfahrungen einen wesentlichen Beitrag leisten kann. </a:t>
            </a:r>
            <a:endParaRPr lang="en-US" dirty="0"/>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8</a:t>
            </a:fld>
            <a:endParaRPr lang="de-DE"/>
          </a:p>
        </p:txBody>
      </p:sp>
    </p:spTree>
    <p:extLst>
      <p:ext uri="{BB962C8B-B14F-4D97-AF65-F5344CB8AC3E}">
        <p14:creationId xmlns:p14="http://schemas.microsoft.com/office/powerpoint/2010/main" val="41652613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742950" lvl="1" indent="-285750">
              <a:spcAft>
                <a:spcPts val="600"/>
              </a:spcAft>
              <a:buFont typeface="+mj-lt"/>
              <a:buAutoNum type="arabicPeriod"/>
            </a:pPr>
            <a:r>
              <a:rPr lang="de-DE" sz="1200" i="1" dirty="0">
                <a:effectLst/>
                <a:latin typeface="Times New Roman" panose="02020603050405020304" pitchFamily="18" charset="0"/>
                <a:ea typeface="Aptos" panose="020B0004020202020204" pitchFamily="34" charset="0"/>
                <a:cs typeface="Times New Roman" panose="02020603050405020304" pitchFamily="18" charset="0"/>
              </a:rPr>
              <a:t>Sozialer Roboter als Tutor</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Die gebräuchlichste Rolle, die ein Roboter in der Interaktion mit einem Kind beim Erwerb von Sprache und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Literacy</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übernehmen kann, ist, als Ressource von Wissen zu dienen (z.B.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Movellan</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et al., 2009; Vogt et al., 2019), die den Erwerb von neuem Wissen und Fertigkeiten fördert (Chen et al. 2020). Der Lernende profitiere demnach von der Interaktion mit einem erfahrenen Tutor aufgrund der im Lernprozess gebotenen Anleitung und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scaffolding</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Deshalb müssen sich Tutoren auf eine Weise genau auf die Fertigkeiten des Lernenden einstellen, die ihnen den Erwerb neuer Kompetenzen oder Verständnisebenen ermöglicht, die sie alleine nicht erreichen würden. Es ist aber nicht nur ein Modell der wahrnehmungsbezogenen, kognitiven und linguistischen Fertigkeiten des Lernenden erforderlich, sondern auch ein Modell der Aufgabe. Beim Ziel des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Scaffoldings</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müssen beide Modelle nicht nur kombiniert werden. Verbale Anleitung muss zudem vom Partnermodell abgeleitet und auf eine Weise konzipiert werden, die nonverbales Verhalten impliziert und sich an die sprachlichen Kompetenzen des Kindes anpasst (Norman et al., 2021; Rohlfing et al., 2021).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742950" lvl="1" indent="-285750">
              <a:spcAft>
                <a:spcPts val="600"/>
              </a:spcAft>
              <a:buFont typeface="+mj-lt"/>
              <a:buAutoNum type="arabicPeriod"/>
            </a:pPr>
            <a:r>
              <a:rPr lang="de-DE" sz="1200" i="1" dirty="0">
                <a:effectLst/>
                <a:latin typeface="Times New Roman" panose="02020603050405020304" pitchFamily="18" charset="0"/>
                <a:ea typeface="Aptos" panose="020B0004020202020204" pitchFamily="34" charset="0"/>
                <a:cs typeface="Times New Roman" panose="02020603050405020304" pitchFamily="18" charset="0"/>
              </a:rPr>
              <a:t>Sozialer Roboter als Lernpartner</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Die Entscheidung hinsichtlich der Rolle des Roboters im Lernprozess sollte darauf begründet werden, ob die Interaktion mit dem Roboter als vergnüglich wahrgenommen wird, während sie gleichzeitig effektiv für das Erreichen eines Lernziels ist (Kory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Westlund</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et al., 2016;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Belpaeme</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et al., 2018). Dies korrespondiert mit Evidenz aus der Entwicklungspsychologie wonach Kinder dazu tendieren, den Roboter als gleichrangig und als sozialen Akteur zu behandeln (Tanaka &amp;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Matsuzoe</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2012;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Belpaeme</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et al., 2016;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Oranc</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&amp;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Kuntay</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2020). Dies kann zu Akzeptanz eines Roboters führen, bringt jedoch auch einige Einschränkungen, insbesondere in Bezug auf Kleinkinder mit sich (Shin &amp; Kim, 2007).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Nach der Metaanalyse von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Belpaeme</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et al. (2018) werden bei der Nutzung von Robotern zu Bildungszwecken in nur 9% der Studien Roboter in der Rolle des Lernpartners konzipiert. Charakteristisch hierfür ist, dass beide Partner für die Konstruktion von Wissen verantwortlich sind (Chi 2009) und sich beide hierbei engagieren müssen. Die Fähigkeit des Roboters, den Mitlernenden zu identifizieren und wiederzuerkennen, ist eine Vorbedingung für diese Beziehungsform, die nur mit der Zeit entstehen kann. Diese beruht auf wahrnehmungsbezogenen und kognitiven Fähigkeiten. Was dialogische Fertigkeiten betrifft, fanden Baxter et al. (2017), dass personalisierte Roboter besser dafür geeignet sind, Kinder in eine lernbezogene Interaktion zu involvieren. Mit Personalisierung meinen die Autoren Anpassung an nichtverbales Verhalten, sympathische Sprachinhalte und Ausrichtung auf die Aufgabenerfüllung.</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In der vorliegenden Forschung wird jedoch neben dem Engagement nicht genau dargelegt, welche Art von Lernprozessen der Roboter in dieser Rolle fördern sollte.</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742950" lvl="1" indent="-285750">
              <a:spcAft>
                <a:spcPts val="600"/>
              </a:spcAft>
              <a:buFont typeface="+mj-lt"/>
              <a:buAutoNum type="arabicPeriod"/>
            </a:pPr>
            <a:r>
              <a:rPr lang="de-DE" sz="1200" i="1" dirty="0">
                <a:effectLst/>
                <a:latin typeface="Times New Roman" panose="02020603050405020304" pitchFamily="18" charset="0"/>
                <a:ea typeface="Aptos" panose="020B0004020202020204" pitchFamily="34" charset="0"/>
                <a:cs typeface="Times New Roman" panose="02020603050405020304" pitchFamily="18" charset="0"/>
              </a:rPr>
              <a:t>Sozialer Roboter als Lernender</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Bestätigt durch vorliegende Forschungsergebnisse ist, dass der Roboter die Rolle eines weniger kenntnisreichen Partners und eines Lernenden übernehmen kann. Er kann auf diese Weise die Konsolidierung und Beherrschung von Fertigkeiten fördern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Belpaeme</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et al., 2018). Gleichzeitig könnten Empathie und Mitgefühl gesteigert werden (Lee et al., 2019).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Auch bei diesbezüglichen Studien fehle jedoch ein eindeutiger Vergleich mit anderen möglichen Rollen des Roboters. Zudem bleibt die Frage offen, ob der Lerneffekt auf der Unterweisungs- und Fürsorgeaktivität beruht, die für die Tutorenrolle erforderlich sind oder auf der Fähigkeit zur Wissenskonstruktion auf Seiten des Lernenden, das dem Tutor als Feedback gegeben wird. </a:t>
            </a:r>
            <a:r>
              <a:rPr lang="de-DE" sz="12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Die Implementierung von Reaktionen, die gehaltvoll und bedeutsam (Chi 2009) sind, und somit kognitive und/ oder dialogische Prozesse reflektieren, fehlt jedoch bislang bei der Konzeption von Robotern als Lernende.</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47</a:t>
            </a:fld>
            <a:endParaRPr lang="de-DE"/>
          </a:p>
        </p:txBody>
      </p:sp>
    </p:spTree>
    <p:extLst>
      <p:ext uri="{BB962C8B-B14F-4D97-AF65-F5344CB8AC3E}">
        <p14:creationId xmlns:p14="http://schemas.microsoft.com/office/powerpoint/2010/main" val="305849722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Bei den genannten Rollen für Roboter beim Lernen wurde deren unterstützende Rolle bislang kaum detailliert behandelt. So kann Beistand in zumindest zwei Aspekte unterteilt werden: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buFont typeface="+mj-lt"/>
              <a:buAutoNum type="alphaLcParenR"/>
            </a:pPr>
            <a:r>
              <a:rPr lang="de-DE" sz="1800" dirty="0">
                <a:effectLst/>
                <a:latin typeface="Times New Roman" panose="02020603050405020304" pitchFamily="18" charset="0"/>
                <a:ea typeface="Aptos" panose="020B0004020202020204" pitchFamily="34" charset="0"/>
                <a:cs typeface="Times New Roman" panose="02020603050405020304" pitchFamily="18" charset="0"/>
              </a:rPr>
              <a:t>Unterstützung der </a:t>
            </a:r>
            <a:r>
              <a:rPr lang="de-DE" sz="1800" i="1" dirty="0">
                <a:effectLst/>
                <a:latin typeface="Times New Roman" panose="02020603050405020304" pitchFamily="18" charset="0"/>
                <a:ea typeface="Aptos" panose="020B0004020202020204" pitchFamily="34" charset="0"/>
                <a:cs typeface="Times New Roman" panose="02020603050405020304" pitchFamily="18" charset="0"/>
              </a:rPr>
              <a:t>Lehrkraft</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im Unterricht oder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buFont typeface="+mj-lt"/>
              <a:buAutoNum type="alphaLcParenR"/>
            </a:pPr>
            <a:r>
              <a:rPr lang="de-DE" sz="1800" dirty="0">
                <a:effectLst/>
                <a:latin typeface="Times New Roman" panose="02020603050405020304" pitchFamily="18" charset="0"/>
                <a:ea typeface="Aptos" panose="020B0004020202020204" pitchFamily="34" charset="0"/>
                <a:cs typeface="Times New Roman" panose="02020603050405020304" pitchFamily="18" charset="0"/>
              </a:rPr>
              <a:t>Unterstützung des</a:t>
            </a:r>
            <a:r>
              <a:rPr lang="de-DE" sz="1800" i="1" dirty="0">
                <a:effectLst/>
                <a:latin typeface="Times New Roman" panose="02020603050405020304" pitchFamily="18" charset="0"/>
                <a:ea typeface="Aptos" panose="020B0004020202020204" pitchFamily="34" charset="0"/>
                <a:cs typeface="Times New Roman" panose="02020603050405020304" pitchFamily="18" charset="0"/>
              </a:rPr>
              <a:t> Schülers</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bei der Lösung einer vorgegebenen Aufgabe.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Beide Rollen beinhalten spezifische Gelegenheiten und Herausforderungen.</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Bei der Unterstützung der </a:t>
            </a:r>
            <a:r>
              <a:rPr lang="de-DE" sz="1800" i="1"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Lehrkraft</a:t>
            </a:r>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 handelt der Roboter oft als Tutor, der Lernmaterial anbietet und es der Lehrkraft somit ermöglicht, sich stärker auf das Verhalten der Schüler als auf den Unterricht zu fokussieren (</a:t>
            </a:r>
            <a:r>
              <a:rPr lang="de-DE" sz="1800" dirty="0" err="1">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Alemi</a:t>
            </a:r>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 et al., 2015; Hong et al., 2016)</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Der Roboter könnte zudem Daten zu Lernverhalten und -fortschritt sammeln, verarbeiten und überwachen, bezogen auf die Gruppe oder das Individuum, die in den folgenden Unterricht einfließen. Roboter haben somit das Potenzial, das Lernen durch das Angebot von Inhalten zu unterstützen, die auf die individuellen Fähigkeiten zugeschnitten sind (Gordon &amp; </a:t>
            </a:r>
            <a:r>
              <a:rPr lang="de-DE" sz="1800" dirty="0" err="1">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Breazeal</a:t>
            </a:r>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 2015).</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Weitere Funktionen sind die Rolle einer Aufsichtsperson (Ahmad et al., 2021), des Muttersprachlers beim Zweitspracherwerb, der als Modell dient und Sprachgebrauch ermuntert (Han et al., 2012; </a:t>
            </a:r>
            <a:r>
              <a:rPr lang="de-DE" sz="1800" dirty="0" err="1">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Spaulding</a:t>
            </a:r>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 et al., 2018), oder als Katalysator, der die Interaktion zwischen Lernenden in einem Setting erleichtert, in das die Lehrkraft nicht aktiv involviert ist (</a:t>
            </a:r>
            <a:r>
              <a:rPr lang="de-DE" sz="1800" dirty="0" err="1">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Engwal</a:t>
            </a:r>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 &amp; Lopes, 2022).</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In diesen Kontexten könnte der Roboter aus Sicht der Lernenden als weniger einschüchternd und bewertend erlebt werden als eine Lehrkraft. Deren Rolle könnte sich </a:t>
            </a:r>
            <a:r>
              <a:rPr lang="de-DE" sz="1800" dirty="0">
                <a:solidFill>
                  <a:srgbClr val="FF0000"/>
                </a:solidFill>
                <a:effectLst/>
                <a:latin typeface="Times New Roman" panose="02020603050405020304" pitchFamily="18" charset="0"/>
                <a:ea typeface="Aptos" panose="020B0004020202020204" pitchFamily="34" charset="0"/>
                <a:cs typeface="Times New Roman" panose="02020603050405020304" pitchFamily="18" charset="0"/>
              </a:rPr>
              <a:t>vom Dozenten zum Moderator verändern und ihr erlauben, stärker konstruktive und interaktive Lernkontexte herzustellen.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Bei der Unterstützung der </a:t>
            </a:r>
            <a:r>
              <a:rPr lang="de-DE" sz="1800" i="1"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Lehrkraft</a:t>
            </a:r>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 handelt der Roboter oft als Tutor, der Lernmaterial anbietet und es der Lehrkraft somit ermöglicht, sich stärker auf das Verhalten der Schüler als auf den Unterricht zu fokussieren (</a:t>
            </a:r>
            <a:r>
              <a:rPr lang="de-DE" sz="1800" dirty="0" err="1">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Alemi</a:t>
            </a:r>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 et al., 2015; Hong et al., 2016)</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Der Roboter könnte zudem Daten zu Lernverhalten und -fortschritt sammeln, verarbeiten und überwachen, bezogen auf die Gruppe oder das Individuum, die in den folgenden Unterricht einfließen. </a:t>
            </a:r>
            <a:r>
              <a:rPr lang="de-DE" sz="1800" u="sng" strike="sngStrike"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Roboter haben somit das Potenzial, das Lernen durch das Angebot von Inhalten zu unterstützen, die auf die individuellen Fähigkeiten zugeschnitten sind (Gordon &amp; </a:t>
            </a:r>
            <a:r>
              <a:rPr lang="de-DE" sz="1800" u="sng" strike="sngStrike" dirty="0" err="1">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Breazeal</a:t>
            </a:r>
            <a:r>
              <a:rPr lang="de-DE" sz="1800" u="sng" strike="sngStrike" dirty="0">
                <a:effectLst/>
                <a:highlight>
                  <a:srgbClr val="FFFF00"/>
                </a:highlight>
                <a:latin typeface="Times New Roman" panose="02020603050405020304" pitchFamily="18" charset="0"/>
                <a:ea typeface="Aptos" panose="020B0004020202020204" pitchFamily="34" charset="0"/>
                <a:cs typeface="Times New Roman" panose="02020603050405020304" pitchFamily="18" charset="0"/>
              </a:rPr>
              <a:t>, 2015).</a:t>
            </a:r>
            <a:r>
              <a:rPr lang="de-DE" sz="1800" u="sng" strike="sngStrike" dirty="0">
                <a:effectLst/>
                <a:latin typeface="Times New Roman" panose="02020603050405020304" pitchFamily="18" charset="0"/>
                <a:ea typeface="Aptos" panose="020B0004020202020204" pitchFamily="34" charset="0"/>
                <a:cs typeface="Times New Roman" panose="02020603050405020304" pitchFamily="18" charset="0"/>
              </a:rPr>
              <a:t> (Doppelung)</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Weitere Funktionen sind die Rolle einer Aufsichtsperson (Ahmad et al., 2021), des Muttersprachlers beim Zweitspracherwerb, der als Modell dient und Sprachgebrauch ermuntert (Han et al., 2012;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Spaulding</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 2018), oder als Katalysator, der die Interaktion zwischen Lernenden in einem Setting erleichtert, in das die Lehrkraft nicht aktiv involviert ist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Engwal</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&amp; Lopes, 2022).</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In diesen Kontexten könnte der Roboter aus Sicht der Lernenden als weniger einschüchternd und bewertend erlebt werden als eine Lehrkraft. Deren Rolle könnte sich vom Dozenten zum Moderator verändern und ihr erlauben, stärker konstruktive und interaktive Lernkontexte herzustellen.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In der Rolle als Beistand des Lernenden kann der Roboter bei Schwierigkeiten direkte Unterstützung durch das Angebot von Information zur Problemlösung anbieten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Crossman</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 2018). Lernen kann zudem indirekt durch Feedback bei der Aufgabenbewältigung gefördert werden (Gordon &amp;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Breazeal</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2015; Hsiao et al., 2015), wie auch durch Spiegelung des Verhaltens des Lernenden oder durch Angebot einer anderen Perspektive (Wood et al., 2017), durch Steigerung von Motivation und Engagement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Deublein</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 2018) sowie durch Fokussierung und Rücklenkung der Aufmerksamkeit auf die Aufgabe, wenn der Lernende abschweift. In verkörperter Form könnte der Roboter zudem Behinderungen kompensieren, z.B. durch Vorlesen eines Texts für einen visuell behinderten Schüler oder Repräsentation eines Schülers, der nicht physisch im Klassenzimmer anwesend sein kann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Newhart</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t al., 2016).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In den genannten Szenarien ermöglicht der Roboter es den Lernenden, eine Aufgabe erfolgreich zu bewältigen, was sie vielleicht ohne diesen Beistand nicht geschafft hätten.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Um diese Rolle erfüllen zu können, muss der Roboter die jeweilige Lernaufgabe und ihre Anforderungen verstehen können. Er muss die Kompetenz des Lernenden erfassen, seine möglichen Fertigkeiten einschätzen und Fortschritte überwachen. Zusätzlich zur Registrierung des offenen Lösungsverhaltens erfordert dies, dass der Roboter multimodale Hinweise (Blickrichtung, Körperhaltung etc.) interpretieren kann, um Rückschlüsse auf die kognitive und emotionale Verfassung des Lernenden zu ziehen und auf Situationen zu reagieren, in denen der Lernende möglicherweise mit einer Aufgabe zu kämpfen hat. Um Beistand bei der Lösung einer Aufgabe zu leisten, muss der Roboter im Weiteren dazu imstande sein, über Gesten, Sprache oder andere Mittel zur Lenkung von Aufmerksamkeit und Vermittlung von Information (s.a. Vogt et al., 2017) geeignete Hinweise zu geben. Wesentlich ist darüber hinaus, dass der Roboter nicht nur wissen muss, </a:t>
            </a:r>
            <a:r>
              <a:rPr lang="de-DE" sz="1800" i="1" dirty="0">
                <a:effectLst/>
                <a:latin typeface="Times New Roman" panose="02020603050405020304" pitchFamily="18" charset="0"/>
                <a:ea typeface="Aptos" panose="020B0004020202020204" pitchFamily="34" charset="0"/>
                <a:cs typeface="Times New Roman" panose="02020603050405020304" pitchFamily="18" charset="0"/>
              </a:rPr>
              <a:t>wie</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er in einem bestimmten Kontext helfen kann, sondern auch, </a:t>
            </a:r>
            <a:r>
              <a:rPr lang="de-DE" sz="1800" i="1" dirty="0">
                <a:effectLst/>
                <a:latin typeface="Times New Roman" panose="02020603050405020304" pitchFamily="18" charset="0"/>
                <a:ea typeface="Aptos" panose="020B0004020202020204" pitchFamily="34" charset="0"/>
                <a:cs typeface="Times New Roman" panose="02020603050405020304" pitchFamily="18" charset="0"/>
              </a:rPr>
              <a:t>wann</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Unterstützung notwendig ist, und seine Hilfe entsprechend balancieren kann. Wenn der Roboter bspw. zu hilfreich ist, könnte dies zwar kurzzeitige Lernerfolge steigern, aber die Gelegenheit für langfristiges lernen reduzieren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Koedinger</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 2006).</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48</a:t>
            </a:fld>
            <a:endParaRPr lang="de-DE"/>
          </a:p>
        </p:txBody>
      </p:sp>
    </p:spTree>
    <p:extLst>
      <p:ext uri="{BB962C8B-B14F-4D97-AF65-F5344CB8AC3E}">
        <p14:creationId xmlns:p14="http://schemas.microsoft.com/office/powerpoint/2010/main" val="31649709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Eine neue Rolle von Bildungsrobotern besteht zum einen darin, Kinder in ihrem Engagement und Motivation bei einer Lernaufgabe zu unterstützen, und zum anderen, ihre Angst beim Erwerb einer neuen oder herausfordernden Aufgabe zu mildern. Ein Roboter kann diese Rolle exklusiv oder zusammen mit anderen Aufgaben ausüben. Hiermit kann Lernen indirekt durch Optimierung des sozioemotionalen Kontexts gefördert werden. Dies könnte von wesentlicher Bedeutung bei Kindern mit Lern-, Aufmerksamkeits- oder Sprachstörungen sein.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Die Fähigkeit zu sozialen Dialogen könnte Robotern dabei helfen, ihr soziale Präsenz und Kapazität zu vollständig gemeinsamer Lernerfahrung zu stärken. Darüber hinaus können bestimmte Eigenheiten der robotischen Sprache einen unterstützenden Lernkontext ausgestalten –insbesondere, wenn Roboter sich an Eigenheiten der Sprache des menschlichen Gesprächspartners anpassen können (Kumar et al., 2010;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Gulz</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 2011; Lubold et al., 2018).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Dialogfähige und unterstützende Roboter erweisen sich somit als vielversprechend hinsichtlich pädagogischer Interventionen. Hierfür sind jedoch autonome Roboter erforderlich mit genauer und schneller Wahrnehmungsfähigkeit, Verstehen und Reaktionsfähigkeit für die kindliche Sprache, was derzeit die Kompetenzen der meisten Robotersysteme übersteigt.</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Vermehrter Lerngewinn wäre jedoch zu erwarten, wenn Roboter nicht nur reaktiv sind, sondern aktiv Kinder motivieren oder die Art verändern, wie Kinder eine Lernaufgabe und ihre Bewältigungskompetenz bewerten. Als Beispiel kann ein Kind mit Leseproblemen und assoziierter Angst dienen. Ein unterstützender Roboter kann aktives Engagement alleine dadurch fördern, dass er regelmäßige Aufforderungen anbietet, die das Kind ermutigen weiterzulesen oder indem er den Zeitumfang oder die Anzahl der bereits gelesenen Seiten meldet. Hierbei muss der Roboter dazu imstande sein, schnell zu erkennen, wenn ein Kind Fehler macht, stoppt oder ängstlich wird: d.h., einfühlsame Ermutigung und Verstärkung zu bieten, wenn das Kind es braucht. Dies könnte durch Fragen des Roboters begleitet werden, welche die Reflexion des Kindes über seinen Erfolg beim Lesen fördern.</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Eine weitere Möglichkeit ist, Roboter zu entwickeln, die Engagement beim Lesen durch multiple dialogische Rollen im Sinne eines Co-Lernenden unterstützen können, indem sie bspw. selbst Fehler machen, um korrigierendes Feedback beim Kind hervorzurufen. Roboter könnten zudem spontane Verständnisfragen stellen, um die Aufmerksamkeit des Kindes zu fördern und zu überprüfen. Dynamische und anpassungsfähige Rollen stellen somit die beste Alternative für soziale Roboter als sozioemotionale Unterstützung für Kinder bei Lernaktivitäten dar.</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49</a:t>
            </a:fld>
            <a:endParaRPr lang="de-DE"/>
          </a:p>
        </p:txBody>
      </p:sp>
    </p:spTree>
    <p:extLst>
      <p:ext uri="{BB962C8B-B14F-4D97-AF65-F5344CB8AC3E}">
        <p14:creationId xmlns:p14="http://schemas.microsoft.com/office/powerpoint/2010/main" val="388704837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Soziale Roboter sind im Vergleich zu anderen Technologien besonders zu Anstoß oder Förderung von kommunikativem Verhalten geeignet. Sie haben häufig ein humanoides oder tierähnliches Aussehen und dies steigert die Tendenz, sie zu vermenschlichen (</a:t>
            </a:r>
            <a:r>
              <a:rPr lang="de-DE" sz="1800" dirty="0" err="1">
                <a:effectLst/>
                <a:latin typeface="Times New Roman" panose="02020603050405020304" pitchFamily="18" charset="0"/>
                <a:ea typeface="Aptos" panose="020B0004020202020204" pitchFamily="34" charset="0"/>
                <a:cs typeface="Times New Roman" panose="02020603050405020304" pitchFamily="18" charset="0"/>
              </a:rPr>
              <a:t>Mubin</a:t>
            </a:r>
            <a:r>
              <a:rPr lang="de-DE" sz="1800" dirty="0">
                <a:effectLst/>
                <a:latin typeface="Times New Roman" panose="02020603050405020304" pitchFamily="18" charset="0"/>
                <a:ea typeface="Aptos" panose="020B0004020202020204" pitchFamily="34" charset="0"/>
                <a:cs typeface="Times New Roman" panose="02020603050405020304" pitchFamily="18" charset="0"/>
              </a:rPr>
              <a:t> et al., 2013). Lin et al. (2022) fanden, dass interaktive mündliche Aufgaben im Austausch mit sozialen Robotern häufig beim Unterricht von Fremdsprachen eingesetzt werden, da dies den Lernenden die Möglichkeit bietet mit einem Muttersprachler in Dialog zu treten und diese Aktivitäten mehr darauf abzielen, kommunikative Fertigkeiten zu praktizieren als die Grammatik zu verbessern. Dies bedeutet jedoch nicht, dass Roboter nur in Kursen mit fortgeschrittenem Sprachniveau eingesetzt werden können, sondern sie können auch Anfänger dabei fördern, sich sprachlich auszudrücken.</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effectLst/>
                <a:latin typeface="Times New Roman" panose="02020603050405020304" pitchFamily="18" charset="0"/>
                <a:ea typeface="Aptos" panose="020B0004020202020204" pitchFamily="34" charset="0"/>
                <a:cs typeface="Times New Roman" panose="02020603050405020304" pitchFamily="18" charset="0"/>
              </a:rPr>
              <a:t>Es zeigt sich jedoch, dass die Technologie zur Spracherkennung oder noch besser zur Erkennung von Aussprachefehlern, hier eine wichtige Rolle spielt. Dies gilt insbesondere für die Sprache von Kleinkindern. Die Fähigkeit, Dialog zu initiieren und aufrechtzuerhalten, stellt zusammen mit der Fähigkeit, den Sprachausdruck an einen spezifischen Kontext anzupassen, weiterhin eine Herausforderung für soziale Roboter dar (Conti et al., 2020).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50</a:t>
            </a:fld>
            <a:endParaRPr lang="de-DE"/>
          </a:p>
        </p:txBody>
      </p:sp>
    </p:spTree>
    <p:extLst>
      <p:ext uri="{BB962C8B-B14F-4D97-AF65-F5344CB8AC3E}">
        <p14:creationId xmlns:p14="http://schemas.microsoft.com/office/powerpoint/2010/main" val="298065863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742950" lvl="1" indent="-285750">
              <a:spcAft>
                <a:spcPts val="600"/>
              </a:spcAft>
              <a:buFont typeface="+mj-lt"/>
              <a:buAutoNum type="arabicPeriod"/>
            </a:pPr>
            <a:r>
              <a:rPr lang="de-DE" sz="1200" i="1" dirty="0">
                <a:effectLst/>
                <a:latin typeface="Times New Roman" panose="02020603050405020304" pitchFamily="18" charset="0"/>
                <a:ea typeface="Aptos" panose="020B0004020202020204" pitchFamily="34" charset="0"/>
                <a:cs typeface="Times New Roman" panose="02020603050405020304" pitchFamily="18" charset="0"/>
              </a:rPr>
              <a:t>Nutzung eines sozialen Roboters im Rollenspiel</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Rollenspiele bieten den Kontext zur Vermittlung und Veränderung von Bedeutung und ermöglichen so die Konstruktion von Gemeinsamkeit; das heißt, sie erzeugen geteiltes Wissen, das wesentlich für die Kommunikation ist, und das durch Verarbeitung und Sammlung neuer Information in kommunikativen Interaktionen bereichert werden kann (Clark, 2020). Rollenspiel fördert erwiesenermaßen metakommunikative Kompetenzen und unterstützt im Vorschulalter den Spracherwerb (z. B. Andresen, 2005) wie auch den Lernkontext für das Lernen von Fremdsprachen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Raz</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1985; Al-</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Arish</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1994). Der soziale Roboter könnte hier eine Vielzahl von Rollen übernehmen oder als Modell für das Kind beim Rollentausch dienen. Er könnte verhaltensbezogene und linguistische Muster imitieren (s.a. Carpenter et al., 2005), die in einem bestimmten Szenario angemessen sind.</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Rollenspiel geht insofern über die bereits vorgestellten Unterrichtsmethoden hinaus, da es sich auf aufgabenbezogenen Sprachunterricht begründet (Ellis, 2003) und den Aufbau einer sozialen Beziehung zwischen den Teilnehmenden beinhaltet. Diese Beziehung wird durch proaktives und sozial angemessenes Verhalten erreicht. Die hohe soziale Angemessenheit vorhergesagter und proaktiver Verhaltensweisen (Liu et al., 2018) wie auch koordinierte und rechtzeitige Reaktionen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Belpaeme</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et al., 2018) sind jedoch derzeit bei Robotern noch nicht implementiert. Dadurch könnten jedoch rollenbezogene Vorgehensweisen gefördert werden. Auch hierfür sind das Erkennen nonverbaler sozialer Signale zur korrekten Interpretation sowie für angemessene Reaktionen erforderlich, die Hinweise und Ermutigung in einer spezifischen Rolle bieten.</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rPr>
              <a:t>Schließlich bieten Rollenspiele exzellente Gelegenheiten für die äußerst positiv bewerteten Lernformen der Aktivierung von Wissen, die Förderung von Verhandlungen über Bedeutungen und die Ko-Konstruktion von Wissen (Chi, 2009). Dies könnte insbesondere für Lernende mit unterschiedlichem Hintergrund von Bedeutung sein, die Konversation in der neuen Sprache üben könnten, bevor sie diese mit Muttersprachlern praktizieren.</a:t>
            </a:r>
            <a:r>
              <a:rPr lang="de-DE" dirty="0">
                <a:effectLst/>
              </a:rPr>
              <a:t> </a:t>
            </a:r>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51</a:t>
            </a:fld>
            <a:endParaRPr lang="de-DE"/>
          </a:p>
        </p:txBody>
      </p:sp>
    </p:spTree>
    <p:extLst>
      <p:ext uri="{BB962C8B-B14F-4D97-AF65-F5344CB8AC3E}">
        <p14:creationId xmlns:p14="http://schemas.microsoft.com/office/powerpoint/2010/main" val="32415627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742950" lvl="1" indent="-285750">
              <a:spcAft>
                <a:spcPts val="600"/>
              </a:spcAft>
              <a:buFont typeface="+mj-lt"/>
              <a:buAutoNum type="arabicPeriod"/>
            </a:pPr>
            <a:r>
              <a:rPr lang="de-DE" sz="1200" i="1" dirty="0">
                <a:effectLst/>
                <a:latin typeface="Times New Roman" panose="02020603050405020304" pitchFamily="18" charset="0"/>
                <a:ea typeface="Aptos" panose="020B0004020202020204" pitchFamily="34" charset="0"/>
                <a:cs typeface="Times New Roman" panose="02020603050405020304" pitchFamily="18" charset="0"/>
              </a:rPr>
              <a:t>Nutzung eines sich fehlerhaft verhaltenden Roboters zur Förderung von Nachdenken und Korrektur von Fehlern</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Seit in den späten 60er Jahren die überraschende Erkenntnis entdeckt wurde, dass in einem Lernkontext von Gleichrangigen die Tutoren größere Fortschritte machten als die von ihnen Unterrichteten wurden die Vorteile von „Lernen durch Unterrichten“ umfassend untersucht (Duran, 2017). Es zeigte sich, dass Lernen mit der Erwartung zu unterrichten die Identifikation von inhaltlichen Schlüsselelementen und ihre Organisation in einer bedeutsamen Darstellung fördert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Benware</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&amp; Deci, 1984). Gleichzeitig fand man, dass „Lernen und Erklären“ anhaltenderen Lerngewinn ermöglichte als Lernen mit der Absicht zu unterrichten (Fiorella &amp; Mayer, 2013). Erklären gegenüber anderen bietet dem Tutor mehr und bessere Gelegenheiten, eigene Bereiche für Verbesserung zu erkennen, eigenes Wissen zu reorganisieren und eigene Fehler durch Einsatz metakognitiver Fertigkeiten zu korrigieren (Duran, 2017).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Mit dem Ziel, den Lernenden vermehrt Gelegenheiten zum Engagement im „Lernen durch Unterrichten“ zu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biete,n</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wurden lernfähige virtuelle Mittel (Biswas et al., 2005) und Roboter (Tanaka &amp;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Matsuzoe</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2012; Hood et al. 2015; Walker et al., 2016) entwickelt. Bei Letzteren stellt die Untersuchung der Auswirkung von absichtlich konstruierten inkorrekten Verhaltensweisen eines Roboters auf das Engagement und Lernen seines menschlichen Tutors eine faszinierende Forschungsrichtung dar.</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Trotz ihres immensen pädagogischen Potenzials sind derartige Roboter noch viel schwerer zu konstruieren als „korrekt“ arbeitende Geräte. Insbesondere scheint es schwierig zu sein, gleichzeitig konsistent sicherzustellen, dass</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spcAft>
                <a:spcPts val="600"/>
              </a:spcAft>
              <a:buFont typeface="+mj-lt"/>
              <a:buAutoNum type="arabicPeriod"/>
            </a:pPr>
            <a:r>
              <a:rPr lang="de-DE" sz="1200" dirty="0">
                <a:effectLst/>
                <a:latin typeface="Times New Roman" panose="02020603050405020304" pitchFamily="18" charset="0"/>
                <a:ea typeface="Aptos" panose="020B0004020202020204" pitchFamily="34" charset="0"/>
                <a:cs typeface="Times New Roman" panose="02020603050405020304" pitchFamily="18" charset="0"/>
              </a:rPr>
              <a:t> das inkorrekte Verhalten des Roboters die erwünschten Effekte hinsichtlich Engagement und Metakognition auslöst ohne Frustration beim Kind zu erzeugen (Biswas et al., 2005)</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spcAft>
                <a:spcPts val="600"/>
              </a:spcAft>
              <a:buFont typeface="+mj-lt"/>
              <a:buAutoNum type="arabicPeriod"/>
            </a:pPr>
            <a:r>
              <a:rPr lang="de-DE" sz="1200" dirty="0">
                <a:effectLst/>
                <a:latin typeface="Times New Roman" panose="02020603050405020304" pitchFamily="18" charset="0"/>
                <a:ea typeface="Aptos" panose="020B0004020202020204" pitchFamily="34" charset="0"/>
                <a:cs typeface="Times New Roman" panose="02020603050405020304" pitchFamily="18" charset="0"/>
              </a:rPr>
              <a:t> der Roboter sich mit der Zeit verbessert, somit unterstützende Verhaltensweisen des Kindes aufgreift und Interaktion erzeugt (Chi, 2009), während er</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spcAft>
                <a:spcPts val="600"/>
              </a:spcAft>
              <a:buFont typeface="+mj-lt"/>
              <a:buAutoNum type="arabicPeriod"/>
            </a:pPr>
            <a:r>
              <a:rPr lang="de-DE" sz="1200" dirty="0">
                <a:effectLst/>
                <a:latin typeface="Times New Roman" panose="02020603050405020304" pitchFamily="18" charset="0"/>
                <a:ea typeface="Aptos" panose="020B0004020202020204" pitchFamily="34" charset="0"/>
                <a:cs typeface="Times New Roman" panose="02020603050405020304" pitchFamily="18" charset="0"/>
              </a:rPr>
              <a:t>Der Roboter niemals die eigene Kompetenz des Kindes übertrifft, was sich negativ auf sein Selbstwertgefühl auswirken würde. Tanaka &amp;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Matsuzoe</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2012 umgingen dieses Problem, indem sie den Roboter aus der Distanz steuerten.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pPr marL="228600"/>
            <a:r>
              <a:rPr lang="de-DE" sz="1200" dirty="0">
                <a:effectLst/>
                <a:latin typeface="Times New Roman" panose="02020603050405020304" pitchFamily="18" charset="0"/>
                <a:ea typeface="Aptos" panose="020B0004020202020204" pitchFamily="34" charset="0"/>
                <a:cs typeface="Times New Roman" panose="02020603050405020304" pitchFamily="18" charset="0"/>
              </a:rPr>
              <a:t>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52</a:t>
            </a:fld>
            <a:endParaRPr lang="de-DE"/>
          </a:p>
        </p:txBody>
      </p:sp>
    </p:spTree>
    <p:extLst>
      <p:ext uri="{BB962C8B-B14F-4D97-AF65-F5344CB8AC3E}">
        <p14:creationId xmlns:p14="http://schemas.microsoft.com/office/powerpoint/2010/main" val="8323821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742950" lvl="1" indent="-285750">
              <a:spcAft>
                <a:spcPts val="600"/>
              </a:spcAft>
              <a:buFont typeface="+mj-lt"/>
              <a:buAutoNum type="arabicPeriod" startAt="6"/>
            </a:pPr>
            <a:r>
              <a:rPr lang="de-DE" sz="1200" i="1" dirty="0">
                <a:effectLst/>
                <a:latin typeface="Times New Roman" panose="02020603050405020304" pitchFamily="18" charset="0"/>
                <a:ea typeface="Aptos" panose="020B0004020202020204" pitchFamily="34" charset="0"/>
                <a:cs typeface="Times New Roman" panose="02020603050405020304" pitchFamily="18" charset="0"/>
              </a:rPr>
              <a:t>Nutzung eines sozialen Roboters zur Anregung von </a:t>
            </a:r>
            <a:r>
              <a:rPr lang="de-DE" sz="1200" i="1" dirty="0" err="1">
                <a:effectLst/>
                <a:latin typeface="Times New Roman" panose="02020603050405020304" pitchFamily="18" charset="0"/>
                <a:ea typeface="Aptos" panose="020B0004020202020204" pitchFamily="34" charset="0"/>
                <a:cs typeface="Times New Roman" panose="02020603050405020304" pitchFamily="18" charset="0"/>
              </a:rPr>
              <a:t>Metatalk</a:t>
            </a:r>
            <a:r>
              <a:rPr lang="de-DE" sz="1200" i="1" dirty="0">
                <a:effectLst/>
                <a:latin typeface="Times New Roman" panose="02020603050405020304" pitchFamily="18" charset="0"/>
                <a:ea typeface="Aptos" panose="020B0004020202020204" pitchFamily="34" charset="0"/>
                <a:cs typeface="Times New Roman" panose="02020603050405020304" pitchFamily="18" charset="0"/>
              </a:rPr>
              <a:t> bei Kindern</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r>
              <a:rPr lang="de-DE" sz="1200" dirty="0">
                <a:effectLst/>
                <a:latin typeface="Times New Roman" panose="02020603050405020304" pitchFamily="18" charset="0"/>
                <a:ea typeface="Aptos" panose="020B0004020202020204" pitchFamily="34" charset="0"/>
                <a:cs typeface="Times New Roman" panose="02020603050405020304" pitchFamily="18" charset="0"/>
              </a:rPr>
              <a:t>Dieser Aspekt erhielt bislang in der Forschung wenig Aufmerksamkeit.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Metatalk</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beinhaltet sowohl die Fähigkeit, über Kommunikation im Allgemeinen (Metakommunikation) als auch über Sprache im Besonderen (Metalinguistik) zu sprechen. Bei der Metakommunikation sind Gespräche über den Ablauf der bestehenden Interaktion oder eine hypothetische Konversation denkbar. Bei der Metalinguistik kann das Gespräch die Konstruktion der Sprache beinhalten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Aukrust</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2004). In beiden Fällen steht die Kommunikation im Fokus, diese wird manipuliert oder es wird darüber reflektiert. Bislang gibt es kaum Studien zu dieser Thematik oder man befasst sich damit nur implizit, bspw. bei Arbeiten zur Verbesserung der erzählerischen Fähigkeiten von Kindern (Kory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Westlund</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&amp; </a:t>
            </a:r>
            <a:r>
              <a:rPr lang="de-DE" sz="1200" dirty="0" err="1">
                <a:effectLst/>
                <a:latin typeface="Times New Roman" panose="02020603050405020304" pitchFamily="18" charset="0"/>
                <a:ea typeface="Aptos" panose="020B0004020202020204" pitchFamily="34" charset="0"/>
                <a:cs typeface="Times New Roman" panose="02020603050405020304" pitchFamily="18" charset="0"/>
              </a:rPr>
              <a:t>Breazeal</a:t>
            </a:r>
            <a:r>
              <a:rPr lang="de-DE" sz="1200" dirty="0">
                <a:effectLst/>
                <a:latin typeface="Times New Roman" panose="02020603050405020304" pitchFamily="18" charset="0"/>
                <a:ea typeface="Aptos" panose="020B0004020202020204" pitchFamily="34" charset="0"/>
                <a:cs typeface="Times New Roman" panose="02020603050405020304" pitchFamily="18" charset="0"/>
              </a:rPr>
              <a:t>, 2019). Über Kommunikation zu reflektieren, ist eine Fertigkeit, die sich auf Metakognition begründet. Metakognition wiederum kann als Bewusstheit und Steuerung der eigenen Gedanken definiert werden (Kuhn &amp; Dean, 2004) und wird durch Kontrolle von außen angeleitet. </a:t>
            </a:r>
            <a:endParaRPr lang="de-DE" sz="12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53</a:t>
            </a:fld>
            <a:endParaRPr lang="de-DE"/>
          </a:p>
        </p:txBody>
      </p:sp>
    </p:spTree>
    <p:extLst>
      <p:ext uri="{BB962C8B-B14F-4D97-AF65-F5344CB8AC3E}">
        <p14:creationId xmlns:p14="http://schemas.microsoft.com/office/powerpoint/2010/main" val="204281731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dirty="0">
                <a:effectLst/>
                <a:latin typeface="+mj-lt"/>
                <a:ea typeface="Apple Symbols" panose="02000000000000000000" pitchFamily="2" charset="-79"/>
                <a:cs typeface="Times New Roman" panose="02020603050405020304" pitchFamily="18" charset="0"/>
              </a:rPr>
              <a:t>Vor dem Kontext einer Demokratisierung von KI für die Bildung (</a:t>
            </a:r>
            <a:r>
              <a:rPr lang="de-DE" sz="1200" dirty="0" err="1">
                <a:effectLst/>
                <a:latin typeface="+mj-lt"/>
                <a:ea typeface="Apple Symbols" panose="02000000000000000000" pitchFamily="2" charset="-79"/>
                <a:cs typeface="Times New Roman" panose="02020603050405020304" pitchFamily="18" charset="0"/>
              </a:rPr>
              <a:t>Druga</a:t>
            </a:r>
            <a:r>
              <a:rPr lang="de-DE" sz="1200" dirty="0">
                <a:effectLst/>
                <a:latin typeface="+mj-lt"/>
                <a:ea typeface="Apple Symbols" panose="02000000000000000000" pitchFamily="2" charset="-79"/>
                <a:cs typeface="Times New Roman" panose="02020603050405020304" pitchFamily="18" charset="0"/>
              </a:rPr>
              <a:t> et al., 2019) ist es von grundlegender Bedeutung, Lernaktivitäten zu entwickeln, die sich stufenweise dem kindlichen Verständnis von KI, unter Nutzung von altersgerechten Tools, nähern. </a:t>
            </a:r>
            <a:endParaRPr lang="de-DE" sz="1200" dirty="0">
              <a:latin typeface="+mj-lt"/>
              <a:ea typeface="Apple Symbols" panose="02000000000000000000" pitchFamily="2" charset="-79"/>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54</a:t>
            </a:fld>
            <a:endParaRPr lang="de-DE"/>
          </a:p>
        </p:txBody>
      </p:sp>
    </p:spTree>
    <p:extLst>
      <p:ext uri="{BB962C8B-B14F-4D97-AF65-F5344CB8AC3E}">
        <p14:creationId xmlns:p14="http://schemas.microsoft.com/office/powerpoint/2010/main" val="33658603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02D1E3-94DD-3C82-576C-A45AFB8A9D4C}"/>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C8DC4C99-864E-D5E9-CC0E-612781CBE0E4}"/>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D93D6810-D5AA-5452-7D1A-C9FA96DE797B}"/>
              </a:ext>
            </a:extLst>
          </p:cNvPr>
          <p:cNvSpPr>
            <a:spLocks noGrp="1"/>
          </p:cNvSpPr>
          <p:nvPr>
            <p:ph type="body" idx="1"/>
          </p:nvPr>
        </p:nvSpPr>
        <p:spPr/>
        <p:txBody>
          <a:bodyPr/>
          <a:lstStyle/>
          <a:p>
            <a:pPr marL="742950" lvl="1" indent="-285750">
              <a:spcAft>
                <a:spcPts val="600"/>
              </a:spcAft>
              <a:buFont typeface="Arial" panose="020B0604020202020204" pitchFamily="34" charset="0"/>
              <a:buChar char="•"/>
              <a:tabLst>
                <a:tab pos="914400" algn="l"/>
              </a:tabLst>
            </a:pPr>
            <a:r>
              <a:rPr lang="de-DE" sz="1100" dirty="0">
                <a:effectLst/>
                <a:latin typeface="Times New Roman" panose="02020603050405020304" pitchFamily="18" charset="0"/>
                <a:ea typeface="Calibri" panose="020F0502020204030204" pitchFamily="34" charset="0"/>
                <a:cs typeface="Times New Roman" panose="02020603050405020304" pitchFamily="18" charset="0"/>
              </a:rPr>
              <a:t>Studien zeigen, dass das Lernen über KI kindliche Kreativität und die Fähigkeit zu gemeinschaftlichen Untersuchungen verbessern kann (</a:t>
            </a:r>
            <a:r>
              <a:rPr lang="de-DE" sz="1100" dirty="0" err="1">
                <a:effectLst/>
                <a:latin typeface="Times New Roman" panose="02020603050405020304" pitchFamily="18" charset="0"/>
                <a:ea typeface="Calibri" panose="020F0502020204030204" pitchFamily="34" charset="0"/>
                <a:cs typeface="Times New Roman" panose="02020603050405020304" pitchFamily="18" charset="0"/>
              </a:rPr>
              <a:t>Kewalramani</a:t>
            </a:r>
            <a:r>
              <a:rPr lang="de-DE" sz="1100" dirty="0">
                <a:effectLst/>
                <a:latin typeface="Times New Roman" panose="02020603050405020304" pitchFamily="18" charset="0"/>
                <a:ea typeface="Calibri" panose="020F0502020204030204" pitchFamily="34" charset="0"/>
                <a:cs typeface="Times New Roman" panose="02020603050405020304" pitchFamily="18" charset="0"/>
              </a:rPr>
              <a:t> et al., 2021).  Gleiches gilt für rechnerisches Denken (</a:t>
            </a:r>
            <a:r>
              <a:rPr lang="de-DE" sz="1100" dirty="0" err="1">
                <a:effectLst/>
                <a:latin typeface="Times New Roman" panose="02020603050405020304" pitchFamily="18" charset="0"/>
                <a:ea typeface="Calibri" panose="020F0502020204030204" pitchFamily="34" charset="0"/>
                <a:cs typeface="Times New Roman" panose="02020603050405020304" pitchFamily="18" charset="0"/>
              </a:rPr>
              <a:t>Vartiainen</a:t>
            </a:r>
            <a:r>
              <a:rPr lang="de-DE" sz="1100" dirty="0">
                <a:effectLst/>
                <a:latin typeface="Times New Roman" panose="02020603050405020304" pitchFamily="18" charset="0"/>
                <a:ea typeface="Calibri" panose="020F0502020204030204" pitchFamily="34" charset="0"/>
                <a:cs typeface="Times New Roman" panose="02020603050405020304" pitchFamily="18" charset="0"/>
              </a:rPr>
              <a:t> et al. 2020), Sprachkompetenten und adaptive Verhaltensweisen (</a:t>
            </a:r>
            <a:r>
              <a:rPr lang="de-DE" sz="1100" dirty="0" err="1">
                <a:effectLst/>
                <a:latin typeface="Times New Roman" panose="02020603050405020304" pitchFamily="18" charset="0"/>
                <a:ea typeface="Calibri" panose="020F0502020204030204" pitchFamily="34" charset="0"/>
                <a:cs typeface="Times New Roman" panose="02020603050405020304" pitchFamily="18" charset="0"/>
              </a:rPr>
              <a:t>Prentzas</a:t>
            </a:r>
            <a:r>
              <a:rPr lang="de-DE" sz="1100" dirty="0">
                <a:effectLst/>
                <a:latin typeface="Times New Roman" panose="02020603050405020304" pitchFamily="18" charset="0"/>
                <a:ea typeface="Calibri" panose="020F0502020204030204" pitchFamily="34" charset="0"/>
                <a:cs typeface="Times New Roman" panose="02020603050405020304" pitchFamily="18" charset="0"/>
              </a:rPr>
              <a:t>, 2013). Das ist darin begründet, dass zunehmender Umgang mit  und Verständnis von KI </a:t>
            </a:r>
            <a:r>
              <a:rPr lang="de-DE" sz="1100" dirty="0" err="1">
                <a:effectLst/>
                <a:latin typeface="Times New Roman" panose="02020603050405020304" pitchFamily="18" charset="0"/>
                <a:ea typeface="Calibri" panose="020F0502020204030204" pitchFamily="34" charset="0"/>
                <a:cs typeface="Times New Roman" panose="02020603050405020304" pitchFamily="18" charset="0"/>
              </a:rPr>
              <a:t>nuancierteres</a:t>
            </a:r>
            <a:r>
              <a:rPr lang="de-DE" sz="1100" dirty="0">
                <a:effectLst/>
                <a:latin typeface="Times New Roman" panose="02020603050405020304" pitchFamily="18" charset="0"/>
                <a:ea typeface="Calibri" panose="020F0502020204030204" pitchFamily="34" charset="0"/>
                <a:cs typeface="Times New Roman" panose="02020603050405020304" pitchFamily="18" charset="0"/>
              </a:rPr>
              <a:t> kindliches Denken über digitale Technologien ermöglicht (</a:t>
            </a:r>
            <a:r>
              <a:rPr lang="de-DE" sz="1100" dirty="0" err="1">
                <a:effectLst/>
                <a:latin typeface="Times New Roman" panose="02020603050405020304" pitchFamily="18" charset="0"/>
                <a:ea typeface="Calibri" panose="020F0502020204030204" pitchFamily="34" charset="0"/>
                <a:cs typeface="Times New Roman" panose="02020603050405020304" pitchFamily="18" charset="0"/>
              </a:rPr>
              <a:t>Druga</a:t>
            </a:r>
            <a:r>
              <a:rPr lang="de-DE" sz="1100" dirty="0">
                <a:effectLst/>
                <a:latin typeface="Times New Roman" panose="02020603050405020304" pitchFamily="18" charset="0"/>
                <a:ea typeface="Calibri" panose="020F0502020204030204" pitchFamily="34" charset="0"/>
                <a:cs typeface="Times New Roman" panose="02020603050405020304" pitchFamily="18" charset="0"/>
              </a:rPr>
              <a:t> et al., 2017; </a:t>
            </a:r>
            <a:r>
              <a:rPr lang="de-DE" sz="1100" dirty="0" err="1">
                <a:effectLst/>
                <a:latin typeface="Times New Roman" panose="02020603050405020304" pitchFamily="18" charset="0"/>
                <a:ea typeface="Calibri" panose="020F0502020204030204" pitchFamily="34" charset="0"/>
                <a:cs typeface="Times New Roman" panose="02020603050405020304" pitchFamily="18" charset="0"/>
              </a:rPr>
              <a:t>Sevrson</a:t>
            </a:r>
            <a:r>
              <a:rPr lang="de-DE" sz="1100" dirty="0">
                <a:effectLst/>
                <a:latin typeface="Times New Roman" panose="02020603050405020304" pitchFamily="18" charset="0"/>
                <a:ea typeface="Calibri" panose="020F0502020204030204" pitchFamily="34" charset="0"/>
                <a:cs typeface="Times New Roman" panose="02020603050405020304" pitchFamily="18" charset="0"/>
              </a:rPr>
              <a:t> &amp; Carlson, 2010). </a:t>
            </a:r>
            <a:endParaRPr lang="de-DE" sz="11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a:extLst>
              <a:ext uri="{FF2B5EF4-FFF2-40B4-BE49-F238E27FC236}">
                <a16:creationId xmlns:a16="http://schemas.microsoft.com/office/drawing/2014/main" id="{7B29F016-DDC0-B702-43DF-2FE4D7FEA7AF}"/>
              </a:ext>
            </a:extLst>
          </p:cNvPr>
          <p:cNvSpPr>
            <a:spLocks noGrp="1"/>
          </p:cNvSpPr>
          <p:nvPr>
            <p:ph type="sldNum" sz="quarter" idx="5"/>
          </p:nvPr>
        </p:nvSpPr>
        <p:spPr/>
        <p:txBody>
          <a:bodyPr/>
          <a:lstStyle/>
          <a:p>
            <a:fld id="{B58F4D3A-5DCD-0841-BDBE-C70B4EBCD1E4}" type="slidenum">
              <a:rPr lang="de-DE" smtClean="0"/>
              <a:t>55</a:t>
            </a:fld>
            <a:endParaRPr lang="de-DE"/>
          </a:p>
        </p:txBody>
      </p:sp>
    </p:spTree>
    <p:extLst>
      <p:ext uri="{BB962C8B-B14F-4D97-AF65-F5344CB8AC3E}">
        <p14:creationId xmlns:p14="http://schemas.microsoft.com/office/powerpoint/2010/main" val="332157421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BCAE81-8110-AD9A-B590-3D6C42CFFB46}"/>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2D5BBF8E-A4B8-BBE6-5AE5-32D01892775D}"/>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6960B73B-AF2B-D6C3-8B5D-804DC3B84E35}"/>
              </a:ext>
            </a:extLst>
          </p:cNvPr>
          <p:cNvSpPr>
            <a:spLocks noGrp="1"/>
          </p:cNvSpPr>
          <p:nvPr>
            <p:ph type="body" idx="1"/>
          </p:nvPr>
        </p:nvSpPr>
        <p:spPr/>
        <p:txBody>
          <a:bodyPr/>
          <a:lstStyle/>
          <a:p>
            <a:r>
              <a:rPr lang="de-DE" sz="1200" dirty="0">
                <a:effectLst/>
                <a:latin typeface="Times New Roman" panose="02020603050405020304" pitchFamily="18" charset="0"/>
                <a:ea typeface="Calibri" panose="020F0502020204030204" pitchFamily="34" charset="0"/>
              </a:rPr>
              <a:t>Es scheint ein Vorbehalt zu bestehen, dass kleine Kinder 	nicht dazu imstande sein könnten, ein sinnvolles Verständnis von KI-	Technologien zu erwerben. Stattdessen sollten Kinder stufenweise an die 	Kompetenz herangeführt werden, in sicherer und angemessener Weise sowie 	in Interaktion mit Gleichaltrigen, Fragen zu stellen, KI-Spielzeuge zu 	erforschen und zu manipulieren (</a:t>
            </a:r>
            <a:r>
              <a:rPr lang="de-DE" sz="1200" dirty="0" err="1">
                <a:effectLst/>
                <a:latin typeface="Times New Roman" panose="02020603050405020304" pitchFamily="18" charset="0"/>
                <a:ea typeface="Calibri" panose="020F0502020204030204" pitchFamily="34" charset="0"/>
              </a:rPr>
              <a:t>Kewalramani</a:t>
            </a:r>
            <a:r>
              <a:rPr lang="de-DE" sz="1200" dirty="0">
                <a:effectLst/>
                <a:latin typeface="Times New Roman" panose="02020603050405020304" pitchFamily="18" charset="0"/>
                <a:ea typeface="Calibri" panose="020F0502020204030204" pitchFamily="34" charset="0"/>
              </a:rPr>
              <a:t> et al., 2021). </a:t>
            </a:r>
            <a:endParaRPr lang="de-DE" dirty="0"/>
          </a:p>
        </p:txBody>
      </p:sp>
      <p:sp>
        <p:nvSpPr>
          <p:cNvPr id="4" name="Foliennummernplatzhalter 3">
            <a:extLst>
              <a:ext uri="{FF2B5EF4-FFF2-40B4-BE49-F238E27FC236}">
                <a16:creationId xmlns:a16="http://schemas.microsoft.com/office/drawing/2014/main" id="{1B3370ED-57AB-FF22-04BC-574959ACD18C}"/>
              </a:ext>
            </a:extLst>
          </p:cNvPr>
          <p:cNvSpPr>
            <a:spLocks noGrp="1"/>
          </p:cNvSpPr>
          <p:nvPr>
            <p:ph type="sldNum" sz="quarter" idx="5"/>
          </p:nvPr>
        </p:nvSpPr>
        <p:spPr/>
        <p:txBody>
          <a:bodyPr/>
          <a:lstStyle/>
          <a:p>
            <a:fld id="{B58F4D3A-5DCD-0841-BDBE-C70B4EBCD1E4}" type="slidenum">
              <a:rPr lang="de-DE" smtClean="0"/>
              <a:t>56</a:t>
            </a:fld>
            <a:endParaRPr lang="de-DE"/>
          </a:p>
        </p:txBody>
      </p:sp>
    </p:spTree>
    <p:extLst>
      <p:ext uri="{BB962C8B-B14F-4D97-AF65-F5344CB8AC3E}">
        <p14:creationId xmlns:p14="http://schemas.microsoft.com/office/powerpoint/2010/main" val="17478225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457200"/>
            <a:r>
              <a:rPr lang="de-DE" sz="1800" dirty="0">
                <a:effectLst/>
                <a:latin typeface="Calibri" panose="020F0502020204030204" pitchFamily="34" charset="0"/>
                <a:ea typeface="Calibri" panose="020F0502020204030204" pitchFamily="34" charset="0"/>
                <a:cs typeface="Times New Roman" panose="02020603050405020304" pitchFamily="18" charset="0"/>
              </a:rPr>
              <a:t>Die Idee intelligenter Automaten zu bauen, findet man bereits in der altchinesischen, der altgriechischen und indischen Kultur. Im chinesischen altphilosophischen Erzählband,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Lie</a:t>
            </a:r>
            <a:r>
              <a:rPr lang="de-DE" sz="1800" dirty="0">
                <a:effectLst/>
                <a:latin typeface="Calibri" panose="020F0502020204030204" pitchFamily="34" charset="0"/>
                <a:ea typeface="Calibri" panose="020F0502020204030204" pitchFamily="34" charset="0"/>
                <a:cs typeface="Times New Roman" panose="02020603050405020304" pitchFamily="18" charset="0"/>
              </a:rPr>
              <a:t>-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Zi</a:t>
            </a:r>
            <a:r>
              <a:rPr lang="de-DE" sz="1800" dirty="0">
                <a:effectLst/>
                <a:latin typeface="Calibri" panose="020F0502020204030204" pitchFamily="34" charset="0"/>
                <a:ea typeface="Calibri" panose="020F0502020204030204" pitchFamily="34" charset="0"/>
                <a:cs typeface="Times New Roman" panose="02020603050405020304" pitchFamily="18" charset="0"/>
              </a:rPr>
              <a:t>-Text, wird erwähnt, dass der fünfte König der Zhou Dynastie, König Mu, den begabten Ingenieur Yan Shi beauftragte, einen Automaten zu bauen, der menschenähnliches Verhalten zeigen sollte. Als er dem König den lebensgroßen Automaten präsentierte, konnte Yan Shi zeigen, dass er seinen Kopf bewegen und bei Berührung des Kinns singen konnte. Er war in der Lage, sich zu bewegen und bei Berührung der Hand posierte er und gab eine kurze Performance, am Ende zwinkerte er mit den Augen und machte den anwesenden Damen Avancen, worauf hin der König in Rage geriet, und Yan Shi hinrichten lassen würde, wenn letzterer den Automaten auf der Stelle nicht in Stücke gerissen hätte, um ihm zu zeigen, dass es sich um keinen lebendigen Menschen handelte. </a:t>
            </a:r>
          </a:p>
          <a:p>
            <a:pPr marL="457200"/>
            <a:r>
              <a:rPr lang="de-DE" sz="1800" dirty="0">
                <a:effectLst/>
                <a:latin typeface="Calibri" panose="020F0502020204030204" pitchFamily="34" charset="0"/>
                <a:ea typeface="Calibri" panose="020F0502020204030204" pitchFamily="34" charset="0"/>
                <a:cs typeface="Times New Roman" panose="02020603050405020304" pitchFamily="18" charset="0"/>
              </a:rPr>
              <a:t>Hephaistos, Gott des Feuers, so berichtet die griechische Mythologie, hatte einen Automaten aus Bronze geschmiedet, der in der Lage war, große Steine auf Invasoren der Insel Kreta zu werfen und so die Insel zu verteidigen. Er bekam den Namen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Atalos</a:t>
            </a:r>
            <a:r>
              <a:rPr lang="de-DE"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Άταλως</a:t>
            </a:r>
            <a:r>
              <a:rPr lang="de-DE" sz="1800" dirty="0">
                <a:effectLst/>
                <a:latin typeface="Calibri" panose="020F0502020204030204" pitchFamily="34" charset="0"/>
                <a:ea typeface="Calibri" panose="020F0502020204030204" pitchFamily="34" charset="0"/>
                <a:cs typeface="Times New Roman" panose="02020603050405020304" pitchFamily="18" charset="0"/>
              </a:rPr>
              <a:t>) und seine Aufgabe bestand darin, die Insel Kreta viermal im Jahre zu umkreisen, um ihren Schutz zu sichern. </a:t>
            </a: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10</a:t>
            </a:fld>
            <a:endParaRPr lang="de-DE"/>
          </a:p>
        </p:txBody>
      </p:sp>
    </p:spTree>
    <p:extLst>
      <p:ext uri="{BB962C8B-B14F-4D97-AF65-F5344CB8AC3E}">
        <p14:creationId xmlns:p14="http://schemas.microsoft.com/office/powerpoint/2010/main" val="115603511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762AFA-56B7-F0B9-E5D8-3B166D86EE4D}"/>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6091E33-C647-B0BF-6149-5946C17047BB}"/>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4058D7AD-390D-00B4-F2EA-5C4EEAF0B8F8}"/>
              </a:ext>
            </a:extLst>
          </p:cNvPr>
          <p:cNvSpPr>
            <a:spLocks noGrp="1"/>
          </p:cNvSpPr>
          <p:nvPr>
            <p:ph type="body" idx="1"/>
          </p:nvPr>
        </p:nvSpPr>
        <p:spPr/>
        <p:txBody>
          <a:bodyPr/>
          <a:lstStyle/>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Zum ersten sind Wissen und Verstehen der Grundfunktionen von KI und die Nutzung von KI-Anwendungen organischer Teil von digitaler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für alle Bürger in einer zunehmend intelligenten Gesellschaft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Ng</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et al., 2021). Vor dem Kontext einer Demokratisierung von KI für die Bildung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Druga</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et al., 2019) ist es von grundlegender Bedeutung, Lernaktivitäten zu entwickeln, die sich stufenweise dem kindlichen Verständnis von KI, unter Nutzung von altersgerechten Tools, nähern. Insbesondere muss sichergestellt werden, dass auch Kinder mit weniger günstigem sozialen Hintergrund Zugang zu einem Training in digitaler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sowie Zugang zur Nutzung digitaler Technologien haben.  Diese aktuelle Benachteiligung betrifft gleichermaßen das Feld der KI.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Zum Zweiten müssen Kinder dazu ermächtigt werden, mit zielgerichteter Anleitung KI zu verstehen, zu nutzen und zu bewerten, was wiederum ihr interdisziplinäres Lernen fördern würde. Andernfalls sind sie nicht dazu imstande zu verstehen, wie KI-fähige Geräte funktionieren Williams et al., 2019). Es fehlen ihnen mit hoher Wahrscheinlichkeit die Mittel, diese Tools mit selbst initiierter Interaktion zu erforschen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Druga</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et al., 2018). Zudem zeigen Studien, dass das Lernen über KI kindliche Kreativität und die Fähigkeit zu gemeinschaftlichen Untersuchungen verbessern kann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Kewalramani</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et al., 2021).  Gleiches gilt für rechnerisches Denken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Vartiainen</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et al. 2020), Sprachkompetenten und adaptive Verhaltensweisen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Prentzas</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2013). Das ist darin begründet, dass zunehmender Umgang mit  und Verständnis von KI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nuancierteres</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kindliches Denken über digitale Technologien ermöglicht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Druga</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et al., 2017;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Sevrson</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&amp; Carlson, 2010).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Zum Dritten haben Kinder die Fähigkeit, die Grundfunktionen von KI zu verstehen, insbesondere, wenn sie ihnen über altersgemäße und in Zusammenhang zu ihren früheren Erfahrungen stehende Lernmöglichkeiten angeboten werden. Es scheint ein Vorbehalt zu bestehen, dass kleine Kinder nicht dazu imstande sein könnten, ein sinnvolles Verständnis von KI-Technologien zu erwerben. Stattdessen sollten Kinder stufenweise an die Kompetenz herangeführt werden, in sicherer und angemessener Weise sowie in Interaktion mit Gleichaltrigen, Fragen zu stellen, KI-Spielzeuge zu erforschen und zu manipulieren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Kewalramani</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et al., 2021). Nur durch die Einführung von KI in altersgerechter Weise können Kinder eine gesunde Wertschätzung für ihre Fähigkeiten und Grenzen sowie eine angemessene Beziehung dazu erwerben (Williams et al., 2019). Die Forschung zeigt zudem fortlaufend, dass Kinder schon im Alter von 4 Jahren dazu imstande sind, abstrakte Konzepte wie logische Ordnung und Ursache-Wirkungs-Beziehung zu nutzen, die häufig in technologischen Fragestellungen als Teil der digitalen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Literacy</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angewendet werden (z.B.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Kazakoff</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et al., 2013;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Kewalramani</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et al., 2021).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a:extLst>
              <a:ext uri="{FF2B5EF4-FFF2-40B4-BE49-F238E27FC236}">
                <a16:creationId xmlns:a16="http://schemas.microsoft.com/office/drawing/2014/main" id="{F919EF0D-1631-0876-736C-8EF38AA22064}"/>
              </a:ext>
            </a:extLst>
          </p:cNvPr>
          <p:cNvSpPr>
            <a:spLocks noGrp="1"/>
          </p:cNvSpPr>
          <p:nvPr>
            <p:ph type="sldNum" sz="quarter" idx="5"/>
          </p:nvPr>
        </p:nvSpPr>
        <p:spPr/>
        <p:txBody>
          <a:bodyPr/>
          <a:lstStyle/>
          <a:p>
            <a:fld id="{B58F4D3A-5DCD-0841-BDBE-C70B4EBCD1E4}" type="slidenum">
              <a:rPr lang="de-DE" smtClean="0"/>
              <a:t>57</a:t>
            </a:fld>
            <a:endParaRPr lang="de-DE"/>
          </a:p>
        </p:txBody>
      </p:sp>
    </p:spTree>
    <p:extLst>
      <p:ext uri="{BB962C8B-B14F-4D97-AF65-F5344CB8AC3E}">
        <p14:creationId xmlns:p14="http://schemas.microsoft.com/office/powerpoint/2010/main" val="315995619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dirty="0"/>
              <a:t>ES WIRD DIE AUFFASSUNG VERTREETEN (PREFACE, 2021) DASS KINDER SCHON AB DEM ALTER VON 2 JAHREN IM STANDE SIND, KI AUF EINFACHE UND GRUNDLEGENDE WEISE ZU VERSTEHEN.</a:t>
            </a:r>
          </a:p>
          <a:p>
            <a:endParaRPr lang="de-DE" dirty="0"/>
          </a:p>
          <a:p>
            <a:r>
              <a:rPr lang="de-DE" dirty="0"/>
              <a:t>In der Frühpädagogik ermöglichen KI-gestützte Spielzeuge eine spielerische Erfahrung im Umgang mit Lernen mit robotischen Geräten und den Erwerb von Codierungsfähigkeiten (Garcia, Au. Mit geeigneten Tools können Kinder </a:t>
            </a:r>
            <a:r>
              <a:rPr lang="de-DE" dirty="0" err="1"/>
              <a:t>berits</a:t>
            </a:r>
            <a:r>
              <a:rPr lang="de-DE" dirty="0"/>
              <a:t> im Kindergarten KI-</a:t>
            </a:r>
            <a:r>
              <a:rPr lang="de-DE" dirty="0" err="1"/>
              <a:t>Literacy</a:t>
            </a:r>
            <a:r>
              <a:rPr lang="de-DE" dirty="0"/>
              <a:t> erwerben, obwohl sie das im Hintergrund stehende Wissen vielleicht noch </a:t>
            </a:r>
            <a:r>
              <a:rPr lang="de-DE" dirty="0" err="1"/>
              <a:t>niciht</a:t>
            </a:r>
            <a:r>
              <a:rPr lang="de-DE" dirty="0"/>
              <a:t> kennen und </a:t>
            </a:r>
            <a:r>
              <a:rPr lang="de-DE" dirty="0" err="1"/>
              <a:t>verstehen.tralia</a:t>
            </a:r>
            <a:r>
              <a:rPr lang="de-DE" dirty="0"/>
              <a:t>)</a:t>
            </a:r>
          </a:p>
        </p:txBody>
      </p:sp>
      <p:sp>
        <p:nvSpPr>
          <p:cNvPr id="4" name="Foliennummernplatzhalter 3"/>
          <p:cNvSpPr>
            <a:spLocks noGrp="1"/>
          </p:cNvSpPr>
          <p:nvPr>
            <p:ph type="sldNum" sz="quarter" idx="5"/>
          </p:nvPr>
        </p:nvSpPr>
        <p:spPr/>
        <p:txBody>
          <a:bodyPr/>
          <a:lstStyle/>
          <a:p>
            <a:fld id="{B58F4D3A-5DCD-0841-BDBE-C70B4EBCD1E4}" type="slidenum">
              <a:rPr lang="de-DE" smtClean="0"/>
              <a:t>58</a:t>
            </a:fld>
            <a:endParaRPr lang="de-DE"/>
          </a:p>
        </p:txBody>
      </p:sp>
    </p:spTree>
    <p:extLst>
      <p:ext uri="{BB962C8B-B14F-4D97-AF65-F5344CB8AC3E}">
        <p14:creationId xmlns:p14="http://schemas.microsoft.com/office/powerpoint/2010/main" val="237721378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DF718E-3100-B676-BB72-6B5FA660A151}"/>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5C7F7DB-A11B-F66D-6D09-800A20D185C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912A94F-1B58-5226-B974-116CCEDA0186}"/>
              </a:ext>
            </a:extLst>
          </p:cNvPr>
          <p:cNvSpPr>
            <a:spLocks noGrp="1"/>
          </p:cNvSpPr>
          <p:nvPr>
            <p:ph type="body" idx="1"/>
          </p:nvPr>
        </p:nvSpPr>
        <p:spPr/>
        <p:txBody>
          <a:bodyPr/>
          <a:lstStyle/>
          <a:p>
            <a:r>
              <a:rPr lang="de-DE" dirty="0"/>
              <a:t>ES WIRD DIE AUFFASSUNG VERTREETEN (PREFACE, 2021) DASS KINDER SCHON AB DEM ALTER VON 2 JAHREN IM STANDE SIND, KI AUF EINFACHE UND GRUNDLEGENDE WEISE ZU VERSTEHEN.</a:t>
            </a:r>
          </a:p>
          <a:p>
            <a:endParaRPr lang="de-DE" dirty="0"/>
          </a:p>
          <a:p>
            <a:r>
              <a:rPr lang="de-DE" dirty="0"/>
              <a:t>In der Frühpädagogik ermöglichen KI-gestützte Spielzeuge eine spielerische Erfahrung im Umgang mit Lernen mit robotischen Geräten und den Erwerb von Codierungsfähigkeiten (Garcia, Au. Mit geeigneten Tools können Kinder </a:t>
            </a:r>
            <a:r>
              <a:rPr lang="de-DE" dirty="0" err="1"/>
              <a:t>berits</a:t>
            </a:r>
            <a:r>
              <a:rPr lang="de-DE" dirty="0"/>
              <a:t> im Kindergarten KI-</a:t>
            </a:r>
            <a:r>
              <a:rPr lang="de-DE" dirty="0" err="1"/>
              <a:t>Literacy</a:t>
            </a:r>
            <a:r>
              <a:rPr lang="de-DE" dirty="0"/>
              <a:t> erwerben, obwohl sie das im Hintergrund stehende Wissen vielleicht noch </a:t>
            </a:r>
            <a:r>
              <a:rPr lang="de-DE" dirty="0" err="1"/>
              <a:t>niciht</a:t>
            </a:r>
            <a:r>
              <a:rPr lang="de-DE" dirty="0"/>
              <a:t> kennen und </a:t>
            </a:r>
            <a:r>
              <a:rPr lang="de-DE" dirty="0" err="1"/>
              <a:t>verstehen.tralia</a:t>
            </a:r>
            <a:r>
              <a:rPr lang="de-DE" dirty="0"/>
              <a:t>)</a:t>
            </a:r>
          </a:p>
        </p:txBody>
      </p:sp>
      <p:sp>
        <p:nvSpPr>
          <p:cNvPr id="4" name="Foliennummernplatzhalter 3">
            <a:extLst>
              <a:ext uri="{FF2B5EF4-FFF2-40B4-BE49-F238E27FC236}">
                <a16:creationId xmlns:a16="http://schemas.microsoft.com/office/drawing/2014/main" id="{2AB45C60-097E-E713-2853-DEA460A081E8}"/>
              </a:ext>
            </a:extLst>
          </p:cNvPr>
          <p:cNvSpPr>
            <a:spLocks noGrp="1"/>
          </p:cNvSpPr>
          <p:nvPr>
            <p:ph type="sldNum" sz="quarter" idx="5"/>
          </p:nvPr>
        </p:nvSpPr>
        <p:spPr/>
        <p:txBody>
          <a:bodyPr/>
          <a:lstStyle/>
          <a:p>
            <a:fld id="{B58F4D3A-5DCD-0841-BDBE-C70B4EBCD1E4}" type="slidenum">
              <a:rPr lang="de-DE" smtClean="0"/>
              <a:t>59</a:t>
            </a:fld>
            <a:endParaRPr lang="de-DE"/>
          </a:p>
        </p:txBody>
      </p:sp>
    </p:spTree>
    <p:extLst>
      <p:ext uri="{BB962C8B-B14F-4D97-AF65-F5344CB8AC3E}">
        <p14:creationId xmlns:p14="http://schemas.microsoft.com/office/powerpoint/2010/main" val="32249198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228600">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spcAft>
                <a:spcPts val="600"/>
              </a:spcAft>
              <a:buFont typeface="+mj-lt"/>
              <a:buAutoNum type="arabicPeriod"/>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Personalisierte Lernerfahrungen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KI-Algorithmen analysieren individuelle Lernmuster, Vorlieben und Verhalten, um passgenaue  Bildungsinhalte herzustellen, Lernen für jeden Schüler bedeutsamer und herausfordernder zu machen und ihren einzigartigen Bedürfnissen Rechnung zu tragen.</a:t>
            </a:r>
            <a:endParaRPr lang="de-DE" sz="1800" i="0" dirty="0">
              <a:effectLst/>
              <a:latin typeface="Calibri" panose="020F0502020204030204" pitchFamily="34" charset="0"/>
              <a:ea typeface="Calibri" panose="020F0502020204030204" pitchFamily="34" charset="0"/>
              <a:cs typeface="Times New Roman" panose="02020603050405020304" pitchFamily="18" charset="0"/>
            </a:endParaRPr>
          </a:p>
          <a:p>
            <a:pPr marL="228600">
              <a:spcAft>
                <a:spcPts val="600"/>
              </a:spcAft>
            </a:pPr>
            <a:r>
              <a:rPr lang="de-DE" sz="1800" i="0" dirty="0">
                <a:effectLst/>
                <a:latin typeface="Calibri" panose="020F0502020204030204" pitchFamily="34" charset="0"/>
                <a:ea typeface="Calibri" panose="020F0502020204030204" pitchFamily="34" charset="0"/>
                <a:cs typeface="Times New Roman" panose="02020603050405020304" pitchFamily="18" charset="0"/>
              </a:rPr>
              <a:t>2.	</a:t>
            </a: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Interaktiver Inhalt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KI-gestützte Plattformen beinhalten oft interaktive Elemente, wie Belohnungen, Simulationen sowie virtuelle Erfahrungen mit erweiterter Realität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Augmented</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reality</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Diese Elemente transformieren Lernen von einem passiven zu einem aktiven wachsenden Engagement und Interaktivität.</a:t>
            </a:r>
          </a:p>
          <a:p>
            <a:pPr marL="228600">
              <a:spcAft>
                <a:spcPts val="600"/>
              </a:spcAft>
            </a:pPr>
            <a:endParaRPr lang="de-DE" sz="1800" i="1" dirty="0">
              <a:effectLst/>
              <a:latin typeface="Times New Roman" panose="02020603050405020304" pitchFamily="18" charset="0"/>
              <a:ea typeface="Calibri" panose="020F0502020204030204" pitchFamily="34" charset="0"/>
              <a:cs typeface="Times New Roman" panose="02020603050405020304" pitchFamily="18" charset="0"/>
            </a:endParaRPr>
          </a:p>
          <a:p>
            <a:pPr marL="228600">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3.	Adaptive Lernwege</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KI passt Komplexität und Tempo des präsentierten Lernstoffs auf der Grundlage von Feedback und Bewertungen in Echtzeit an. Durch die Präsentation von weder zu leichten noch zu komplexen Herausforderungen hält KI die Lernenden in optimalem Engagement, was als die Zone der proximalen Entwicklung bekannt ist.</a:t>
            </a:r>
          </a:p>
          <a:p>
            <a:pPr marL="228600">
              <a:spcAft>
                <a:spcPts val="600"/>
              </a:spcAft>
            </a:pPr>
            <a:endParaRPr lang="de-DE" sz="1800" i="1" dirty="0">
              <a:effectLst/>
              <a:latin typeface="Times New Roman" panose="02020603050405020304" pitchFamily="18" charset="0"/>
              <a:ea typeface="Calibri" panose="020F0502020204030204" pitchFamily="34" charset="0"/>
              <a:cs typeface="Times New Roman" panose="02020603050405020304" pitchFamily="18" charset="0"/>
            </a:endParaRPr>
          </a:p>
          <a:p>
            <a:pPr marL="228600">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4.	Unmittelbares Feedback und Unterstützung</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a:spcAft>
                <a:spcPts val="600"/>
              </a:spcAft>
            </a:pP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Ki</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-Systeme bieten sofortiges Feedback zu Aufgaben und Prüfungen, was den Schülern ermöglicht, ihre Fehler zu verstehen und unmittelbar von ihnen zu lernen. Diese unmittelbare Verstärkung trägt dazu bei, das Interesse der Lernenden aufrechtzuerhalten und fördert eine Denkweise von Wachstum.</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60</a:t>
            </a:fld>
            <a:endParaRPr lang="de-DE"/>
          </a:p>
        </p:txBody>
      </p:sp>
    </p:spTree>
    <p:extLst>
      <p:ext uri="{BB962C8B-B14F-4D97-AF65-F5344CB8AC3E}">
        <p14:creationId xmlns:p14="http://schemas.microsoft.com/office/powerpoint/2010/main" val="13211324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gn="l"/>
            <a:r>
              <a:rPr lang="de-DE" b="0" i="0" u="none" strike="noStrike" dirty="0">
                <a:effectLst/>
                <a:latin typeface="Roboto" panose="02000000000000000000" pitchFamily="2" charset="0"/>
              </a:rPr>
              <a:t>Dynamic </a:t>
            </a:r>
            <a:r>
              <a:rPr lang="de-DE" b="0" i="0" u="none" strike="noStrike" dirty="0" err="1">
                <a:effectLst/>
                <a:latin typeface="Roboto" panose="02000000000000000000" pitchFamily="2" charset="0"/>
              </a:rPr>
              <a:t>causal</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modelling</a:t>
            </a:r>
            <a:r>
              <a:rPr lang="de-DE" b="0" i="0" u="none" strike="noStrike" dirty="0">
                <a:effectLst/>
                <a:latin typeface="Roboto" panose="02000000000000000000" pitchFamily="2" charset="0"/>
              </a:rPr>
              <a:t> (DCM)</a:t>
            </a:r>
            <a:r>
              <a:rPr lang="de-DE" b="0" i="0" u="none" strike="noStrike" dirty="0">
                <a:effectLst/>
                <a:latin typeface="Roboto" panose="02000000000000000000" pitchFamily="2" charset="0"/>
                <a:hlinkClick r:id="rId3" tooltip="Permanent link"/>
              </a:rPr>
              <a:t>¶</a:t>
            </a:r>
            <a:endParaRPr lang="de-DE" b="0" i="0" u="none" strike="noStrike" dirty="0">
              <a:effectLst/>
              <a:latin typeface="Roboto" panose="02000000000000000000" pitchFamily="2" charset="0"/>
            </a:endParaRPr>
          </a:p>
          <a:p>
            <a:pPr algn="l"/>
            <a:r>
              <a:rPr lang="de-DE" b="0" i="0" u="none" strike="noStrike" dirty="0" err="1">
                <a:effectLst/>
                <a:latin typeface="Roboto" panose="02000000000000000000" pitchFamily="2" charset="0"/>
              </a:rPr>
              <a:t>Introduction</a:t>
            </a:r>
            <a:r>
              <a:rPr lang="de-DE" b="0" i="0" u="none" strike="noStrike" dirty="0">
                <a:effectLst/>
                <a:latin typeface="Roboto" panose="02000000000000000000" pitchFamily="2" charset="0"/>
                <a:hlinkClick r:id="rId4" tooltip="Permanent link"/>
              </a:rPr>
              <a:t>¶</a:t>
            </a:r>
            <a:endParaRPr lang="de-DE" b="0" i="0" u="none" strike="noStrike" dirty="0">
              <a:effectLst/>
              <a:latin typeface="Roboto" panose="02000000000000000000" pitchFamily="2" charset="0"/>
            </a:endParaRPr>
          </a:p>
          <a:p>
            <a:pPr algn="l"/>
            <a:r>
              <a:rPr lang="de-DE" b="0" i="0" u="none" strike="noStrike" dirty="0">
                <a:effectLst/>
                <a:latin typeface="Roboto" panose="02000000000000000000" pitchFamily="2" charset="0"/>
              </a:rPr>
              <a:t>In </a:t>
            </a:r>
            <a:r>
              <a:rPr lang="de-DE" b="0" i="0" u="none" strike="noStrike" dirty="0" err="1">
                <a:effectLst/>
                <a:latin typeface="Roboto" panose="02000000000000000000" pitchFamily="2" charset="0"/>
              </a:rPr>
              <a:t>neuroimaging</a:t>
            </a:r>
            <a:r>
              <a:rPr lang="de-DE" b="0" i="0" u="none" strike="noStrike" dirty="0">
                <a:effectLst/>
                <a:latin typeface="Roboto" panose="02000000000000000000" pitchFamily="2" charset="0"/>
              </a:rPr>
              <a:t>, DCM </a:t>
            </a:r>
            <a:r>
              <a:rPr lang="de-DE" b="0" i="0" u="none" strike="noStrike" dirty="0" err="1">
                <a:effectLst/>
                <a:latin typeface="Roboto" panose="02000000000000000000" pitchFamily="2" charset="0"/>
              </a:rPr>
              <a:t>is</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used</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for</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investigating</a:t>
            </a:r>
            <a:r>
              <a:rPr lang="de-DE" b="0" i="0" u="none" strike="noStrike" dirty="0">
                <a:effectLst/>
                <a:latin typeface="Roboto" panose="02000000000000000000" pitchFamily="2" charset="0"/>
              </a:rPr>
              <a:t> </a:t>
            </a:r>
            <a:r>
              <a:rPr lang="de-DE" b="1" i="0" u="none" strike="noStrike" dirty="0" err="1">
                <a:effectLst/>
                <a:latin typeface="Roboto" panose="02000000000000000000" pitchFamily="2" charset="0"/>
              </a:rPr>
              <a:t>effective</a:t>
            </a:r>
            <a:r>
              <a:rPr lang="de-DE" b="1" i="0" u="none" strike="noStrike" dirty="0">
                <a:effectLst/>
                <a:latin typeface="Roboto" panose="02000000000000000000" pitchFamily="2" charset="0"/>
              </a:rPr>
              <a:t> </a:t>
            </a:r>
            <a:r>
              <a:rPr lang="de-DE" b="1" i="0" u="none" strike="noStrike" dirty="0" err="1">
                <a:effectLst/>
                <a:latin typeface="Roboto" panose="02000000000000000000" pitchFamily="2" charset="0"/>
              </a:rPr>
              <a:t>connectivity</a:t>
            </a:r>
            <a:r>
              <a:rPr lang="de-DE" b="0" i="0" u="none" strike="noStrike" dirty="0">
                <a:effectLst/>
                <a:latin typeface="Roboto" panose="02000000000000000000" pitchFamily="2" charset="0"/>
              </a:rPr>
              <a:t> - </a:t>
            </a:r>
            <a:r>
              <a:rPr lang="de-DE" b="0" i="0" u="none" strike="noStrike" dirty="0" err="1">
                <a:effectLst/>
                <a:latin typeface="Roboto" panose="02000000000000000000" pitchFamily="2" charset="0"/>
              </a:rPr>
              <a:t>the</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directed</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effects</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of</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neural</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populations</a:t>
            </a:r>
            <a:r>
              <a:rPr lang="de-DE" b="0" i="0" u="none" strike="noStrike" dirty="0">
                <a:effectLst/>
                <a:latin typeface="Roboto" panose="02000000000000000000" pitchFamily="2" charset="0"/>
              </a:rPr>
              <a:t> on </a:t>
            </a:r>
            <a:r>
              <a:rPr lang="de-DE" b="0" i="0" u="none" strike="noStrike" dirty="0" err="1">
                <a:effectLst/>
                <a:latin typeface="Roboto" panose="02000000000000000000" pitchFamily="2" charset="0"/>
              </a:rPr>
              <a:t>one</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another</a:t>
            </a:r>
            <a:r>
              <a:rPr lang="de-DE" b="0" i="0" u="none" strike="noStrike" dirty="0">
                <a:effectLst/>
                <a:latin typeface="Roboto" panose="02000000000000000000" pitchFamily="2" charset="0"/>
              </a:rPr>
              <a:t>. </a:t>
            </a:r>
          </a:p>
          <a:p>
            <a:pPr algn="l"/>
            <a:r>
              <a:rPr lang="de-DE" b="0" i="0" u="none" strike="noStrike" dirty="0" err="1">
                <a:effectLst/>
                <a:latin typeface="Roboto" panose="02000000000000000000" pitchFamily="2" charset="0"/>
              </a:rPr>
              <a:t>Typically</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effective</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connectivity</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cannot</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be</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directly</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observed</a:t>
            </a:r>
            <a:r>
              <a:rPr lang="de-DE" b="0" i="0" u="none" strike="noStrike" dirty="0">
                <a:effectLst/>
                <a:latin typeface="Roboto" panose="02000000000000000000" pitchFamily="2" charset="0"/>
              </a:rPr>
              <a:t>. Rather, </a:t>
            </a:r>
            <a:r>
              <a:rPr lang="de-DE" b="0" i="0" u="none" strike="noStrike" dirty="0" err="1">
                <a:effectLst/>
                <a:latin typeface="Roboto" panose="02000000000000000000" pitchFamily="2" charset="0"/>
              </a:rPr>
              <a:t>it</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needs</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to</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be</a:t>
            </a:r>
            <a:r>
              <a:rPr lang="de-DE" b="0" i="0" u="none" strike="noStrike" dirty="0">
                <a:effectLst/>
                <a:latin typeface="Roboto" panose="02000000000000000000" pitchFamily="2" charset="0"/>
              </a:rPr>
              <a:t> </a:t>
            </a:r>
            <a:r>
              <a:rPr lang="de-DE" b="0" i="1" u="none" strike="noStrike" dirty="0" err="1">
                <a:effectLst/>
                <a:latin typeface="Roboto" panose="02000000000000000000" pitchFamily="2" charset="0"/>
              </a:rPr>
              <a:t>inferred</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from</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downstream</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consequences</a:t>
            </a:r>
            <a:r>
              <a:rPr lang="de-DE" b="0" i="0" u="none" strike="noStrike" dirty="0">
                <a:effectLst/>
                <a:latin typeface="Roboto" panose="02000000000000000000" pitchFamily="2" charset="0"/>
              </a:rPr>
              <a:t>, such </a:t>
            </a:r>
            <a:r>
              <a:rPr lang="de-DE" b="0" i="0" u="none" strike="noStrike" dirty="0" err="1">
                <a:effectLst/>
                <a:latin typeface="Roboto" panose="02000000000000000000" pitchFamily="2" charset="0"/>
              </a:rPr>
              <a:t>as</a:t>
            </a:r>
            <a:r>
              <a:rPr lang="de-DE" b="0" i="0" u="none" strike="noStrike" dirty="0">
                <a:effectLst/>
                <a:latin typeface="Roboto" panose="02000000000000000000" pitchFamily="2" charset="0"/>
              </a:rPr>
              <a:t> fMRI, EEG </a:t>
            </a:r>
            <a:r>
              <a:rPr lang="de-DE" b="0" i="0" u="none" strike="noStrike" dirty="0" err="1">
                <a:effectLst/>
                <a:latin typeface="Roboto" panose="02000000000000000000" pitchFamily="2" charset="0"/>
              </a:rPr>
              <a:t>or</a:t>
            </a:r>
            <a:r>
              <a:rPr lang="de-DE" b="0" i="0" u="none" strike="noStrike" dirty="0">
                <a:effectLst/>
                <a:latin typeface="Roboto" panose="02000000000000000000" pitchFamily="2" charset="0"/>
              </a:rPr>
              <a:t> MEG </a:t>
            </a:r>
            <a:r>
              <a:rPr lang="de-DE" b="0" i="0" u="none" strike="noStrike" dirty="0" err="1">
                <a:effectLst/>
                <a:latin typeface="Roboto" panose="02000000000000000000" pitchFamily="2" charset="0"/>
              </a:rPr>
              <a:t>recordings</a:t>
            </a:r>
            <a:r>
              <a:rPr lang="de-DE" b="0" i="0" u="none" strike="noStrike" dirty="0">
                <a:effectLst/>
                <a:latin typeface="Roboto" panose="02000000000000000000" pitchFamily="2" charset="0"/>
              </a:rPr>
              <a:t>. DCM </a:t>
            </a:r>
            <a:r>
              <a:rPr lang="de-DE" b="0" i="0" u="none" strike="noStrike" dirty="0" err="1">
                <a:effectLst/>
                <a:latin typeface="Roboto" panose="02000000000000000000" pitchFamily="2" charset="0"/>
              </a:rPr>
              <a:t>provides</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the</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necessary</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tools</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to</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infer</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the</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underlying</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neural</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connectivity</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which</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gave</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rise</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to</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the</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observed</a:t>
            </a:r>
            <a:r>
              <a:rPr lang="de-DE" b="0" i="0" u="none" strike="noStrike" dirty="0">
                <a:effectLst/>
                <a:latin typeface="Roboto" panose="02000000000000000000" pitchFamily="2" charset="0"/>
              </a:rPr>
              <a:t> </a:t>
            </a:r>
            <a:r>
              <a:rPr lang="de-DE" b="0" i="0" u="none" strike="noStrike" dirty="0" err="1">
                <a:effectLst/>
                <a:latin typeface="Roboto" panose="02000000000000000000" pitchFamily="2" charset="0"/>
              </a:rPr>
              <a:t>data</a:t>
            </a:r>
            <a:r>
              <a:rPr lang="de-DE" b="0" i="0" u="none" strike="noStrike" dirty="0">
                <a:effectLst/>
                <a:latin typeface="Roboto" panose="02000000000000000000" pitchFamily="2" charset="0"/>
              </a:rPr>
              <a:t>. </a:t>
            </a:r>
          </a:p>
          <a:p>
            <a:pPr algn="l">
              <a:spcAft>
                <a:spcPts val="1125"/>
              </a:spcAft>
            </a:pPr>
            <a:br>
              <a:rPr lang="de-DE" dirty="0"/>
            </a:br>
            <a:r>
              <a:rPr lang="de-DE" b="1" i="0" u="none" strike="noStrike" dirty="0">
                <a:solidFill>
                  <a:srgbClr val="101010"/>
                </a:solidFill>
                <a:effectLst/>
                <a:latin typeface="Titillium Web" panose="020F0502020204030204" pitchFamily="34" charset="0"/>
              </a:rPr>
              <a:t>EIT Digital and 12 </a:t>
            </a:r>
            <a:r>
              <a:rPr lang="de-DE" b="1" i="0" u="none" strike="noStrike" dirty="0" err="1">
                <a:solidFill>
                  <a:srgbClr val="101010"/>
                </a:solidFill>
                <a:effectLst/>
                <a:latin typeface="Titillium Web" panose="020F0502020204030204" pitchFamily="34" charset="0"/>
              </a:rPr>
              <a:t>other</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leading</a:t>
            </a:r>
            <a:r>
              <a:rPr lang="de-DE" b="1" i="0" u="none" strike="noStrike" dirty="0">
                <a:solidFill>
                  <a:srgbClr val="101010"/>
                </a:solidFill>
                <a:effectLst/>
                <a:latin typeface="Titillium Web" panose="020F0502020204030204" pitchFamily="34" charset="0"/>
              </a:rPr>
              <a:t> European </a:t>
            </a:r>
            <a:r>
              <a:rPr lang="de-DE" b="1" i="0" u="none" strike="noStrike" dirty="0" err="1">
                <a:solidFill>
                  <a:srgbClr val="101010"/>
                </a:solidFill>
                <a:effectLst/>
                <a:latin typeface="Titillium Web" panose="020F0502020204030204" pitchFamily="34" charset="0"/>
              </a:rPr>
              <a:t>education</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research</a:t>
            </a:r>
            <a:r>
              <a:rPr lang="de-DE" b="1" i="0" u="none" strike="noStrike" dirty="0">
                <a:solidFill>
                  <a:srgbClr val="101010"/>
                </a:solidFill>
                <a:effectLst/>
                <a:latin typeface="Titillium Web" panose="020F0502020204030204" pitchFamily="34" charset="0"/>
              </a:rPr>
              <a:t> and </a:t>
            </a:r>
            <a:r>
              <a:rPr lang="de-DE" b="1" i="0" u="none" strike="noStrike" dirty="0" err="1">
                <a:solidFill>
                  <a:srgbClr val="101010"/>
                </a:solidFill>
                <a:effectLst/>
                <a:latin typeface="Titillium Web" panose="020F0502020204030204" pitchFamily="34" charset="0"/>
              </a:rPr>
              <a:t>technology</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organisations</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announce</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the</a:t>
            </a:r>
            <a:r>
              <a:rPr lang="de-DE" b="1" i="0" u="none" strike="noStrike" dirty="0">
                <a:solidFill>
                  <a:srgbClr val="101010"/>
                </a:solidFill>
                <a:effectLst/>
                <a:latin typeface="Titillium Web" panose="020F0502020204030204" pitchFamily="34" charset="0"/>
              </a:rPr>
              <a:t> launch </a:t>
            </a:r>
            <a:r>
              <a:rPr lang="de-DE" b="1" i="0" u="none" strike="noStrike" dirty="0" err="1">
                <a:solidFill>
                  <a:srgbClr val="101010"/>
                </a:solidFill>
                <a:effectLst/>
                <a:latin typeface="Titillium Web" panose="020F0502020204030204" pitchFamily="34" charset="0"/>
              </a:rPr>
              <a:t>of</a:t>
            </a:r>
            <a:r>
              <a:rPr lang="de-DE" b="1" i="0" u="none" strike="noStrike" dirty="0">
                <a:solidFill>
                  <a:srgbClr val="101010"/>
                </a:solidFill>
                <a:effectLst/>
                <a:latin typeface="Titillium Web" panose="020F0502020204030204" pitchFamily="34" charset="0"/>
              </a:rPr>
              <a:t> "EMAI4EU" a </a:t>
            </a:r>
            <a:r>
              <a:rPr lang="de-DE" b="1" i="0" u="none" strike="noStrike" dirty="0" err="1">
                <a:solidFill>
                  <a:srgbClr val="101010"/>
                </a:solidFill>
                <a:effectLst/>
                <a:latin typeface="Titillium Web" panose="020F0502020204030204" pitchFamily="34" charset="0"/>
              </a:rPr>
              <a:t>major</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four-year</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project</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to</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train</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professionals</a:t>
            </a:r>
            <a:r>
              <a:rPr lang="de-DE" b="1" i="0" u="none" strike="noStrike" dirty="0">
                <a:solidFill>
                  <a:srgbClr val="101010"/>
                </a:solidFill>
                <a:effectLst/>
                <a:latin typeface="Titillium Web" panose="020F0502020204030204" pitchFamily="34" charset="0"/>
              </a:rPr>
              <a:t> in </a:t>
            </a:r>
            <a:r>
              <a:rPr lang="de-DE" b="1" i="0" u="none" strike="noStrike" dirty="0" err="1">
                <a:solidFill>
                  <a:srgbClr val="101010"/>
                </a:solidFill>
                <a:effectLst/>
                <a:latin typeface="Titillium Web" panose="020F0502020204030204" pitchFamily="34" charset="0"/>
              </a:rPr>
              <a:t>the</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field</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of</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emotion</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artificial</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intelligence</a:t>
            </a:r>
            <a:r>
              <a:rPr lang="de-DE" b="1" i="0" u="none" strike="noStrike" dirty="0">
                <a:solidFill>
                  <a:srgbClr val="101010"/>
                </a:solidFill>
                <a:effectLst/>
                <a:latin typeface="Titillium Web" panose="020F0502020204030204" pitchFamily="34" charset="0"/>
              </a:rPr>
              <a:t>.</a:t>
            </a:r>
            <a:endParaRPr lang="de-DE" b="0" i="0" u="none" strike="noStrike" dirty="0">
              <a:solidFill>
                <a:srgbClr val="101010"/>
              </a:solidFill>
              <a:effectLst/>
              <a:latin typeface="Titillium Web" panose="020F0502020204030204" pitchFamily="34" charset="0"/>
            </a:endParaRPr>
          </a:p>
          <a:p>
            <a:pPr algn="l">
              <a:spcAft>
                <a:spcPts val="1125"/>
              </a:spcAft>
            </a:pPr>
            <a:r>
              <a:rPr lang="de-DE" b="0" i="0" u="none" strike="noStrike" dirty="0">
                <a:solidFill>
                  <a:srgbClr val="101010"/>
                </a:solidFill>
                <a:effectLst/>
                <a:latin typeface="Titillium Web" panose="020F0502020204030204" pitchFamily="34" charset="0"/>
              </a:rPr>
              <a:t>EIT Digital, </a:t>
            </a:r>
            <a:r>
              <a:rPr lang="de-DE" b="0" i="0" u="none" strike="noStrike" dirty="0" err="1">
                <a:solidFill>
                  <a:srgbClr val="101010"/>
                </a:solidFill>
                <a:effectLst/>
                <a:latin typeface="Titillium Web" panose="020F0502020204030204" pitchFamily="34" charset="0"/>
              </a:rPr>
              <a:t>the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leading</a:t>
            </a:r>
            <a:r>
              <a:rPr lang="de-DE" b="0" i="0" u="none" strike="noStrike" dirty="0">
                <a:solidFill>
                  <a:srgbClr val="101010"/>
                </a:solidFill>
                <a:effectLst/>
                <a:latin typeface="Titillium Web" panose="020F0502020204030204" pitchFamily="34" charset="0"/>
              </a:rPr>
              <a:t> European </a:t>
            </a:r>
            <a:r>
              <a:rPr lang="de-DE" b="0" i="0" u="none" strike="noStrike" dirty="0" err="1">
                <a:solidFill>
                  <a:srgbClr val="101010"/>
                </a:solidFill>
                <a:effectLst/>
                <a:latin typeface="Titillium Web" panose="020F0502020204030204" pitchFamily="34" charset="0"/>
              </a:rPr>
              <a:t>organisation</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for</a:t>
            </a:r>
            <a:r>
              <a:rPr lang="de-DE" b="0" i="0" u="none" strike="noStrike" dirty="0">
                <a:solidFill>
                  <a:srgbClr val="101010"/>
                </a:solidFill>
                <a:effectLst/>
                <a:latin typeface="Titillium Web" panose="020F0502020204030204" pitchFamily="34" charset="0"/>
              </a:rPr>
              <a:t> digital </a:t>
            </a:r>
            <a:r>
              <a:rPr lang="de-DE" b="0" i="0" u="none" strike="noStrike" dirty="0" err="1">
                <a:solidFill>
                  <a:srgbClr val="101010"/>
                </a:solidFill>
                <a:effectLst/>
                <a:latin typeface="Titillium Web" panose="020F0502020204030204" pitchFamily="34" charset="0"/>
              </a:rPr>
              <a:t>innovation</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announces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the</a:t>
            </a:r>
            <a:r>
              <a:rPr lang="de-DE" b="0" i="0" u="none" strike="noStrike" dirty="0">
                <a:solidFill>
                  <a:srgbClr val="101010"/>
                </a:solidFill>
                <a:effectLst/>
                <a:latin typeface="Titillium Web" panose="020F0502020204030204" pitchFamily="34" charset="0"/>
              </a:rPr>
              <a:t> launch </a:t>
            </a:r>
            <a:r>
              <a:rPr lang="de-DE" b="0" i="0" u="none" strike="noStrike" dirty="0" err="1">
                <a:solidFill>
                  <a:srgbClr val="101010"/>
                </a:solidFill>
                <a:effectLst/>
                <a:latin typeface="Titillium Web" panose="020F0502020204030204" pitchFamily="34" charset="0"/>
              </a:rPr>
              <a:t>of</a:t>
            </a:r>
            <a:r>
              <a:rPr lang="de-DE" b="0" i="0" u="none" strike="noStrike" dirty="0">
                <a:solidFill>
                  <a:srgbClr val="101010"/>
                </a:solidFill>
                <a:effectLst/>
                <a:latin typeface="Titillium Web" panose="020F0502020204030204" pitchFamily="34" charset="0"/>
              </a:rPr>
              <a:t> </a:t>
            </a:r>
            <a:r>
              <a:rPr lang="de-DE" b="0" i="0" u="none" strike="noStrike" dirty="0">
                <a:solidFill>
                  <a:srgbClr val="219EFF"/>
                </a:solidFill>
                <a:effectLst/>
                <a:latin typeface="Titillium Web" panose="020F0502020204030204" pitchFamily="34" charset="0"/>
                <a:hlinkClick r:id="rId5"/>
              </a:rPr>
              <a:t>EMAI4EU</a:t>
            </a:r>
            <a:r>
              <a:rPr lang="de-DE" b="0" i="0" u="none" strike="noStrike" dirty="0">
                <a:solidFill>
                  <a:srgbClr val="101010"/>
                </a:solidFill>
                <a:effectLst/>
                <a:latin typeface="Titillium Web" panose="020F0502020204030204" pitchFamily="34" charset="0"/>
              </a:rPr>
              <a:t>, a </a:t>
            </a:r>
            <a:r>
              <a:rPr lang="de-DE" b="0" i="0" u="none" strike="noStrike" dirty="0" err="1">
                <a:solidFill>
                  <a:srgbClr val="101010"/>
                </a:solidFill>
                <a:effectLst/>
                <a:latin typeface="Titillium Web" panose="020F0502020204030204" pitchFamily="34" charset="0"/>
              </a:rPr>
              <a:t>new</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major</a:t>
            </a:r>
            <a:r>
              <a:rPr lang="de-DE" b="0"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four-year</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project</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to</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enhance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emotion</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artificial</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intelligence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education</a:t>
            </a:r>
            <a:r>
              <a:rPr lang="de-DE" b="0" i="0" u="none" strike="noStrike" dirty="0">
                <a:solidFill>
                  <a:srgbClr val="101010"/>
                </a:solidFill>
                <a:effectLst/>
                <a:latin typeface="Titillium Web" panose="020F0502020204030204" pitchFamily="34" charset="0"/>
              </a:rPr>
              <a:t> in Europe. </a:t>
            </a:r>
          </a:p>
          <a:p>
            <a:pPr algn="l">
              <a:spcAft>
                <a:spcPts val="1125"/>
              </a:spcAft>
            </a:pPr>
            <a:r>
              <a:rPr lang="de-DE" b="0" i="0" u="none" strike="noStrike" dirty="0">
                <a:solidFill>
                  <a:srgbClr val="101010"/>
                </a:solidFill>
                <a:effectLst/>
                <a:latin typeface="Titillium Web" panose="020F0502020204030204" pitchFamily="34" charset="0"/>
              </a:rPr>
              <a:t>The initiative </a:t>
            </a:r>
            <a:r>
              <a:rPr lang="de-DE" b="0" i="0" u="none" strike="noStrike" dirty="0" err="1">
                <a:solidFill>
                  <a:srgbClr val="101010"/>
                </a:solidFill>
                <a:effectLst/>
                <a:latin typeface="Titillium Web" panose="020F0502020204030204" pitchFamily="34" charset="0"/>
              </a:rPr>
              <a:t>brings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together</a:t>
            </a:r>
            <a:r>
              <a:rPr lang="de-DE" b="0" i="0" u="none" strike="noStrike" dirty="0">
                <a:solidFill>
                  <a:srgbClr val="101010"/>
                </a:solidFill>
                <a:effectLst/>
                <a:latin typeface="Titillium Web" panose="020F0502020204030204" pitchFamily="34" charset="0"/>
              </a:rPr>
              <a:t> </a:t>
            </a:r>
            <a:r>
              <a:rPr lang="de-DE" b="1" i="0" u="none" strike="noStrike" dirty="0">
                <a:solidFill>
                  <a:srgbClr val="101010"/>
                </a:solidFill>
                <a:effectLst/>
                <a:latin typeface="Titillium Web" panose="020F0502020204030204" pitchFamily="34" charset="0"/>
              </a:rPr>
              <a:t>13 top </a:t>
            </a:r>
            <a:r>
              <a:rPr lang="de-DE" b="1" i="0" u="none" strike="noStrike" dirty="0" err="1">
                <a:solidFill>
                  <a:srgbClr val="101010"/>
                </a:solidFill>
                <a:effectLst/>
                <a:latin typeface="Titillium Web" panose="020F0502020204030204" pitchFamily="34" charset="0"/>
              </a:rPr>
              <a:t>tier</a:t>
            </a:r>
            <a:r>
              <a:rPr lang="de-DE" b="1" i="0" u="none" strike="noStrike" dirty="0">
                <a:solidFill>
                  <a:srgbClr val="101010"/>
                </a:solidFill>
                <a:effectLst/>
                <a:latin typeface="Titillium Web" panose="020F0502020204030204" pitchFamily="34" charset="0"/>
              </a:rPr>
              <a:t> European </a:t>
            </a:r>
            <a:r>
              <a:rPr lang="de-DE" b="1" i="0" u="none" strike="noStrike" dirty="0" err="1">
                <a:solidFill>
                  <a:srgbClr val="101010"/>
                </a:solidFill>
                <a:effectLst/>
                <a:latin typeface="Titillium Web" panose="020F0502020204030204" pitchFamily="34" charset="0"/>
              </a:rPr>
              <a:t>education</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research</a:t>
            </a:r>
            <a:r>
              <a:rPr lang="de-DE" b="1" i="0" u="none" strike="noStrike" dirty="0">
                <a:solidFill>
                  <a:srgbClr val="101010"/>
                </a:solidFill>
                <a:effectLst/>
                <a:latin typeface="Titillium Web" panose="020F0502020204030204" pitchFamily="34" charset="0"/>
              </a:rPr>
              <a:t> and </a:t>
            </a:r>
            <a:r>
              <a:rPr lang="de-DE" b="1" i="0" u="none" strike="noStrike" dirty="0" err="1">
                <a:solidFill>
                  <a:srgbClr val="101010"/>
                </a:solidFill>
                <a:effectLst/>
                <a:latin typeface="Titillium Web" panose="020F0502020204030204" pitchFamily="34" charset="0"/>
              </a:rPr>
              <a:t>technology</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organisations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to</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develop</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new</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degree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programmes</a:t>
            </a:r>
            <a:r>
              <a:rPr lang="de-DE" b="0" i="0" u="none" strike="noStrike" dirty="0">
                <a:solidFill>
                  <a:srgbClr val="101010"/>
                </a:solidFill>
                <a:effectLst/>
                <a:latin typeface="Titillium Web" panose="020F0502020204030204" pitchFamily="34" charset="0"/>
              </a:rPr>
              <a:t> and </a:t>
            </a:r>
            <a:r>
              <a:rPr lang="de-DE" b="0" i="0" u="none" strike="noStrike" dirty="0" err="1">
                <a:solidFill>
                  <a:srgbClr val="101010"/>
                </a:solidFill>
                <a:effectLst/>
                <a:latin typeface="Titillium Web" panose="020F0502020204030204" pitchFamily="34" charset="0"/>
              </a:rPr>
              <a:t>learning</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modules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that</a:t>
            </a:r>
            <a:r>
              <a:rPr lang="de-DE" b="0" i="0" u="none" strike="noStrike" dirty="0">
                <a:solidFill>
                  <a:srgbClr val="101010"/>
                </a:solidFill>
                <a:effectLst/>
                <a:latin typeface="Titillium Web" panose="020F0502020204030204" pitchFamily="34" charset="0"/>
              </a:rPr>
              <a:t> will </a:t>
            </a:r>
            <a:r>
              <a:rPr lang="de-DE" b="0" i="0" u="none" strike="noStrike" dirty="0" err="1">
                <a:solidFill>
                  <a:srgbClr val="101010"/>
                </a:solidFill>
                <a:effectLst/>
                <a:latin typeface="Titillium Web" panose="020F0502020204030204" pitchFamily="34" charset="0"/>
              </a:rPr>
              <a:t>provide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participants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with</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advanced</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skills</a:t>
            </a:r>
            <a:r>
              <a:rPr lang="de-DE" b="0" i="0" u="none" strike="noStrike" dirty="0">
                <a:solidFill>
                  <a:srgbClr val="101010"/>
                </a:solidFill>
                <a:effectLst/>
                <a:latin typeface="Titillium Web" panose="020F0502020204030204" pitchFamily="34" charset="0"/>
              </a:rPr>
              <a:t> in AI.</a:t>
            </a:r>
          </a:p>
          <a:p>
            <a:pPr algn="l">
              <a:spcAft>
                <a:spcPts val="1125"/>
              </a:spcAft>
            </a:pPr>
            <a:r>
              <a:rPr lang="de-DE" b="0" i="0" u="none" strike="noStrike" dirty="0">
                <a:solidFill>
                  <a:srgbClr val="101010"/>
                </a:solidFill>
                <a:effectLst/>
                <a:latin typeface="Titillium Web" panose="020F0502020204030204" pitchFamily="34" charset="0"/>
              </a:rPr>
              <a:t>EMAI4EU's </a:t>
            </a:r>
            <a:r>
              <a:rPr lang="de-DE" b="0" i="0" u="none" strike="noStrike" dirty="0" err="1">
                <a:solidFill>
                  <a:srgbClr val="101010"/>
                </a:solidFill>
                <a:effectLst/>
                <a:latin typeface="Titillium Web" panose="020F0502020204030204" pitchFamily="34" charset="0"/>
              </a:rPr>
              <a:t>flagship</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programme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is</a:t>
            </a:r>
            <a:r>
              <a:rPr lang="de-DE" b="0" i="0" u="none" strike="noStrike" dirty="0">
                <a:solidFill>
                  <a:srgbClr val="101010"/>
                </a:solidFill>
                <a:effectLst/>
                <a:latin typeface="Titillium Web" panose="020F0502020204030204" pitchFamily="34" charset="0"/>
              </a:rPr>
              <a:t> </a:t>
            </a:r>
            <a:r>
              <a:rPr lang="de-DE" b="1" i="0" u="none" strike="noStrike" dirty="0">
                <a:solidFill>
                  <a:srgbClr val="101010"/>
                </a:solidFill>
                <a:effectLst/>
                <a:latin typeface="Titillium Web" panose="020F0502020204030204" pitchFamily="34" charset="0"/>
              </a:rPr>
              <a:t>a </a:t>
            </a:r>
            <a:r>
              <a:rPr lang="de-DE" b="1" i="0" u="none" strike="noStrike" dirty="0" err="1">
                <a:solidFill>
                  <a:srgbClr val="101010"/>
                </a:solidFill>
                <a:effectLst/>
                <a:latin typeface="Titillium Web" panose="020F0502020204030204" pitchFamily="34" charset="0"/>
              </a:rPr>
              <a:t>two-year</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MSc</a:t>
            </a:r>
            <a:r>
              <a:rPr lang="de-DE" b="1" i="0" u="none" strike="noStrike" dirty="0">
                <a:solidFill>
                  <a:srgbClr val="101010"/>
                </a:solidFill>
                <a:effectLst/>
                <a:latin typeface="Titillium Web" panose="020F0502020204030204" pitchFamily="34" charset="0"/>
              </a:rPr>
              <a:t> in Emotion </a:t>
            </a:r>
            <a:r>
              <a:rPr lang="de-DE" b="1" i="0" u="none" strike="noStrike" dirty="0" err="1">
                <a:solidFill>
                  <a:srgbClr val="101010"/>
                </a:solidFill>
                <a:effectLst/>
                <a:latin typeface="Titillium Web" panose="020F0502020204030204" pitchFamily="34" charset="0"/>
              </a:rPr>
              <a:t>Artificial</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Intelligence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enabling</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machines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to</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interpret</a:t>
            </a:r>
            <a:r>
              <a:rPr lang="de-DE" b="0" i="0" u="none" strike="noStrike" dirty="0">
                <a:solidFill>
                  <a:srgbClr val="101010"/>
                </a:solidFill>
                <a:effectLst/>
                <a:latin typeface="Titillium Web" panose="020F0502020204030204" pitchFamily="34" charset="0"/>
              </a:rPr>
              <a:t> and </a:t>
            </a:r>
            <a:r>
              <a:rPr lang="de-DE" b="0" i="0" u="none" strike="noStrike" dirty="0" err="1">
                <a:solidFill>
                  <a:srgbClr val="101010"/>
                </a:solidFill>
                <a:effectLst/>
                <a:latin typeface="Titillium Web" panose="020F0502020204030204" pitchFamily="34" charset="0"/>
              </a:rPr>
              <a:t>respond</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appropriately</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to</a:t>
            </a:r>
            <a:r>
              <a:rPr lang="de-DE" b="0" i="0" u="none" strike="noStrike" dirty="0">
                <a:solidFill>
                  <a:srgbClr val="101010"/>
                </a:solidFill>
                <a:effectLst/>
                <a:latin typeface="Titillium Web" panose="020F0502020204030204" pitchFamily="34" charset="0"/>
              </a:rPr>
              <a:t> human </a:t>
            </a:r>
            <a:r>
              <a:rPr lang="de-DE" b="0" i="0" u="none" strike="noStrike" dirty="0" err="1">
                <a:solidFill>
                  <a:srgbClr val="101010"/>
                </a:solidFill>
                <a:effectLst/>
                <a:latin typeface="Titillium Web" panose="020F0502020204030204" pitchFamily="34" charset="0"/>
              </a:rPr>
              <a:t>emotions</a:t>
            </a:r>
            <a:r>
              <a:rPr lang="de-DE" b="0" i="0" u="none" strike="noStrike" dirty="0">
                <a:solidFill>
                  <a:srgbClr val="101010"/>
                </a:solidFill>
                <a:effectLst/>
                <a:latin typeface="Titillium Web" panose="020F0502020204030204" pitchFamily="34" charset="0"/>
              </a:rPr>
              <a:t>. This intensive </a:t>
            </a:r>
            <a:r>
              <a:rPr lang="de-DE" b="0" i="0" u="none" strike="noStrike" dirty="0" err="1">
                <a:solidFill>
                  <a:srgbClr val="101010"/>
                </a:solidFill>
                <a:effectLst/>
                <a:latin typeface="Titillium Web" panose="020F0502020204030204" pitchFamily="34" charset="0"/>
              </a:rPr>
              <a:t>programme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combines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theory</a:t>
            </a:r>
            <a:r>
              <a:rPr lang="de-DE" b="0" i="0" u="none" strike="noStrike" dirty="0">
                <a:solidFill>
                  <a:srgbClr val="101010"/>
                </a:solidFill>
                <a:effectLst/>
                <a:latin typeface="Titillium Web" panose="020F0502020204030204" pitchFamily="34" charset="0"/>
              </a:rPr>
              <a:t> and </a:t>
            </a:r>
            <a:r>
              <a:rPr lang="de-DE" b="0" i="0" u="none" strike="noStrike" dirty="0" err="1">
                <a:solidFill>
                  <a:srgbClr val="101010"/>
                </a:solidFill>
                <a:effectLst/>
                <a:latin typeface="Titillium Web" panose="020F0502020204030204" pitchFamily="34" charset="0"/>
              </a:rPr>
              <a:t>practice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through</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exercises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workshops</a:t>
            </a:r>
            <a:r>
              <a:rPr lang="de-DE" b="0" i="0" u="none" strike="noStrike" dirty="0">
                <a:solidFill>
                  <a:srgbClr val="101010"/>
                </a:solidFill>
                <a:effectLst/>
                <a:latin typeface="Titillium Web" panose="020F0502020204030204" pitchFamily="34" charset="0"/>
              </a:rPr>
              <a:t> and </a:t>
            </a:r>
            <a:r>
              <a:rPr lang="de-DE" b="0" i="0" u="none" strike="noStrike" dirty="0" err="1">
                <a:solidFill>
                  <a:srgbClr val="101010"/>
                </a:solidFill>
                <a:effectLst/>
                <a:latin typeface="Titillium Web" panose="020F0502020204030204" pitchFamily="34" charset="0"/>
              </a:rPr>
              <a:t>collaborative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projects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among</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eight</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major</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universities</a:t>
            </a:r>
            <a:r>
              <a:rPr lang="de-DE" b="0" i="0" u="none" strike="noStrike" dirty="0">
                <a:solidFill>
                  <a:srgbClr val="101010"/>
                </a:solidFill>
                <a:effectLst/>
                <a:latin typeface="Titillium Web" panose="020F0502020204030204" pitchFamily="34" charset="0"/>
              </a:rPr>
              <a:t> in </a:t>
            </a:r>
            <a:r>
              <a:rPr lang="de-DE" b="0" i="0" u="none" strike="noStrike" dirty="0" err="1">
                <a:solidFill>
                  <a:srgbClr val="101010"/>
                </a:solidFill>
                <a:effectLst/>
                <a:latin typeface="Titillium Web" panose="020F0502020204030204" pitchFamily="34" charset="0"/>
              </a:rPr>
              <a:t>six</a:t>
            </a:r>
            <a:r>
              <a:rPr lang="de-DE" b="0" i="0" u="none" strike="noStrike" dirty="0">
                <a:solidFill>
                  <a:srgbClr val="101010"/>
                </a:solidFill>
                <a:effectLst/>
                <a:latin typeface="Titillium Web" panose="020F0502020204030204" pitchFamily="34" charset="0"/>
              </a:rPr>
              <a:t> European countries. </a:t>
            </a:r>
          </a:p>
          <a:p>
            <a:pPr algn="l">
              <a:spcAft>
                <a:spcPts val="1500"/>
              </a:spcAft>
            </a:pPr>
            <a:r>
              <a:rPr lang="de-DE" b="0" i="0" u="none" strike="noStrike" dirty="0">
                <a:solidFill>
                  <a:srgbClr val="101010"/>
                </a:solidFill>
                <a:effectLst/>
                <a:latin typeface="Titillium Web" panose="020F0502020204030204" pitchFamily="34" charset="0"/>
              </a:rPr>
              <a:t>The </a:t>
            </a:r>
            <a:r>
              <a:rPr lang="de-DE" b="0" i="0" u="none" strike="noStrike" dirty="0" err="1">
                <a:solidFill>
                  <a:srgbClr val="101010"/>
                </a:solidFill>
                <a:effectLst/>
                <a:latin typeface="Titillium Web" panose="020F0502020204030204" pitchFamily="34" charset="0"/>
              </a:rPr>
              <a:t>project</a:t>
            </a:r>
            <a:r>
              <a:rPr lang="de-DE" b="0" i="0" u="none" strike="noStrike" dirty="0">
                <a:solidFill>
                  <a:srgbClr val="101010"/>
                </a:solidFill>
                <a:effectLst/>
                <a:latin typeface="Titillium Web" panose="020F0502020204030204" pitchFamily="34" charset="0"/>
              </a:rPr>
              <a:t> also </a:t>
            </a:r>
            <a:r>
              <a:rPr lang="de-DE" b="0" i="0" u="none" strike="noStrike" dirty="0" err="1">
                <a:solidFill>
                  <a:srgbClr val="101010"/>
                </a:solidFill>
                <a:effectLst/>
                <a:latin typeface="Titillium Web" panose="020F0502020204030204" pitchFamily="34" charset="0"/>
              </a:rPr>
              <a:t>includes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the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creation</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of</a:t>
            </a:r>
            <a:r>
              <a:rPr lang="de-DE" b="0" i="0" u="none" strike="noStrike" dirty="0">
                <a:solidFill>
                  <a:srgbClr val="101010"/>
                </a:solidFill>
                <a:effectLst/>
                <a:latin typeface="Titillium Web" panose="020F0502020204030204" pitchFamily="34" charset="0"/>
              </a:rPr>
              <a:t> a </a:t>
            </a:r>
            <a:r>
              <a:rPr lang="de-DE" b="0" i="0" u="none" strike="noStrike" dirty="0" err="1">
                <a:solidFill>
                  <a:srgbClr val="101010"/>
                </a:solidFill>
                <a:effectLst/>
                <a:latin typeface="Titillium Web" panose="020F0502020204030204" pitchFamily="34" charset="0"/>
              </a:rPr>
              <a:t>series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of</a:t>
            </a:r>
            <a:r>
              <a:rPr lang="de-DE" b="0" i="0" u="none" strike="noStrike" dirty="0">
                <a:solidFill>
                  <a:srgbClr val="101010"/>
                </a:solidFill>
                <a:effectLst/>
                <a:latin typeface="Titillium Web" panose="020F0502020204030204" pitchFamily="34" charset="0"/>
              </a:rPr>
              <a:t> </a:t>
            </a:r>
            <a:r>
              <a:rPr lang="de-DE" b="1" i="0" u="none" strike="noStrike" dirty="0">
                <a:solidFill>
                  <a:srgbClr val="101010"/>
                </a:solidFill>
                <a:effectLst/>
                <a:latin typeface="Titillium Web" panose="020F0502020204030204" pitchFamily="34" charset="0"/>
              </a:rPr>
              <a:t>online </a:t>
            </a:r>
            <a:r>
              <a:rPr lang="de-DE" b="1" i="0" u="none" strike="noStrike" dirty="0" err="1">
                <a:solidFill>
                  <a:srgbClr val="101010"/>
                </a:solidFill>
                <a:effectLst/>
                <a:latin typeface="Titillium Web" panose="020F0502020204030204" pitchFamily="34" charset="0"/>
              </a:rPr>
              <a:t>learning</a:t>
            </a:r>
            <a:r>
              <a:rPr lang="de-DE" b="1" i="0" u="none" strike="noStrike" dirty="0">
                <a:solidFill>
                  <a:srgbClr val="101010"/>
                </a:solidFill>
                <a:effectLst/>
                <a:latin typeface="Titillium Web" panose="020F0502020204030204" pitchFamily="34" charset="0"/>
              </a:rPr>
              <a:t> </a:t>
            </a:r>
            <a:r>
              <a:rPr lang="de-DE" b="1" i="0" u="none" strike="noStrike" dirty="0" err="1">
                <a:solidFill>
                  <a:srgbClr val="101010"/>
                </a:solidFill>
                <a:effectLst/>
                <a:latin typeface="Titillium Web" panose="020F0502020204030204" pitchFamily="34" charset="0"/>
              </a:rPr>
              <a:t>modules</a:t>
            </a:r>
            <a:r>
              <a:rPr lang="de-DE" b="0" i="0" u="none" strike="noStrike" dirty="0">
                <a:solidFill>
                  <a:srgbClr val="101010"/>
                </a:solidFill>
                <a:effectLst/>
                <a:latin typeface="Titillium Web" panose="020F0502020204030204" pitchFamily="34" charset="0"/>
              </a:rPr>
              <a:t> - </a:t>
            </a:r>
            <a:r>
              <a:rPr lang="de-DE" b="0" i="0" u="none" strike="noStrike" dirty="0" err="1">
                <a:solidFill>
                  <a:srgbClr val="101010"/>
                </a:solidFill>
                <a:effectLst/>
                <a:latin typeface="Titillium Web" panose="020F0502020204030204" pitchFamily="34" charset="0"/>
              </a:rPr>
              <a:t>accessible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to</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everyone</a:t>
            </a:r>
            <a:r>
              <a:rPr lang="de-DE" b="0" i="0" u="none" strike="noStrike" dirty="0">
                <a:solidFill>
                  <a:srgbClr val="101010"/>
                </a:solidFill>
                <a:effectLst/>
                <a:latin typeface="Titillium Web" panose="020F0502020204030204" pitchFamily="34" charset="0"/>
              </a:rPr>
              <a:t>, not just </a:t>
            </a:r>
            <a:r>
              <a:rPr lang="de-DE" b="0" i="0" u="none" strike="noStrike" dirty="0" err="1">
                <a:solidFill>
                  <a:srgbClr val="101010"/>
                </a:solidFill>
                <a:effectLst/>
                <a:latin typeface="Titillium Web" panose="020F0502020204030204" pitchFamily="34" charset="0"/>
              </a:rPr>
              <a:t>students</a:t>
            </a:r>
            <a:r>
              <a:rPr lang="de-DE" b="0" i="0" u="none" strike="noStrike" dirty="0">
                <a:solidFill>
                  <a:srgbClr val="101010"/>
                </a:solidFill>
                <a:effectLst/>
                <a:latin typeface="Titillium Web" panose="020F0502020204030204" pitchFamily="34" charset="0"/>
              </a:rPr>
              <a:t> - on </a:t>
            </a:r>
            <a:r>
              <a:rPr lang="de-DE" b="0" i="0" u="none" strike="noStrike" dirty="0" err="1">
                <a:solidFill>
                  <a:srgbClr val="101010"/>
                </a:solidFill>
                <a:effectLst/>
                <a:latin typeface="Titillium Web" panose="020F0502020204030204" pitchFamily="34" charset="0"/>
              </a:rPr>
              <a:t>key</a:t>
            </a:r>
            <a:r>
              <a:rPr lang="de-DE" b="0" i="0" u="none" strike="noStrike" dirty="0">
                <a:solidFill>
                  <a:srgbClr val="101010"/>
                </a:solidFill>
                <a:effectLst/>
                <a:latin typeface="Titillium Web" panose="020F0502020204030204" pitchFamily="34" charset="0"/>
              </a:rPr>
              <a:t> AI </a:t>
            </a:r>
            <a:r>
              <a:rPr lang="de-DE" b="0" i="0" u="none" strike="noStrike" dirty="0" err="1">
                <a:solidFill>
                  <a:srgbClr val="101010"/>
                </a:solidFill>
                <a:effectLst/>
                <a:latin typeface="Titillium Web" panose="020F0502020204030204" pitchFamily="34" charset="0"/>
              </a:rPr>
              <a:t>topics</a:t>
            </a:r>
            <a:r>
              <a:rPr lang="de-DE" b="0" i="0" u="none" strike="noStrike" dirty="0">
                <a:solidFill>
                  <a:srgbClr val="101010"/>
                </a:solidFill>
                <a:effectLst/>
                <a:latin typeface="Titillium Web" panose="020F0502020204030204" pitchFamily="34" charset="0"/>
              </a:rPr>
              <a:t> such </a:t>
            </a:r>
            <a:r>
              <a:rPr lang="de-DE" b="0" i="0" u="none" strike="noStrike" dirty="0" err="1">
                <a:solidFill>
                  <a:srgbClr val="101010"/>
                </a:solidFill>
                <a:effectLst/>
                <a:latin typeface="Titillium Web" panose="020F0502020204030204" pitchFamily="34" charset="0"/>
              </a:rPr>
              <a:t>as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machine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learning</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data</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analytics</a:t>
            </a:r>
            <a:r>
              <a:rPr lang="de-DE" b="0" i="0" u="none" strike="noStrike" dirty="0">
                <a:solidFill>
                  <a:srgbClr val="101010"/>
                </a:solidFill>
                <a:effectLst/>
                <a:latin typeface="Titillium Web" panose="020F0502020204030204" pitchFamily="34" charset="0"/>
              </a:rPr>
              <a:t>, and </a:t>
            </a:r>
            <a:r>
              <a:rPr lang="de-DE" b="0" i="0" u="none" strike="noStrike" dirty="0" err="1">
                <a:solidFill>
                  <a:srgbClr val="101010"/>
                </a:solidFill>
                <a:effectLst/>
                <a:latin typeface="Titillium Web" panose="020F0502020204030204" pitchFamily="34" charset="0"/>
              </a:rPr>
              <a:t>ethics</a:t>
            </a:r>
            <a:r>
              <a:rPr lang="de-DE" b="0" i="0" u="none" strike="noStrike" dirty="0">
                <a:solidFill>
                  <a:srgbClr val="101010"/>
                </a:solidFill>
                <a:effectLst/>
                <a:latin typeface="Titillium Web" panose="020F0502020204030204" pitchFamily="34" charset="0"/>
              </a:rPr>
              <a:t>. These </a:t>
            </a:r>
            <a:r>
              <a:rPr lang="de-DE" b="0" i="0" u="none" strike="noStrike" dirty="0" err="1">
                <a:solidFill>
                  <a:srgbClr val="101010"/>
                </a:solidFill>
                <a:effectLst/>
                <a:latin typeface="Titillium Web" panose="020F0502020204030204" pitchFamily="34" charset="0"/>
              </a:rPr>
              <a:t>modules</a:t>
            </a:r>
            <a:r>
              <a:rPr lang="de-DE" b="0" i="0" u="none" strike="noStrike" dirty="0">
                <a:solidFill>
                  <a:srgbClr val="101010"/>
                </a:solidFill>
                <a:effectLst/>
                <a:latin typeface="Titillium Web" panose="020F0502020204030204" pitchFamily="34" charset="0"/>
              </a:rPr>
              <a:t> will </a:t>
            </a:r>
            <a:r>
              <a:rPr lang="de-DE" b="0" i="0" u="none" strike="noStrike" dirty="0" err="1">
                <a:solidFill>
                  <a:srgbClr val="101010"/>
                </a:solidFill>
                <a:effectLst/>
                <a:latin typeface="Titillium Web" panose="020F0502020204030204" pitchFamily="34" charset="0"/>
              </a:rPr>
              <a:t>allow</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students</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to</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supplement</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their</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education</a:t>
            </a:r>
            <a:r>
              <a:rPr lang="de-DE" b="0" i="0" u="none" strike="noStrike" dirty="0">
                <a:solidFill>
                  <a:srgbClr val="101010"/>
                </a:solidFill>
                <a:effectLst/>
                <a:latin typeface="Titillium Web" panose="020F0502020204030204" pitchFamily="34" charset="0"/>
              </a:rPr>
              <a:t> and </a:t>
            </a:r>
            <a:r>
              <a:rPr lang="de-DE" b="0" i="0" u="none" strike="noStrike" dirty="0" err="1">
                <a:solidFill>
                  <a:srgbClr val="101010"/>
                </a:solidFill>
                <a:effectLst/>
                <a:latin typeface="Titillium Web" panose="020F0502020204030204" pitchFamily="34" charset="0"/>
              </a:rPr>
              <a:t>help</a:t>
            </a:r>
            <a:r>
              <a:rPr lang="de-DE" b="0" i="0" u="none" strike="noStrike" dirty="0">
                <a:solidFill>
                  <a:srgbClr val="101010"/>
                </a:solidFill>
                <a:effectLst/>
                <a:latin typeface="Titillium Web" panose="020F0502020204030204" pitchFamily="34" charset="0"/>
              </a:rPr>
              <a:t> update and </a:t>
            </a:r>
            <a:r>
              <a:rPr lang="de-DE" b="0" i="0" u="none" strike="noStrike" dirty="0" err="1">
                <a:solidFill>
                  <a:srgbClr val="101010"/>
                </a:solidFill>
                <a:effectLst/>
                <a:latin typeface="Titillium Web" panose="020F0502020204030204" pitchFamily="34" charset="0"/>
              </a:rPr>
              <a:t>reskill</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the</a:t>
            </a:r>
            <a:r>
              <a:rPr lang="de-DE" b="0" i="0" u="none" strike="noStrike" dirty="0">
                <a:solidFill>
                  <a:srgbClr val="101010"/>
                </a:solidFill>
                <a:effectLst/>
                <a:latin typeface="Titillium Web" panose="020F0502020204030204" pitchFamily="34" charset="0"/>
              </a:rPr>
              <a:t> </a:t>
            </a:r>
            <a:r>
              <a:rPr lang="de-DE" b="0" i="0" u="none" strike="noStrike" dirty="0" err="1">
                <a:solidFill>
                  <a:srgbClr val="101010"/>
                </a:solidFill>
                <a:effectLst/>
                <a:latin typeface="Titillium Web" panose="020F0502020204030204" pitchFamily="34" charset="0"/>
              </a:rPr>
              <a:t>workforce</a:t>
            </a:r>
            <a:r>
              <a:rPr lang="de-DE" b="0" i="0" u="none" strike="noStrike" dirty="0">
                <a:solidFill>
                  <a:srgbClr val="101010"/>
                </a:solidFill>
                <a:effectLst/>
                <a:latin typeface="Titillium Web" panose="020F0502020204030204" pitchFamily="34" charset="0"/>
              </a:rPr>
              <a:t>. </a:t>
            </a:r>
          </a:p>
          <a:p>
            <a:pPr algn="l">
              <a:spcAft>
                <a:spcPts val="1125"/>
              </a:spcAft>
            </a:pPr>
            <a:r>
              <a:rPr lang="de-DE" b="0" i="0" u="none" strike="noStrike" dirty="0">
                <a:solidFill>
                  <a:srgbClr val="101010"/>
                </a:solidFill>
                <a:effectLst/>
                <a:latin typeface="Titillium Web" pitchFamily="2" charset="77"/>
              </a:rPr>
              <a:t>"Imagine AI </a:t>
            </a:r>
            <a:r>
              <a:rPr lang="de-DE" b="0" i="0" u="none" strike="noStrike" dirty="0" err="1">
                <a:solidFill>
                  <a:srgbClr val="101010"/>
                </a:solidFill>
                <a:effectLst/>
                <a:latin typeface="Titillium Web" pitchFamily="2" charset="77"/>
              </a:rPr>
              <a:t>assistants</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capable</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of</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recognizing</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your</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feelings</a:t>
            </a:r>
            <a:r>
              <a:rPr lang="de-DE" b="0" i="0" u="none" strike="noStrike" dirty="0">
                <a:solidFill>
                  <a:srgbClr val="101010"/>
                </a:solidFill>
                <a:effectLst/>
                <a:latin typeface="Titillium Web" pitchFamily="2" charset="77"/>
              </a:rPr>
              <a:t> and </a:t>
            </a:r>
            <a:r>
              <a:rPr lang="de-DE" b="0" i="0" u="none" strike="noStrike" dirty="0" err="1">
                <a:solidFill>
                  <a:srgbClr val="101010"/>
                </a:solidFill>
                <a:effectLst/>
                <a:latin typeface="Titillium Web" pitchFamily="2" charset="77"/>
              </a:rPr>
              <a:t>responding</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with</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empathy</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says</a:t>
            </a:r>
            <a:r>
              <a:rPr lang="de-DE" b="0" i="0" u="none" strike="noStrike" dirty="0">
                <a:solidFill>
                  <a:srgbClr val="101010"/>
                </a:solidFill>
                <a:effectLst/>
                <a:latin typeface="Titillium Web" pitchFamily="2" charset="77"/>
              </a:rPr>
              <a:t> </a:t>
            </a:r>
            <a:r>
              <a:rPr lang="de-DE" b="1" i="0" u="none" strike="noStrike" dirty="0">
                <a:solidFill>
                  <a:srgbClr val="101010"/>
                </a:solidFill>
                <a:effectLst/>
                <a:latin typeface="Titillium Web" pitchFamily="2" charset="77"/>
              </a:rPr>
              <a:t>Diva </a:t>
            </a:r>
            <a:r>
              <a:rPr lang="de-DE" b="1" i="0" u="none" strike="noStrike" dirty="0" err="1">
                <a:solidFill>
                  <a:srgbClr val="101010"/>
                </a:solidFill>
                <a:effectLst/>
                <a:latin typeface="Titillium Web" pitchFamily="2" charset="77"/>
              </a:rPr>
              <a:t>Tommei</a:t>
            </a:r>
            <a:r>
              <a:rPr lang="de-DE" b="0" i="0" u="none" strike="noStrike" dirty="0">
                <a:solidFill>
                  <a:srgbClr val="101010"/>
                </a:solidFill>
                <a:effectLst/>
                <a:latin typeface="Titillium Web" pitchFamily="2" charset="77"/>
              </a:rPr>
              <a:t>, Chief Innovation and Education Officer at EIT Digital. "Emotion </a:t>
            </a:r>
            <a:r>
              <a:rPr lang="de-DE" b="0" i="0" u="none" strike="noStrike" dirty="0" err="1">
                <a:solidFill>
                  <a:srgbClr val="101010"/>
                </a:solidFill>
                <a:effectLst/>
                <a:latin typeface="Titillium Web" pitchFamily="2" charset="77"/>
              </a:rPr>
              <a:t>artificial</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intelligence</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promises</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to</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improve</a:t>
            </a:r>
            <a:r>
              <a:rPr lang="de-DE" b="0" i="0" u="none" strike="noStrike" dirty="0">
                <a:solidFill>
                  <a:srgbClr val="101010"/>
                </a:solidFill>
                <a:effectLst/>
                <a:latin typeface="Titillium Web" pitchFamily="2" charset="77"/>
              </a:rPr>
              <a:t> human-</a:t>
            </a:r>
            <a:r>
              <a:rPr lang="de-DE" b="0" i="0" u="none" strike="noStrike" dirty="0" err="1">
                <a:solidFill>
                  <a:srgbClr val="101010"/>
                </a:solidFill>
                <a:effectLst/>
                <a:latin typeface="Titillium Web" pitchFamily="2" charset="77"/>
              </a:rPr>
              <a:t>machine</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interaction</a:t>
            </a:r>
            <a:r>
              <a:rPr lang="de-DE" b="0" i="0" u="none" strike="noStrike" dirty="0">
                <a:solidFill>
                  <a:srgbClr val="101010"/>
                </a:solidFill>
                <a:effectLst/>
                <a:latin typeface="Titillium Web" pitchFamily="2" charset="77"/>
              </a:rPr>
              <a:t>, but </a:t>
            </a:r>
            <a:r>
              <a:rPr lang="de-DE" b="0" i="0" u="none" strike="noStrike" dirty="0" err="1">
                <a:solidFill>
                  <a:srgbClr val="101010"/>
                </a:solidFill>
                <a:effectLst/>
                <a:latin typeface="Titillium Web" pitchFamily="2" charset="77"/>
              </a:rPr>
              <a:t>specialized</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training</a:t>
            </a:r>
            <a:r>
              <a:rPr lang="de-DE" b="0" i="0" u="none" strike="noStrike" dirty="0">
                <a:solidFill>
                  <a:srgbClr val="101010"/>
                </a:solidFill>
                <a:effectLst/>
                <a:latin typeface="Titillium Web" pitchFamily="2" charset="77"/>
              </a:rPr>
              <a:t> </a:t>
            </a:r>
            <a:r>
              <a:rPr lang="de-DE" b="0" i="0" u="none" strike="noStrike" dirty="0" err="1">
                <a:solidFill>
                  <a:srgbClr val="101010"/>
                </a:solidFill>
                <a:effectLst/>
                <a:latin typeface="Titillium Web" pitchFamily="2" charset="77"/>
              </a:rPr>
              <a:t>is</a:t>
            </a:r>
            <a:r>
              <a:rPr lang="de-DE" b="0" i="0" u="none" strike="noStrike" dirty="0">
                <a:solidFill>
                  <a:srgbClr val="101010"/>
                </a:solidFill>
                <a:effectLst/>
                <a:latin typeface="Titillium Web" pitchFamily="2" charset="77"/>
              </a:rPr>
              <a:t> essential </a:t>
            </a:r>
            <a:r>
              <a:rPr lang="de-DE" b="1" i="0" u="none" strike="noStrike" dirty="0" err="1">
                <a:solidFill>
                  <a:srgbClr val="101010"/>
                </a:solidFill>
                <a:effectLst/>
                <a:latin typeface="Titillium Web" pitchFamily="2" charset="77"/>
              </a:rPr>
              <a:t>to</a:t>
            </a:r>
            <a:r>
              <a:rPr lang="de-DE" b="1" i="0" u="none" strike="noStrike" dirty="0">
                <a:solidFill>
                  <a:srgbClr val="101010"/>
                </a:solidFill>
                <a:effectLst/>
                <a:latin typeface="Titillium Web" pitchFamily="2" charset="77"/>
              </a:rPr>
              <a:t> </a:t>
            </a:r>
            <a:r>
              <a:rPr lang="de-DE" b="1" i="0" u="none" strike="noStrike" dirty="0" err="1">
                <a:solidFill>
                  <a:srgbClr val="101010"/>
                </a:solidFill>
                <a:effectLst/>
                <a:latin typeface="Titillium Web" pitchFamily="2" charset="77"/>
              </a:rPr>
              <a:t>ensure</a:t>
            </a:r>
            <a:r>
              <a:rPr lang="de-DE" b="1" i="0" u="none" strike="noStrike" dirty="0">
                <a:solidFill>
                  <a:srgbClr val="101010"/>
                </a:solidFill>
                <a:effectLst/>
                <a:latin typeface="Titillium Web" pitchFamily="2" charset="77"/>
              </a:rPr>
              <a:t> </a:t>
            </a:r>
            <a:r>
              <a:rPr lang="de-DE" b="1" i="0" u="none" strike="noStrike" dirty="0" err="1">
                <a:solidFill>
                  <a:srgbClr val="101010"/>
                </a:solidFill>
                <a:effectLst/>
                <a:latin typeface="Titillium Web" pitchFamily="2" charset="77"/>
              </a:rPr>
              <a:t>its</a:t>
            </a:r>
            <a:r>
              <a:rPr lang="de-DE" b="1" i="0" u="none" strike="noStrike" dirty="0">
                <a:solidFill>
                  <a:srgbClr val="101010"/>
                </a:solidFill>
                <a:effectLst/>
                <a:latin typeface="Titillium Web" pitchFamily="2" charset="77"/>
              </a:rPr>
              <a:t> </a:t>
            </a:r>
            <a:r>
              <a:rPr lang="de-DE" b="1" i="0" u="none" strike="noStrike" dirty="0" err="1">
                <a:solidFill>
                  <a:srgbClr val="101010"/>
                </a:solidFill>
                <a:effectLst/>
                <a:latin typeface="Titillium Web" pitchFamily="2" charset="77"/>
              </a:rPr>
              <a:t>ethical</a:t>
            </a:r>
            <a:r>
              <a:rPr lang="de-DE" b="1" i="0" u="none" strike="noStrike" dirty="0">
                <a:solidFill>
                  <a:srgbClr val="101010"/>
                </a:solidFill>
                <a:effectLst/>
                <a:latin typeface="Titillium Web" pitchFamily="2" charset="77"/>
              </a:rPr>
              <a:t> and </a:t>
            </a:r>
            <a:r>
              <a:rPr lang="de-DE" b="1" i="0" u="none" strike="noStrike" dirty="0" err="1">
                <a:solidFill>
                  <a:srgbClr val="101010"/>
                </a:solidFill>
                <a:effectLst/>
                <a:latin typeface="Titillium Web" pitchFamily="2" charset="77"/>
              </a:rPr>
              <a:t>responsible</a:t>
            </a:r>
            <a:r>
              <a:rPr lang="de-DE" b="1" i="0" u="none" strike="noStrike" dirty="0">
                <a:solidFill>
                  <a:srgbClr val="101010"/>
                </a:solidFill>
                <a:effectLst/>
                <a:latin typeface="Titillium Web" pitchFamily="2" charset="77"/>
              </a:rPr>
              <a:t> </a:t>
            </a:r>
            <a:r>
              <a:rPr lang="de-DE" b="1" i="0" u="none" strike="noStrike" dirty="0" err="1">
                <a:solidFill>
                  <a:srgbClr val="101010"/>
                </a:solidFill>
                <a:effectLst/>
                <a:latin typeface="Titillium Web" pitchFamily="2" charset="77"/>
              </a:rPr>
              <a:t>development</a:t>
            </a:r>
            <a:r>
              <a:rPr lang="de-DE" b="0" i="0" u="none" strike="noStrike" dirty="0">
                <a:solidFill>
                  <a:srgbClr val="101010"/>
                </a:solidFill>
                <a:effectLst/>
                <a:latin typeface="Titillium Web" pitchFamily="2" charset="77"/>
              </a:rPr>
              <a:t>."</a:t>
            </a: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65</a:t>
            </a:fld>
            <a:endParaRPr lang="de-DE"/>
          </a:p>
        </p:txBody>
      </p:sp>
    </p:spTree>
    <p:extLst>
      <p:ext uri="{BB962C8B-B14F-4D97-AF65-F5344CB8AC3E}">
        <p14:creationId xmlns:p14="http://schemas.microsoft.com/office/powerpoint/2010/main" val="382406616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Im Bereich der Pädagogik kann KI die Lernerfahrungen kleiner Kinder verändern. Die besondere Stärke von AI-gestützten Systemen ist die Ermöglichung personalisierter Lernerfahrungen. Es werden damit der Lernstil des Kindes, sein Lerntempo und seine Präferenzen unterstützt, die es zur Ausschöpfung seines Potentials braucht. Dieser individualisierte Ansatz kann Lehrkräften dabei helfen, die Stärken und Schwächen des Kindes zu identifizieren, was zu fokussierter Hilfe und Interventionen führt.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Durch das intergierte Bewertungssystem kann KI zudem wertvollen Einblick in das Leistungsverhalten der Lernenden oder ihre Interaktionen erbringen und somit Hinweise geben, in welchen Bereichen die Lernenden möglicherweise Schwierigkeiten haben.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Durch die Verarbeitung riesiger Datensets kann KI Trends und Muster finden, die den Lehrkräften dabei helfen, perfektere Lernangebote zu entwickeln, die zu den Interessen und Bedarfen der Lernenden passen und sie motivieren.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Insbesondere können Kinder mit besonderem Lernbedarf von individueller Lernunterstützung profitieren.</a:t>
            </a: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KI bietet maßgeschneiderte Lernerfahrungen, die an die erwünschte Lerngeschwindigkeit angepasst werden können, bspw. durch die Analyse der Interaktionen und des Fortschritts eines Kindes auf einer adaptiven Lernplattform. Dies ermöglicht den Kindern praktisches und vergnügliches Lernen, da ihre Bedürfnisse Beachtung finden.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KI bietet einen deutlich motivierenden und Interaktionen fördernden Lernansatz. Dies geschieht mit Spielen, Geschichten und Lern-Apps. So können KI-gesteuerte Spiele bspw. die Herausforderungen eines Puzzles an das Lernstadium eines Kindes anpassen und ihm von daher passgenauere abstrakte Ideen vermitteln. Die Nutzer werden dabei in grundlegende arithmetische, sprachliche und auf Problemlösung bezogene Aktivitäten involviert, wobei sie die erwünschten Kompetenzen im Rahmen eines als motivierend erlebten Spiels entwickeln können.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Neben den Spielen wurden mit KI interaktive Lernwerkzeuge entwickelt, die einen explorativen und kreativen Kontext bieten, wie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z</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B. interaktive Malwerkzeuge, die unmittelbares Feedback geben und somit Kreativität fördern können. Gleiches gilt für Apps zum Erzählen von Geschichten, welche diese an die Reaktionen der Kinder anpassen. Von daher wird jede Geschichte zu einem eigenständigen individuellen Abenteuer, welche Verständnis und Vokabular durch die Antworten des Kindes verstärkt.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Interaktive KI-Werkzeuge fördern das ganzheitliche Lernen des Kindes. Sie unterstützen die Entwicklung von kritischem Denken und Problemlösungskompetenz. Die meisten KI-Anwendungen sind gruppenorientiert und fördern somit soziale Interaktion.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70</a:t>
            </a:fld>
            <a:endParaRPr lang="de-DE"/>
          </a:p>
        </p:txBody>
      </p:sp>
    </p:spTree>
    <p:extLst>
      <p:ext uri="{BB962C8B-B14F-4D97-AF65-F5344CB8AC3E}">
        <p14:creationId xmlns:p14="http://schemas.microsoft.com/office/powerpoint/2010/main" val="29316614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941534-0CFC-58D2-33EA-2868D4F54F0A}"/>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F8C4B1BC-381A-2F36-BBC7-EBDB1A327940}"/>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972B41D-AEA5-CAB7-4B17-63FF1A4B6616}"/>
              </a:ext>
            </a:extLst>
          </p:cNvPr>
          <p:cNvSpPr>
            <a:spLocks noGrp="1"/>
          </p:cNvSpPr>
          <p:nvPr>
            <p:ph type="body" idx="1"/>
          </p:nvPr>
        </p:nvSpPr>
        <p:spPr/>
        <p:txBody>
          <a:bodyPr/>
          <a:lstStyle/>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Frühe Aufdeckung und Unterstützung bei Lernbehinderungen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Das analytische Vermögen von KI ermöglicht es, bei einer Lernbehinderung des Kindes viel früher zu intervenieren und fokussierte Unterstützung anzubieten. Systembasierte KI überprüft Verhaltensmuster und Lernfortschritte des Kindes, welche das Auftreten bspw. von Dyslexie oder ADHS nahelegen. Diese Systeme können subtile Anzeichen aufdecken, die im traditionellen Bildungssystem oft übersehen werden und ermöglichen somit eine frühe Diagnose.</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In der Folge können KI-gestützte Lernplattformen dabei helfen, einen individuell angepassten Lernplan gemäß den kindlichen Bedürfnissen zu entwickeln, z.B. was den Schwierigkeitsgrad von Aufgaben, die Ermöglichung von vermehrter Übung bei bestimmten Konzepten und Präsentation der Anweisung betrifft.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a:extLst>
              <a:ext uri="{FF2B5EF4-FFF2-40B4-BE49-F238E27FC236}">
                <a16:creationId xmlns:a16="http://schemas.microsoft.com/office/drawing/2014/main" id="{5C5CA341-6E3A-B5A5-38CA-279232ACD050}"/>
              </a:ext>
            </a:extLst>
          </p:cNvPr>
          <p:cNvSpPr>
            <a:spLocks noGrp="1"/>
          </p:cNvSpPr>
          <p:nvPr>
            <p:ph type="sldNum" sz="quarter" idx="5"/>
          </p:nvPr>
        </p:nvSpPr>
        <p:spPr/>
        <p:txBody>
          <a:bodyPr/>
          <a:lstStyle/>
          <a:p>
            <a:fld id="{B58F4D3A-5DCD-0841-BDBE-C70B4EBCD1E4}" type="slidenum">
              <a:rPr lang="de-DE" smtClean="0"/>
              <a:t>71</a:t>
            </a:fld>
            <a:endParaRPr lang="de-DE"/>
          </a:p>
        </p:txBody>
      </p:sp>
    </p:spTree>
    <p:extLst>
      <p:ext uri="{BB962C8B-B14F-4D97-AF65-F5344CB8AC3E}">
        <p14:creationId xmlns:p14="http://schemas.microsoft.com/office/powerpoint/2010/main" val="20086556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A794A8-F68D-DEAA-4D88-D941FA027787}"/>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FAC0CDF-1DA8-F0D4-DF68-E35A548B1077}"/>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E0A8BF5-1469-24EC-1D1C-3853C940BC8F}"/>
              </a:ext>
            </a:extLst>
          </p:cNvPr>
          <p:cNvSpPr>
            <a:spLocks noGrp="1"/>
          </p:cNvSpPr>
          <p:nvPr>
            <p:ph type="body" idx="1"/>
          </p:nvPr>
        </p:nvSpPr>
        <p:spPr/>
        <p:txBody>
          <a:bodyPr/>
          <a:lstStyle/>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Unterstützung von Lehrkräften und Eltern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Lehrkräfte können mit KI-Werkzeugen hinsichtlich unterschiedlicher Interventionen und effektiven Unterrichtsstrategien dazulernen. Sie können Eltern dabei unterstützen, ihre Kinder bei den Hausaufgaben anzuleiten, um somit die Konsolidierung des Lernstoffs zu fördern.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Foliennummernplatzhalter 3">
            <a:extLst>
              <a:ext uri="{FF2B5EF4-FFF2-40B4-BE49-F238E27FC236}">
                <a16:creationId xmlns:a16="http://schemas.microsoft.com/office/drawing/2014/main" id="{7B020C86-2AF0-0038-A14D-231539FAD6CE}"/>
              </a:ext>
            </a:extLst>
          </p:cNvPr>
          <p:cNvSpPr>
            <a:spLocks noGrp="1"/>
          </p:cNvSpPr>
          <p:nvPr>
            <p:ph type="sldNum" sz="quarter" idx="5"/>
          </p:nvPr>
        </p:nvSpPr>
        <p:spPr/>
        <p:txBody>
          <a:bodyPr/>
          <a:lstStyle/>
          <a:p>
            <a:fld id="{B58F4D3A-5DCD-0841-BDBE-C70B4EBCD1E4}" type="slidenum">
              <a:rPr lang="de-DE" smtClean="0"/>
              <a:t>72</a:t>
            </a:fld>
            <a:endParaRPr lang="de-DE"/>
          </a:p>
        </p:txBody>
      </p:sp>
    </p:spTree>
    <p:extLst>
      <p:ext uri="{BB962C8B-B14F-4D97-AF65-F5344CB8AC3E}">
        <p14:creationId xmlns:p14="http://schemas.microsoft.com/office/powerpoint/2010/main" val="58071627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7F57E9-0FE5-6903-C872-85E07FD8FF0C}"/>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43CB377C-9C85-52E4-325D-4F073DF9F67C}"/>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8872F68-C0F8-8832-24F1-9F026C828C6A}"/>
              </a:ext>
            </a:extLst>
          </p:cNvPr>
          <p:cNvSpPr>
            <a:spLocks noGrp="1"/>
          </p:cNvSpPr>
          <p:nvPr>
            <p:ph type="body" idx="1"/>
          </p:nvPr>
        </p:nvSpPr>
        <p:spPr/>
        <p:txBody>
          <a:bodyPr/>
          <a:lstStyle/>
          <a:p>
            <a:pPr>
              <a:spcAft>
                <a:spcPts val="600"/>
              </a:spcAft>
            </a:pP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Erschaffung und </a:t>
            </a:r>
            <a:r>
              <a:rPr lang="de-DE" sz="1800" i="1" dirty="0" err="1">
                <a:effectLst/>
                <a:latin typeface="Times New Roman" panose="02020603050405020304" pitchFamily="18" charset="0"/>
                <a:ea typeface="Calibri" panose="020F0502020204030204" pitchFamily="34" charset="0"/>
                <a:cs typeface="Times New Roman" panose="02020603050405020304" pitchFamily="18" charset="0"/>
              </a:rPr>
              <a:t>Kuratierung</a:t>
            </a:r>
            <a:r>
              <a:rPr lang="de-DE" sz="1800" i="1" dirty="0">
                <a:effectLst/>
                <a:latin typeface="Times New Roman" panose="02020603050405020304" pitchFamily="18" charset="0"/>
                <a:ea typeface="Calibri" panose="020F0502020204030204" pitchFamily="34" charset="0"/>
                <a:cs typeface="Times New Roman" panose="02020603050405020304" pitchFamily="18" charset="0"/>
              </a:rPr>
              <a:t> von Bildungsinhalten (</a:t>
            </a:r>
            <a:r>
              <a:rPr lang="de-DE" sz="2800" b="0" i="0" u="none" strike="noStrike" dirty="0">
                <a:solidFill>
                  <a:srgbClr val="1F1F1F"/>
                </a:solidFill>
                <a:effectLst/>
                <a:latin typeface="Google Sans"/>
              </a:rPr>
              <a:t>Der Begriff Kuration wird in der Literatur im Sinne von „Bewahren“ und „Behandeln“ eingesetzt. Die exakte Bedeutung variiert jedoch zwischen den Fachbereichen.)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KI ermöglicht die Herstellung von Bildungsinhalten, die altersgemäß und angepasst an die veränderlichen Bedürfnisse, die Fortschritte und Interessen der Lernenden sind. KI kann eine große Menge von Bildungsmaterial scannen und Inhalte detailliert erkennen, die höchst relevant für die spezifischen Bedürfnisse eines Kindes sind. Die Erstellung personalisierter Inhalte führt dazu, dass Kinder sich nicht mit zu leichten Aufgaben langweilen oder mit zu anspruchsvollem Inhalt konfrontiert werden. Stattdessen können sie sich mit der richtigen Motivation auf den Unterricht fokussieren. Das KI-System kann sich dabei an die Lernfortschritte des Kindes anpassen und von daher die Komplexität und Modalität des Lerninhalts unmittelbar anpassen. </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KI-gestützte Programme können über den Lerninhalt viele Lernstile und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methoden</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beinhalten. So lernen bspw. manche Kinder lieber mit Visualisierung oder auditiver Anleitung, während andere praxisbezogene Aktivitäten bevorzugen. Der Ansatz wendet sich somit von statischen Textbüchern und langweiligen eindimensionalen Unterrichtsmethoden ab und ermöglicht somit jedem Kind von Anfang an, sein Potenzial voll auszuschöpfen.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Foliennummernplatzhalter 3">
            <a:extLst>
              <a:ext uri="{FF2B5EF4-FFF2-40B4-BE49-F238E27FC236}">
                <a16:creationId xmlns:a16="http://schemas.microsoft.com/office/drawing/2014/main" id="{00B777D6-C2AD-A32A-925F-C651B14F019D}"/>
              </a:ext>
            </a:extLst>
          </p:cNvPr>
          <p:cNvSpPr>
            <a:spLocks noGrp="1"/>
          </p:cNvSpPr>
          <p:nvPr>
            <p:ph type="sldNum" sz="quarter" idx="5"/>
          </p:nvPr>
        </p:nvSpPr>
        <p:spPr/>
        <p:txBody>
          <a:bodyPr/>
          <a:lstStyle/>
          <a:p>
            <a:fld id="{B58F4D3A-5DCD-0841-BDBE-C70B4EBCD1E4}" type="slidenum">
              <a:rPr lang="de-DE" smtClean="0"/>
              <a:t>73</a:t>
            </a:fld>
            <a:endParaRPr lang="de-DE"/>
          </a:p>
        </p:txBody>
      </p:sp>
    </p:spTree>
    <p:extLst>
      <p:ext uri="{BB962C8B-B14F-4D97-AF65-F5344CB8AC3E}">
        <p14:creationId xmlns:p14="http://schemas.microsoft.com/office/powerpoint/2010/main" val="315506561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95F829-B3DA-3091-6105-9887B27D5370}"/>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FE54C65A-DF2A-FA6D-D5D8-EB34A1A2C9B2}"/>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F28FB11-7B2D-1331-E2B0-AC173A38D098}"/>
              </a:ext>
            </a:extLst>
          </p:cNvPr>
          <p:cNvSpPr>
            <a:spLocks noGrp="1"/>
          </p:cNvSpPr>
          <p:nvPr>
            <p:ph type="body" idx="1"/>
          </p:nvPr>
        </p:nvSpPr>
        <p:spPr/>
        <p:txBody>
          <a:bodyPr/>
          <a:lstStyle/>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KI-gestützte Programme können über den Lerninhalt viele Lernstile und –</a:t>
            </a:r>
            <a:r>
              <a:rPr lang="de-DE" sz="1800" dirty="0" err="1">
                <a:effectLst/>
                <a:latin typeface="Times New Roman" panose="02020603050405020304" pitchFamily="18" charset="0"/>
                <a:ea typeface="Calibri" panose="020F0502020204030204" pitchFamily="34" charset="0"/>
                <a:cs typeface="Times New Roman" panose="02020603050405020304" pitchFamily="18" charset="0"/>
              </a:rPr>
              <a:t>methoden</a:t>
            </a: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 beinhalten. So lernen bspw. manche Kinder lieber mit Visualisierung oder auditiver Anleitung, während andere praxisbezogene Aktivitäten bevorzugen. Der Ansatz wendet sich somit von statischen Textbüchern und langweiligen eindimensionalen Unterrichtsmethoden ab und ermöglicht somit jedem Kind von Anfang an, sein Potenzial voll auszuschöpfen.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a:extLst>
              <a:ext uri="{FF2B5EF4-FFF2-40B4-BE49-F238E27FC236}">
                <a16:creationId xmlns:a16="http://schemas.microsoft.com/office/drawing/2014/main" id="{A3C467A2-F41A-738D-9FC1-F571EF74013F}"/>
              </a:ext>
            </a:extLst>
          </p:cNvPr>
          <p:cNvSpPr>
            <a:spLocks noGrp="1"/>
          </p:cNvSpPr>
          <p:nvPr>
            <p:ph type="sldNum" sz="quarter" idx="5"/>
          </p:nvPr>
        </p:nvSpPr>
        <p:spPr/>
        <p:txBody>
          <a:bodyPr/>
          <a:lstStyle/>
          <a:p>
            <a:fld id="{B58F4D3A-5DCD-0841-BDBE-C70B4EBCD1E4}" type="slidenum">
              <a:rPr lang="de-DE" smtClean="0"/>
              <a:t>75</a:t>
            </a:fld>
            <a:endParaRPr lang="de-DE"/>
          </a:p>
        </p:txBody>
      </p:sp>
    </p:spTree>
    <p:extLst>
      <p:ext uri="{BB962C8B-B14F-4D97-AF65-F5344CB8AC3E}">
        <p14:creationId xmlns:p14="http://schemas.microsoft.com/office/powerpoint/2010/main" val="20760064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449580"/>
            <a:r>
              <a:rPr lang="de-DE" sz="1200" dirty="0">
                <a:effectLst/>
                <a:latin typeface="Calibri" panose="020F0502020204030204" pitchFamily="34" charset="0"/>
                <a:ea typeface="Calibri" panose="020F0502020204030204" pitchFamily="34" charset="0"/>
                <a:cs typeface="Times New Roman" panose="02020603050405020304" pitchFamily="18" charset="0"/>
              </a:rPr>
              <a:t>Die 1940er und 1950er Jahre können als die "Geburtsjahre" der KI angesehen werden. Während des Zweiten Weltkriegs gehören Alan Turing und der Neurologe Grey Walter zu den Wissenschaftlern, die sich mit den Herausforderungen intelligenter Maschinen auseinandersetzen. Seit 1941 gehört Alan Turing zu den Pionieren auf diesem Gebiet. Er gehörte dem Ratio Club an, eine informelle Gruppe von Kybernetik- und Elektronikforschern im Vereinigten Königreich. Von ihm stammt auch der Begriff der „maschinellen Intelligenz“, den er 1947 einführte. In seinem Aufsatz "Computing Machinery and </a:t>
            </a:r>
            <a:r>
              <a:rPr lang="de-DE" sz="1200" dirty="0" err="1">
                <a:effectLst/>
                <a:latin typeface="Calibri" panose="020F0502020204030204" pitchFamily="34" charset="0"/>
                <a:ea typeface="Calibri" panose="020F0502020204030204" pitchFamily="34" charset="0"/>
                <a:cs typeface="Times New Roman" panose="02020603050405020304" pitchFamily="18" charset="0"/>
              </a:rPr>
              <a:t>Intelligence</a:t>
            </a:r>
            <a:r>
              <a:rPr lang="de-DE" sz="1200" dirty="0">
                <a:effectLst/>
                <a:latin typeface="Calibri" panose="020F0502020204030204" pitchFamily="34" charset="0"/>
                <a:ea typeface="Calibri" panose="020F0502020204030204" pitchFamily="34" charset="0"/>
                <a:cs typeface="Times New Roman" panose="02020603050405020304" pitchFamily="18" charset="0"/>
              </a:rPr>
              <a:t>" (erschienen 1950 in </a:t>
            </a:r>
            <a:r>
              <a:rPr lang="de-DE" sz="1200" i="1" dirty="0" err="1">
                <a:effectLst/>
                <a:latin typeface="Calibri" panose="020F0502020204030204" pitchFamily="34" charset="0"/>
                <a:ea typeface="Calibri" panose="020F0502020204030204" pitchFamily="34" charset="0"/>
                <a:cs typeface="Times New Roman" panose="02020603050405020304" pitchFamily="18" charset="0"/>
              </a:rPr>
              <a:t>Mind</a:t>
            </a:r>
            <a:r>
              <a:rPr lang="de-DE" sz="1200" i="1" dirty="0">
                <a:effectLst/>
                <a:latin typeface="Calibri" panose="020F0502020204030204" pitchFamily="34" charset="0"/>
                <a:ea typeface="Calibri" panose="020F0502020204030204" pitchFamily="34" charset="0"/>
                <a:cs typeface="Times New Roman" panose="02020603050405020304" pitchFamily="18" charset="0"/>
              </a:rPr>
              <a:t>)</a:t>
            </a:r>
            <a:r>
              <a:rPr lang="de-DE" sz="1200" dirty="0">
                <a:effectLst/>
                <a:latin typeface="Calibri" panose="020F0502020204030204" pitchFamily="34" charset="0"/>
                <a:ea typeface="Calibri" panose="020F0502020204030204" pitchFamily="34" charset="0"/>
                <a:cs typeface="Times New Roman" panose="02020603050405020304" pitchFamily="18" charset="0"/>
              </a:rPr>
              <a:t>, wird der Turing-Test vorgestellt. Dieser Test prüft die Fähigkeit einer Maschine, intelligentes Verhalten zu zeigen, das der menschlichen Intelligenz entspricht. Die zentrale Frage lautete allerdings für Turing nicht, ob eine Maschine denken kann, sondern ob sie ein Spiel gewinnen kann („Imitation Game“). Im Jahre 1943 schlugen Warren McCulloch und Walter Pitts ein Modell realer Vorgänge in neuronalen Strukturen vor, um zu klären, ob das Gehirn die Turing-berechenbaren Funktionen tatsächlich berechnen kann. Sie markierten damit den Beginn dessen, was heute als KI bekannt ist. 1949 zeigte Donald </a:t>
            </a:r>
            <a:r>
              <a:rPr lang="de-DE" sz="1200" dirty="0" err="1">
                <a:effectLst/>
                <a:latin typeface="Calibri" panose="020F0502020204030204" pitchFamily="34" charset="0"/>
                <a:ea typeface="Calibri" panose="020F0502020204030204" pitchFamily="34" charset="0"/>
                <a:cs typeface="Times New Roman" panose="02020603050405020304" pitchFamily="18" charset="0"/>
              </a:rPr>
              <a:t>Hebb</a:t>
            </a:r>
            <a:r>
              <a:rPr lang="de-DE" sz="1200" dirty="0">
                <a:effectLst/>
                <a:latin typeface="Calibri" panose="020F0502020204030204" pitchFamily="34" charset="0"/>
                <a:ea typeface="Calibri" panose="020F0502020204030204" pitchFamily="34" charset="0"/>
                <a:cs typeface="Times New Roman" panose="02020603050405020304" pitchFamily="18" charset="0"/>
              </a:rPr>
              <a:t>, wie die Verbindungsstärke von Neuronen angepasst werden kann, was heute als </a:t>
            </a:r>
            <a:r>
              <a:rPr lang="de-DE" sz="1200" dirty="0" err="1">
                <a:effectLst/>
                <a:latin typeface="Calibri" panose="020F0502020204030204" pitchFamily="34" charset="0"/>
                <a:ea typeface="Calibri" panose="020F0502020204030204" pitchFamily="34" charset="0"/>
                <a:cs typeface="Times New Roman" panose="02020603050405020304" pitchFamily="18" charset="0"/>
              </a:rPr>
              <a:t>Hebbianisches</a:t>
            </a:r>
            <a:r>
              <a:rPr lang="de-DE" sz="1200" dirty="0">
                <a:effectLst/>
                <a:latin typeface="Calibri" panose="020F0502020204030204" pitchFamily="34" charset="0"/>
                <a:ea typeface="Calibri" panose="020F0502020204030204" pitchFamily="34" charset="0"/>
                <a:cs typeface="Times New Roman" panose="02020603050405020304" pitchFamily="18" charset="0"/>
              </a:rPr>
              <a:t> Lernen bekannt ist.</a:t>
            </a:r>
          </a:p>
          <a:p>
            <a:r>
              <a:rPr lang="de-DE" sz="1200" dirty="0">
                <a:effectLst/>
                <a:latin typeface="Calibri" panose="020F0502020204030204" pitchFamily="34" charset="0"/>
                <a:ea typeface="Calibri" panose="020F0502020204030204" pitchFamily="34" charset="0"/>
                <a:cs typeface="Times New Roman" panose="02020603050405020304" pitchFamily="18" charset="0"/>
              </a:rPr>
              <a:t> </a:t>
            </a: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11</a:t>
            </a:fld>
            <a:endParaRPr lang="de-DE"/>
          </a:p>
        </p:txBody>
      </p:sp>
    </p:spTree>
    <p:extLst>
      <p:ext uri="{BB962C8B-B14F-4D97-AF65-F5344CB8AC3E}">
        <p14:creationId xmlns:p14="http://schemas.microsoft.com/office/powerpoint/2010/main" val="46953984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C1B58-E111-AC86-51A7-D7E5C066773D}"/>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7A1A6F2-B8DE-7BA5-8410-7537C5FF5978}"/>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4C4C2E96-4F0A-1161-F54A-7E8F483D4D0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Während traditionelle Methoden des Sprachunterrichts es manchmal nicht schaffen, verschiedenen Bedürfnissen der Lernenden Rechnung zu tragen, kann beim Einsatz von KI analysiert werden, wie Schüler mit Fragen umgehen und ihren Reaktionen kann in Übereinstimmung mit Inhalt, Tempo und Lernwegen in personalisierter Anpassung Rechnung getragen werden. Dies würde zudem Übungsempfehlungen zur Verbesserung aufgedeckter Schwächen bezüglich Vokabular, Grammatik oder Aussprache beinhalten und somit den Lernprozess hinsichtlich Effektivität optimieren.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a:extLst>
              <a:ext uri="{FF2B5EF4-FFF2-40B4-BE49-F238E27FC236}">
                <a16:creationId xmlns:a16="http://schemas.microsoft.com/office/drawing/2014/main" id="{5E4E6F90-93C5-1B1B-40E0-18D69A6C9BEA}"/>
              </a:ext>
            </a:extLst>
          </p:cNvPr>
          <p:cNvSpPr>
            <a:spLocks noGrp="1"/>
          </p:cNvSpPr>
          <p:nvPr>
            <p:ph type="sldNum" sz="quarter" idx="5"/>
          </p:nvPr>
        </p:nvSpPr>
        <p:spPr/>
        <p:txBody>
          <a:bodyPr/>
          <a:lstStyle/>
          <a:p>
            <a:fld id="{B58F4D3A-5DCD-0841-BDBE-C70B4EBCD1E4}" type="slidenum">
              <a:rPr lang="de-DE" smtClean="0"/>
              <a:t>76</a:t>
            </a:fld>
            <a:endParaRPr lang="de-DE"/>
          </a:p>
        </p:txBody>
      </p:sp>
    </p:spTree>
    <p:extLst>
      <p:ext uri="{BB962C8B-B14F-4D97-AF65-F5344CB8AC3E}">
        <p14:creationId xmlns:p14="http://schemas.microsoft.com/office/powerpoint/2010/main" val="286585164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8F1612-2702-131A-FBB6-460A69642B93}"/>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D789FC4-52D4-80B3-4D69-3C858336A0DA}"/>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6F047F50-651A-95EA-10EF-C498C7F049DE}"/>
              </a:ext>
            </a:extLst>
          </p:cNvPr>
          <p:cNvSpPr>
            <a:spLocks noGrp="1"/>
          </p:cNvSpPr>
          <p:nvPr>
            <p:ph type="body" idx="1"/>
          </p:nvPr>
        </p:nvSpPr>
        <p:spPr/>
        <p:txBody>
          <a:bodyPr/>
          <a:lstStyle/>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Genauigkeit, Vokabular und Grammatik sind Bausteine von effektiver Kommunikation. KI-Tools wie Natural Language Processing (NLP) erleichtern den erforderlichen Lernprozess. So gibt es Tools für sofortiges Feedback bezüglich Aussprache, Stimmmodulation und Geläufigkeit, die unmittelbare Korrektur und Lernen ermöglichen.</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Der KI gesteuerte Sprachassistent bietet einen interaktiven Dialog in der Zielsprache, wobei der Nutzer Konversation mit realen Menschen in seiner Umgebung praktizieren kann, wenngleich in einer kontrollierten und nicht vollständig natürlichen Umgebung.</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600"/>
              </a:spcAft>
            </a:pPr>
            <a:r>
              <a:rPr lang="de-DE" sz="1800" dirty="0">
                <a:effectLst/>
                <a:latin typeface="Times New Roman" panose="02020603050405020304" pitchFamily="18" charset="0"/>
                <a:ea typeface="Calibri" panose="020F0502020204030204" pitchFamily="34" charset="0"/>
                <a:cs typeface="Times New Roman" panose="02020603050405020304" pitchFamily="18" charset="0"/>
              </a:rPr>
              <a:t>Interaktion ist wesentlich zur Steigerung des Selbstvertrauens und Aufbau von Kompetenz des Nutzers, die er beim Einsatz einer Fremdsprache im Alltag braucht.</a:t>
            </a:r>
            <a:endParaRPr lang="de-D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dirty="0"/>
          </a:p>
        </p:txBody>
      </p:sp>
      <p:sp>
        <p:nvSpPr>
          <p:cNvPr id="4" name="Foliennummernplatzhalter 3">
            <a:extLst>
              <a:ext uri="{FF2B5EF4-FFF2-40B4-BE49-F238E27FC236}">
                <a16:creationId xmlns:a16="http://schemas.microsoft.com/office/drawing/2014/main" id="{8E8F9D5B-1ABD-21A1-6F31-AC1F7177D67D}"/>
              </a:ext>
            </a:extLst>
          </p:cNvPr>
          <p:cNvSpPr>
            <a:spLocks noGrp="1"/>
          </p:cNvSpPr>
          <p:nvPr>
            <p:ph type="sldNum" sz="quarter" idx="5"/>
          </p:nvPr>
        </p:nvSpPr>
        <p:spPr/>
        <p:txBody>
          <a:bodyPr/>
          <a:lstStyle/>
          <a:p>
            <a:fld id="{B58F4D3A-5DCD-0841-BDBE-C70B4EBCD1E4}" type="slidenum">
              <a:rPr lang="de-DE" smtClean="0"/>
              <a:t>77</a:t>
            </a:fld>
            <a:endParaRPr lang="de-DE"/>
          </a:p>
        </p:txBody>
      </p:sp>
    </p:spTree>
    <p:extLst>
      <p:ext uri="{BB962C8B-B14F-4D97-AF65-F5344CB8AC3E}">
        <p14:creationId xmlns:p14="http://schemas.microsoft.com/office/powerpoint/2010/main" val="60375877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Mit dem Vormarsch der KI in unser Leben und Lernen, nimmt die Debatte über ihre Vor- und Nachteile Fahrt auf. Als Vor- und Nachteile werden u. a. aufgeführt: (a) sie verringert menschliche Fehler: die Präzision der getroffenen Entscheidungen bzw. der vorgeschlagenen Lösungen wird erhöht. Da jedoch KI auf der Grundlage vorgegebener Daten trainiert wird, und mit von Menschen konstruierten Algorithmen arbeitet, bleibt sie nicht immun gegenüber bestimmten Fehlern. (b) Erleichtert eine schnellere Entscheidungsfindung. Dabei arbeitet sie mit verschiedenen Technologien zusammen und hilft, Zeit zu sparen. (c) KI ist kontinuierlich verfügbar. Im Gegensatz zum menschlichen Körper benötigt KI keine Pausen mit Ausnahme von Wartungspausen und technisch bedingten Ausfällen. (d) Geringes Risiko: KI ist in der Lage Aufgaben, die für Menschen mit hohem Risiko verbunden wären, zu übernehmen. Mit Hilfe von KI-gestützten Robotern können die Tiefen im Meer erforscht, eine Bombe entschärft und ein Vulkan betreten werden.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e</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KI automatisiert Wiederholungen und übernimmt Routinetätigkeiten. Dadurch werden Menschen entlastet und ihre Zeit und Kompetenz werden Aufgaben gewidmet, die die KI (noch) nicht übernehmen kann, z. B. Interaktionen mit den Kindern zu gestalten und emotional-empathisch auf Kinder zu reagieren. Aber auch hier lassen sich Entwicklungen beobachten, die mit Hilfe generativer KI-Modelle das Verstehen und Generieren menschlicher Sprache auszeichnen und mittels Chatbots, virtueller Assistenten und anderen Unterstützungssystemen natürliche und kontextbezogene Interaktionen ermöglichen. (f) Erkennen von Mustern. KI übertrifft bereits menschliche Fähigkeiten Muster in den Wörtern, Zahlen und Bildern zu erkennen und Vorhersagen zu treffen.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g</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KI stellt digitale Assistenten zur Verfügung. In einem Hotel in Hangzhou bat ich die Rezeption um eine Flasche Wasser. Kurz darauf klingelte mein Telefon und ich wurde gebeten, die Tür zu öffnen, um das Wasser zu empfangen: ein KI-gesteuerter Roboter stand vor der Tür, begrüßte mich freundlich, bat mir das Wasser an, um sich dann zu drehen und selbständig, bei Nutzung des Aufzugs, an die Rezeption zurückzukehren. Routinetätigkeiten können in der Bildungsinstitution auf die KI delegiert werden, bis hin zur Dokumentation von Bildungsprozessen und dem Entwurf individueller Lernprofile.  (h) Personalisierung des Lernprozesses: Mittel generativer KI-gestützter Technologien können Lernprozesse sowohl dem Inhalt als auch den Lernstil nach individualisiert werden, Speziell in Einrichtungen mit hoher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lingualer</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und kultureller Diversität können KI-gestützte Sprachübersetzungsprogramme, zumindest in einem frühen Stadium des Fremdspracherwerbs,  die Kommunikation mit dem Kind und seiner Familie erleichtern. Auf diese Weise können Fachkräfte entlastet werden, um Zeit für ihre eigentliche pädagogische Aufgabe zu gewinnen. Menschen und KI können ihre Kompetenzen zu einer neuen, kreativen, produktiven und effizienteren Gestaltung und Erledigung der anstehenden Aufgaben verbinden. (h) KI ist in der Lage mit großen Datenmengen zu arbeiten und helfen, sie schneller und effizienter zu analysieren als der Mensch es zu tun vermag.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78</a:t>
            </a:fld>
            <a:endParaRPr lang="de-DE"/>
          </a:p>
        </p:txBody>
      </p:sp>
    </p:spTree>
    <p:extLst>
      <p:ext uri="{BB962C8B-B14F-4D97-AF65-F5344CB8AC3E}">
        <p14:creationId xmlns:p14="http://schemas.microsoft.com/office/powerpoint/2010/main" val="334469663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Als Nachteile der KI werden vor allem folgende aufgeführt: (a) Die Nutzung der KI bleibt nicht ohne Auswirkungen auf den Beschäftigungsmarkt. Dennoch ist man sich darüber einig, dass KI nicht nur Arbeitsplätze vernichten wird, sie revolutioniert den Markt, auch den Bildungsmarkt, und schafft zugleich neue Arbeitsplätze, die allerdings andere, neue Kompetenzen verlangen. (b) KI wird von manchen fehlende Kreativität, die nach wie vor menschlichen Individuen vorbehalten bleibt, und fehlendes kontextuelles Verständnis attestiert. Es fehle ihr an echter Kreativität und an der Fähigkeit, neue Ideen und Konzepte zu entwickeln. Derzeit verfügbare KI-Systeme zeichnen sich durch Mustererkennung und die Generierung neuer Inhalte, die auf der Grundlage vorhandener Daten gewonnen werden. Dennoch darf nicht übersehen werden, dass generative KI neuartige, kreative Inhalte hervorbringen kann, die von Kunst und Musik bis zum Schreiben von Gedichten reicht. (c) Fehlende emotionale Kompetenz: KI-gestützte Maschinen ermöglichen zwar eine schnelle Datenanalyse und -verarbeitung, sie sind jedoch nicht in der Lage, Emotionen in ihren Entscheidungsprozess einzubeziehen. KI wird der dominant rationale Charakter anerkannt, fehlende emotionale (sogar metaemotionale) Kompetenz verhindert jedoch eine echte Beziehung und den Aufbau von Bindungen zu Menschen. Derzeit wird der Versuch unternommen, diese Limitierung zu überwinden. Es bleibt abzuwarten, mit welchem Erfolg. (d) Halluzinationen: Mit diesem Begriff wird die Tendenz bestimmter KI-Modell beschrienen, Fehler zu erzeugen, die weder den Tatsachen der reellen Welt noch der menschlichen Logik entsprechen.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e</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Ethische Dilemmata: KI wird vorgeworfen, dass in den verwendeten Daten enthaltene Voreingenommenheit beibehalten und u. U. verstärkt wird. Die Sicherstellung einer ethischen Nutzung und die Minimierung von Verzerrungen bleibt nach wie vor eine große Herausforderung. Die Debatte darüber, wie KI-Systeme entwickelt werden, die solche Beschränkungen überwinden, ist in vollem Gang. (f) Zunehmende Abhängigkeit des Menschen von Maschinen: Der zunehmende Einsatz digitaler Assistenten und die Automatisierung der Aufgaben kann zur einer größeren Abhängigkeit des Menschen von solchen Maschinen führen. Und wenn KI-gestützte Technologien dazu führen, die Lösung von Problemen und die Entwicklung von Strategien Maschinen anzuvertrauen, statt Probleme selbst zu lösen und das Gehirn dafür zu nutzen, könnte es sich negativ auf künftige Generationen auswirken.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g</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Bedenken werden auch geäußert betreffend den Datenschutz und die Datensicherheit: Der unbefugte Zugriff auf personenbezogene Daten stellt eines der stärksten Befürchtungen bei der Nutzung von KI. Und es bestehen hohe Risiken, wenn KI für böswillige Zwecke, für militärische Einsätze und ähnliches eingesetzt wird. Hinzu kommt auch (h) eine mangelnde Transparenz, die dadurch entsteht, dass KI wie eine „Blackbox“ betrachtet wird, der beim Treffen von Entscheidungen die Transparenz fehlt und Fragen betreffend Fairness, Verantwortlichkeit und Voreingenommenheit aufwirft. Solche Befürchtungen werden vor allem im Zusammenhang mit Deep Learning und neuralen Netzwerken geäußert. (i) Die Entwicklung von KI-Modellen setzt nicht nur eine große Datenmenge, sondern auch hohe Ressourcen an Energie voraus. Deshalb konzentriert man sich derzeit darauf, Modelle zu entwickeln, die mittels einer Vorselektion der für die Entscheidung verzichtbarer Daten den Energieverbrauch zu reduzieren und so zur Umweltentlastung beizutragen.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j</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Problem ergeben sich auch auf dem Bereich des Urheberrechts: Bei Nutzung großer Datenmengen wird es schwierig sein, ihren Urheber mit Sicherheit zu identifizieren. Die Verwendung von Daten, die von Dritten oder von der KI erzeugt wurden, bleibt nach wie vor ungeklärt. Auch bezüglich der Haftung wirft die KI-Technologie Fragen auf, die der Klärung bedürfen. Die EU hat hier bereits Schritte eingeleitet. Dennoch bleiben viele Fragen in vielen Ländern nach wie vor offen.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k</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Der nicht-deterministische Charakter generativer KI-Modelle verursacht eine Unsicherheit und widerspricht dem menschlichen Bedürfnis nach Vertrauen, Zuverlässigkeit und Vorhersagbarkeit.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Zu den neueren Entwicklungen auf diesem Gebiet zählt die bereits erwähnte generative KI dar. Sie gehört zur Oberkategorie des menschlichen Lernens, dem sog. Deep Learning, und verwendet ein neurales Netz, das komplexere Muster verarbeiten kann als das traditionelle maschinelle Lernen bislang zu tun vermochte. Sie ist eine Art künstlicher Intelligenz, die Inhalte, wie Audio, Text, Bilder, Videomaterial, Code und andre Daten mit Hilfe KI-Algorithmen für maschinelles Lernen verwendet, um auf der Grundlage eines Trainingsdatensatzes Ergebnisse zu erzeugen. In diesem Sinne beansprucht sie, eine Art des menschlichen Lernens zu sein. Beispiele für generative KI-Anwendungen sind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ChatGPT</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DAL-E und Bard. Diese sind in der Lage, auf der Grundlage von Benutzeraufforderungen bzw. über Dialoge Texte oder Bilder zu erzeugen. Generative KI, als sprachaktivierte KI, ist bereits auf vielen Telefonen, Lautsprechern und anderen Alltagstechnologien installiert. Sie findet derzeit eine breite Anwendung: Vom akademischen Schreiben und Übersetzung, über Komposition, Synchronisation und Tonbearbeitung bis hin zur Bildbearbeitung, Rendering in Architektur, über Medien und Unterhaltung, die Automobilindustrie bis hin zum Gesundheitswesen und zur akademischen Forschung. Die Einsatzbereiche der generativen KI umfassen derzeit: (a) Sprachverarbeitungsmodelle: Übersetzung; akademisches und geschäftliches schreiben; grammatikalische Korrektur oder Analyse; genetische Sequenzierung und Schreiben von Code. (b) Audio- und Sprachmodelle: Komposition und Songwriting; Vertonung, Sprach- und Stimmerkennung; Tonbearbeitung; Diktat und Transkription. (c) Visuelle und bildliche Modelle: Illustration, Graphiken, 3D-Modellierung; kreativer Entwurf; Bildbearbeitung, architektonisches Rendering. (d) Datengenerierung von Modellen: Erstellung synthetischer Daten, auf deren Basis KI-Modelle trainiert werden.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Sie ermöglicht den Nutzern den Zugang zu einem breiten Publikum, wie dies nie zuvor der Fall war. DAL-E wurde von OPENAI entwickelt und 2021 veröffentlicht. Es verwendet ein neurales Netzwerk, da auf Bilder mit begleiteten Textbeschreibungen trainiert wurde. Der Nutzer kann eine Beschreibung eingeben und das System ist in der Lage der Beschreibung entsprechende Bilder zu generieren. Darüber hinaus ist DAL-E in der Lage Variationen des Bildes, in verschiedenen Stilen und Perspektiven, zu erzeugen, und es ermöglicht die Bearbeitung des Bildes, sowie Änderungen innerhalb des Bildes und seiner ursprünglichen Grenzen vorzunehmen. BARD ist eine generative Text-zu-Text-Schnittstelle, die auf dem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LaMDA</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-Modell (Language Model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for</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Dialogue</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Applications</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von Google basiert. Diese Technologie wurde 2023 in den USA und in Vereinigten Königreich präsentiert. Es führte jedoch im selben Jahr zu Schlagzeilen nachdem in einem Demo-Video falsche Informationen weitergegeben wurden, mit starkem Einfluss auf den Aktienwert der Muttergesellschaft.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Trotz bestehender Bedenken gegenüber generativer KI, die wirtschaftliche, soziale, ethische, rechtliche, politische und ökologische Fragen berühren, KI ist gekommen, um zu bleiben. Sie findet bereits breite Anwendung in der Automobilbranche (Training von autonom fahrenden Fahrzeugen), im Gesundheitswesen und in der wissenschaftlichen Forschung (KI gestützte Technologien helfen bei der Diagnose von Erkrankungen); in der Medien- und Unterhaltungsindustrie (Mittels KI-Einsatzes kann eine schnelle und kostengünstige Erstellung von Inhalten erfolgen), in Meteorologie (Simulation von Naturkatastrophen, Modellierung unterschiedlicher Klimaszenarien und Erstellung von Modellen, um das Wetter vorherzusagen). Vor allem aber findet generative KI in der Bildung Einzug: Individualisierung des Lernens über einen Chatbot, Erstellung von Lernmaterialien, Unterrichtsplänen oder Online-Plattformen).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Deshalb bedarf es einer Klärung des Verhältnisses zwischen Mensch und KI. Solang Menschen KI entwickeln, sie selbst steuern und kontrollieren, durfte das Risiko überschaubar sein. Der Beitrag der Bildung, von Anfang an, muss darin bestehen, Kinder mit solchen Fähigkeiten auszustatten, die ihnen ermöglichen, KI-gestützte Technologien effizient und verantwortungsvoll einzusetzen. Kinder sind in die Lage zu versetzen, selbst die Entscheidung darüber treffen zu können, ob sie KI, zu welchem Zweck, wann und mit wem sie sie nutzen möchten. In der letzten Zeit entwickelt man Lernangebote, wie eine solche Entwicklung unterstützt werden kann. Die Plattform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WriterAccess</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Humanizer</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verfolgt dieses Ziel. Es stellt einen Versuch dar, KI-Inhalte menschlich zu gestalten. Mehr als 15 000 qualifizierte, freiberufliche Autoren, Redakteure, Content-Strategen, Übersetzer, Designer u. a. gestalten dieses Programm, das zwar derzeit im Marketing zu Anwendung kommt, jedoch das Potenzial hat auch in der Bildung eingesetzt zu werden. Er stellt sicher, dass die Inhalte nicht nur technisch kompetent, sondern auch ansprechend sind und beim Publikum Anklang finden. Hierfür verbessert das System nicht nur KI-generierte Inhalte, es lässt auch menschliche Erkenntnisse und emotionale Intelligenz einfließen. Einen weiteren Ansatz für eine verantwortungsbewusste Nutzung der KI stellt das RAFT-Rahmenwerk (Reliable,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Accountable</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Fair and Transparent) dar. Die darin dargelegten Werte umfassen sowohl traditionelle als auch neuere Methoden der generativen KI. In diesem Rahmenwerk werden die spezifischen Risiken der generativen KI sowie Praktiken für eine verantwortungsvolle Anwendung der generativen KI beschrieben.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79</a:t>
            </a:fld>
            <a:endParaRPr lang="de-DE"/>
          </a:p>
        </p:txBody>
      </p:sp>
    </p:spTree>
    <p:extLst>
      <p:ext uri="{BB962C8B-B14F-4D97-AF65-F5344CB8AC3E}">
        <p14:creationId xmlns:p14="http://schemas.microsoft.com/office/powerpoint/2010/main" val="301434512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59666C-C571-7BE6-179D-A9285D7E21CD}"/>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60AD818-7B10-53EE-A4FB-62816AF8CAF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B8B563B0-D02C-ABAB-5D23-D6535F14F3B3}"/>
              </a:ext>
            </a:extLst>
          </p:cNvPr>
          <p:cNvSpPr>
            <a:spLocks noGrp="1"/>
          </p:cNvSpPr>
          <p:nvPr>
            <p:ph type="body" idx="1"/>
          </p:nvPr>
        </p:nvSpPr>
        <p:spPr/>
        <p:txBody>
          <a:bodyPr/>
          <a:lstStyle/>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Als Nachteile der KI werden vor allem folgende aufgeführt: (a) Die Nutzung der KI bleibt nicht ohne Auswirkungen auf den Beschäftigungsmarkt. Dennoch ist man sich darüber einig, dass KI nicht nur Arbeitsplätze vernichten wird, sie revolutioniert den Markt, auch den Bildungsmarkt, und schafft zugleich neue Arbeitsplätze, die allerdings andere, neue Kompetenzen verlangen. (b) KI wird von manchen fehlende Kreativität, die nach wie vor menschlichen Individuen vorbehalten bleibt, und fehlendes kontextuelles Verständnis attestiert. Es fehle ihr an echter Kreativität und an der Fähigkeit, neue Ideen und Konzepte zu entwickeln. Derzeit verfügbare KI-Systeme zeichnen sich durch Mustererkennung und die Generierung neuer Inhalte, die auf der Grundlage vorhandener Daten gewonnen werden. Dennoch darf nicht übersehen werden, dass generative KI neuartige, kreative Inhalte hervorbringen kann, die von Kunst und Musik bis zum Schreiben von Gedichten reicht. (c) Fehlende emotionale Kompetenz: KI-gestützte Maschinen ermöglichen zwar eine schnelle Datenanalyse und -verarbeitung, sie sind jedoch nicht in der Lage, Emotionen in ihren Entscheidungsprozess einzubeziehen. KI wird der dominant rationale Charakter anerkannt, fehlende emotionale (sogar metaemotionale) Kompetenz verhindert jedoch eine echte Beziehung und den Aufbau von Bindungen zu Menschen. Derzeit wird der Versuch unternommen, diese Limitierung zu überwinden. Es bleibt abzuwarten, mit welchem Erfolg. (d) Halluzinationen: Mit diesem Begriff wird die Tendenz bestimmter KI-Modell beschrienen, Fehler zu erzeugen, die weder den Tatsachen der reellen Welt noch der menschlichen Logik entsprechen.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e</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Ethische Dilemmata: KI wird vorgeworfen, dass in den verwendeten Daten enthaltene Voreingenommenheit beibehalten und u. U. verstärkt wird. Die Sicherstellung einer ethischen Nutzung und die Minimierung von Verzerrungen bleibt nach wie vor eine große Herausforderung. Die Debatte darüber, wie KI-Systeme entwickelt werden, die solche Beschränkungen überwinden, ist in vollem Gang. (f) Zunehmende Abhängigkeit des Menschen von Maschinen: Der zunehmende Einsatz digitaler Assistenten und die Automatisierung der Aufgaben kann zur einer größeren Abhängigkeit des Menschen von solchen Maschinen führen. Und wenn KI-gestützte Technologien dazu führen, die Lösung von Problemen und die Entwicklung von Strategien Maschinen anzuvertrauen, statt Probleme selbst zu lösen und das Gehirn dafür zu nutzen, könnte es sich negativ auf künftige Generationen auswirken.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g</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Bedenken werden auch geäußert betreffend den Datenschutz und die Datensicherheit: Der unbefugte Zugriff auf personenbezogene Daten stellt eines der stärksten Befürchtungen bei der Nutzung von KI. Und es bestehen hohe Risiken, wenn KI für böswillige Zwecke, für militärische Einsätze und ähnliches eingesetzt wird. Hinzu kommt auch (h) eine mangelnde Transparenz, die dadurch entsteht, dass KI wie eine „Blackbox“ betrachtet wird, der beim Treffen von Entscheidungen die Transparenz fehlt und Fragen betreffend Fairness, Verantwortlichkeit und Voreingenommenheit aufwirft. Solche Befürchtungen werden vor allem im Zusammenhang mit Deep Learning und neuralen Netzwerken geäußert. (i) Die Entwicklung von KI-Modellen setzt nicht nur eine große Datenmenge, sondern auch hohe Ressourcen an Energie voraus. Deshalb konzentriert man sich derzeit darauf, Modelle zu entwickeln, die mittels einer Vorselektion der für die Entscheidung verzichtbarer Daten den Energieverbrauch zu reduzieren und so zur Umweltentlastung beizutragen.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j</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Problem ergeben sich auch auf dem Bereich des Urheberrechts: Bei Nutzung großer Datenmengen wird es schwierig sein, ihren Urheber mit Sicherheit zu identifizieren. Die Verwendung von Daten, die von Dritten oder von der KI erzeugt wurden, bleibt nach wie vor ungeklärt. Auch bezüglich der Haftung wirft die KI-Technologie Fragen auf, die der Klärung bedürfen. Die EU hat hier bereits Schritte eingeleitet. Dennoch bleiben viele Fragen in vielen Ländern nach wie vor offen.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k</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Der nicht-deterministische Charakter generativer KI-Modelle verursacht eine Unsicherheit und widerspricht dem menschlichen Bedürfnis nach Vertrauen, Zuverlässigkeit und Vorhersagbarkeit.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Zu den neueren Entwicklungen auf diesem Gebiet zählt die bereits erwähnte generative KI dar. Sie gehört zur Oberkategorie des menschlichen Lernens, dem sog. Deep Learning, und verwendet ein neurales Netz, das komplexere Muster verarbeiten kann als das traditionelle maschinelle Lernen bislang zu tun vermochte. Sie ist eine Art künstlicher Intelligenz, die Inhalte, wie Audio, Text, Bilder, Videomaterial, Code und andre Daten mit Hilfe KI-Algorithmen für maschinelles Lernen verwendet, um auf der Grundlage eines Trainingsdatensatzes Ergebnisse zu erzeugen. In diesem Sinne beansprucht sie, eine Art des menschlichen Lernens zu sein. Beispiele für generative KI-Anwendungen sind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ChatGPT</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DAL-E und Bard. Diese sind in der Lage, auf der Grundlage von Benutzeraufforderungen bzw. über Dialoge Texte oder Bilder zu erzeugen. Generative KI, als sprachaktivierte KI, ist bereits auf vielen Telefonen, Lautsprechern und anderen Alltagstechnologien installiert. Sie findet derzeit eine breite Anwendung: Vom akademischen Schreiben und Übersetzung, über Komposition, Synchronisation und Tonbearbeitung bis hin zur Bildbearbeitung, Rendering in Architektur, über Medien und Unterhaltung, die Automobilindustrie bis hin zum Gesundheitswesen und zur akademischen Forschung. Die Einsatzbereiche der generativen KI umfassen derzeit: (a) Sprachverarbeitungsmodelle: Übersetzung; akademisches und geschäftliches schreiben; grammatikalische Korrektur oder Analyse; genetische Sequenzierung und Schreiben von Code. (b) Audio- und Sprachmodelle: Komposition und Songwriting; Vertonung, Sprach- und Stimmerkennung; Tonbearbeitung; Diktat und Transkription. (c) Visuelle und bildliche Modelle: Illustration, Graphiken, 3D-Modellierung; kreativer Entwurf; Bildbearbeitung, architektonisches Rendering. (d) Datengenerierung von Modellen: Erstellung synthetischer Daten, auf deren Basis KI-Modelle trainiert werden.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Sie ermöglicht den Nutzern den Zugang zu einem breiten Publikum, wie dies nie zuvor der Fall war. DAL-E wurde von OPENAI entwickelt und 2021 veröffentlicht. Es verwendet ein neurales Netzwerk, da auf Bilder mit begleiteten Textbeschreibungen trainiert wurde. Der Nutzer kann eine Beschreibung eingeben und das System ist in der Lage der Beschreibung entsprechende Bilder zu generieren. Darüber hinaus ist DAL-E in der Lage Variationen des Bildes, in verschiedenen Stilen und Perspektiven, zu erzeugen, und es ermöglicht die Bearbeitung des Bildes, sowie Änderungen innerhalb des Bildes und seiner ursprünglichen Grenzen vorzunehmen. BARD ist eine generative Text-zu-Text-Schnittstelle, die auf dem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LaMDA</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-Modell (Language Model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for</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Dialogue</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Applications</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von Google basiert. Diese Technologie wurde 2023 in den USA und in Vereinigten Königreich präsentiert. Es führte jedoch im selben Jahr zu Schlagzeilen nachdem in einem Demo-Video falsche Informationen weitergegeben wurden, mit starkem Einfluss auf den Aktienwert der Muttergesellschaft.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Trotz bestehender Bedenken gegenüber generativer KI, die wirtschaftliche, soziale, ethische, rechtliche, politische und ökologische Fragen berühren, KI ist gekommen, um zu bleiben. Sie findet bereits breite Anwendung in der Automobilbranche (Training von autonom fahrenden Fahrzeugen), im Gesundheitswesen und in der wissenschaftlichen Forschung (KI gestützte Technologien helfen bei der Diagnose von Erkrankungen); in der Medien- und Unterhaltungsindustrie (Mittels KI-Einsatzes kann eine schnelle und kostengünstige Erstellung von Inhalten erfolgen), in Meteorologie (Simulation von Naturkatastrophen, Modellierung unterschiedlicher Klimaszenarien und Erstellung von Modellen, um das Wetter vorherzusagen). Vor allem aber findet generative KI in der Bildung Einzug: Individualisierung des Lernens über einen Chatbot, Erstellung von Lernmaterialien, Unterrichtsplänen oder Online-Plattformen).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Deshalb bedarf es einer Klärung des Verhältnisses zwischen Mensch und KI. Solang Menschen KI entwickeln, sie selbst steuern und kontrollieren, durfte das Risiko überschaubar sein. Der Beitrag der Bildung, von Anfang an, muss darin bestehen, Kinder mit solchen Fähigkeiten auszustatten, die ihnen ermöglichen, KI-gestützte Technologien effizient und verantwortungsvoll einzusetzen. Kinder sind in die Lage zu versetzen, selbst die Entscheidung darüber treffen zu können, ob sie KI, zu welchem Zweck, wann und mit wem sie sie nutzen möchten. In der letzten Zeit entwickelt man Lernangebote, wie eine solche Entwicklung unterstützt werden kann. Die Plattform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WriterAccess</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Humanizer</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verfolgt dieses Ziel. Es stellt einen Versuch dar, KI-Inhalte menschlich zu gestalten. Mehr als 15 000 qualifizierte, freiberufliche Autoren, Redakteure, Content-Strategen, Übersetzer, Designer u. a. gestalten dieses Programm, das zwar derzeit im Marketing zu Anwendung kommt, jedoch das Potenzial hat auch in der Bildung eingesetzt zu werden. Er stellt sicher, dass die Inhalte nicht nur technisch kompetent, sondern auch ansprechend sind und beim Publikum Anklang finden. Hierfür verbessert das System nicht nur KI-generierte Inhalte, es lässt auch menschliche Erkenntnisse und emotionale Intelligenz einfließen. Einen weiteren Ansatz für eine verantwortungsbewusste Nutzung der KI stellt das RAFT-Rahmenwerk (Reliable, </a:t>
            </a:r>
            <a:r>
              <a:rPr lang="de-DE" sz="1800" dirty="0" err="1">
                <a:solidFill>
                  <a:srgbClr val="000000"/>
                </a:solidFill>
                <a:effectLst/>
                <a:latin typeface="Helvetica" pitchFamily="2" charset="0"/>
                <a:ea typeface="Times New Roman" panose="02020603050405020304" pitchFamily="18" charset="0"/>
                <a:cs typeface="Times New Roman" panose="02020603050405020304" pitchFamily="18" charset="0"/>
              </a:rPr>
              <a:t>Accountable</a:t>
            </a:r>
            <a:r>
              <a:rPr lang="de-DE" sz="1800" dirty="0">
                <a:solidFill>
                  <a:srgbClr val="000000"/>
                </a:solidFill>
                <a:effectLst/>
                <a:latin typeface="Helvetica" pitchFamily="2" charset="0"/>
                <a:ea typeface="Times New Roman" panose="02020603050405020304" pitchFamily="18" charset="0"/>
                <a:cs typeface="Times New Roman" panose="02020603050405020304" pitchFamily="18" charset="0"/>
              </a:rPr>
              <a:t>, Fair and Transparent) dar. Die darin dargelegten Werte umfassen sowohl traditionelle als auch neuere Methoden der generativen KI. In diesem Rahmenwerk werden die spezifischen Risiken der generativen KI sowie Praktiken für eine verantwortungsvolle Anwendung der generativen KI beschrieben. </a:t>
            </a:r>
            <a:endParaRPr lang="de-DE" sz="1800" dirty="0">
              <a:effectLst/>
              <a:latin typeface="Aptos" panose="020B0004020202020204" pitchFamily="34" charset="0"/>
              <a:ea typeface="Aptos" panose="020B0004020202020204" pitchFamily="34" charset="0"/>
              <a:cs typeface="Times New Roman" panose="02020603050405020304" pitchFamily="18" charset="0"/>
            </a:endParaRPr>
          </a:p>
          <a:p>
            <a:endParaRPr lang="de-DE" dirty="0"/>
          </a:p>
        </p:txBody>
      </p:sp>
      <p:sp>
        <p:nvSpPr>
          <p:cNvPr id="4" name="Foliennummernplatzhalter 3">
            <a:extLst>
              <a:ext uri="{FF2B5EF4-FFF2-40B4-BE49-F238E27FC236}">
                <a16:creationId xmlns:a16="http://schemas.microsoft.com/office/drawing/2014/main" id="{AF03150C-94E5-1028-5AB2-D02E109A32FE}"/>
              </a:ext>
            </a:extLst>
          </p:cNvPr>
          <p:cNvSpPr>
            <a:spLocks noGrp="1"/>
          </p:cNvSpPr>
          <p:nvPr>
            <p:ph type="sldNum" sz="quarter" idx="5"/>
          </p:nvPr>
        </p:nvSpPr>
        <p:spPr/>
        <p:txBody>
          <a:bodyPr/>
          <a:lstStyle/>
          <a:p>
            <a:fld id="{B58F4D3A-5DCD-0841-BDBE-C70B4EBCD1E4}" type="slidenum">
              <a:rPr lang="de-DE" smtClean="0"/>
              <a:t>80</a:t>
            </a:fld>
            <a:endParaRPr lang="de-DE"/>
          </a:p>
        </p:txBody>
      </p:sp>
    </p:spTree>
    <p:extLst>
      <p:ext uri="{BB962C8B-B14F-4D97-AF65-F5344CB8AC3E}">
        <p14:creationId xmlns:p14="http://schemas.microsoft.com/office/powerpoint/2010/main" val="179309359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696F0C04-E1E0-8740-93CF-922BA39C113A}" type="slidenum">
              <a:rPr lang="de-DE" smtClean="0"/>
              <a:t>85</a:t>
            </a:fld>
            <a:endParaRPr lang="de-DE"/>
          </a:p>
        </p:txBody>
      </p:sp>
    </p:spTree>
    <p:extLst>
      <p:ext uri="{BB962C8B-B14F-4D97-AF65-F5344CB8AC3E}">
        <p14:creationId xmlns:p14="http://schemas.microsoft.com/office/powerpoint/2010/main" val="13224835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13</a:t>
            </a:fld>
            <a:endParaRPr lang="de-DE"/>
          </a:p>
        </p:txBody>
      </p:sp>
    </p:spTree>
    <p:extLst>
      <p:ext uri="{BB962C8B-B14F-4D97-AF65-F5344CB8AC3E}">
        <p14:creationId xmlns:p14="http://schemas.microsoft.com/office/powerpoint/2010/main" val="12914136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sz="1800" dirty="0">
                <a:effectLst/>
                <a:latin typeface="Calibri" panose="020F0502020204030204" pitchFamily="34" charset="0"/>
                <a:ea typeface="Calibri" panose="020F0502020204030204" pitchFamily="34" charset="0"/>
                <a:cs typeface="Times New Roman" panose="02020603050405020304" pitchFamily="18" charset="0"/>
              </a:rPr>
              <a:t> Der erste Industrieroboter wird 1960 in einer Fabrik von General Motors in Betrieb genommen. Im Jahre 1965 entwickelte Joseph Weizenbaum am MIT „ELIZA“, ein frühes Beispiel für ein Programm zur Verarbeitung natürlicher Sprache. In den Siebzigern wird der erste anthropomorphe Roboter mit grundlegenden Fähigkeiten in Japan gebaut</a:t>
            </a:r>
            <a:r>
              <a:rPr lang="de-DE" dirty="0">
                <a:effectLst/>
              </a:rPr>
              <a:t> </a:t>
            </a:r>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14</a:t>
            </a:fld>
            <a:endParaRPr lang="de-DE"/>
          </a:p>
        </p:txBody>
      </p:sp>
    </p:spTree>
    <p:extLst>
      <p:ext uri="{BB962C8B-B14F-4D97-AF65-F5344CB8AC3E}">
        <p14:creationId xmlns:p14="http://schemas.microsoft.com/office/powerpoint/2010/main" val="3089186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indent="449580"/>
            <a:r>
              <a:rPr lang="de-DE" sz="1800" dirty="0">
                <a:effectLst/>
                <a:latin typeface="Calibri" panose="020F0502020204030204" pitchFamily="34" charset="0"/>
                <a:ea typeface="Calibri" panose="020F0502020204030204" pitchFamily="34" charset="0"/>
                <a:cs typeface="Times New Roman" panose="02020603050405020304" pitchFamily="18" charset="0"/>
              </a:rPr>
              <a:t>Die Zeit der Krise</a:t>
            </a:r>
          </a:p>
          <a:p>
            <a:r>
              <a:rPr lang="de-DE" sz="1800" dirty="0">
                <a:effectLst/>
                <a:latin typeface="Calibri" panose="020F0502020204030204" pitchFamily="34" charset="0"/>
                <a:ea typeface="Calibri" panose="020F0502020204030204" pitchFamily="34" charset="0"/>
                <a:cs typeface="Times New Roman" panose="02020603050405020304" pitchFamily="18" charset="0"/>
              </a:rPr>
              <a:t> </a:t>
            </a:r>
          </a:p>
          <a:p>
            <a:pPr marL="449580"/>
            <a:r>
              <a:rPr lang="de-DE" sz="1800" dirty="0">
                <a:effectLst/>
                <a:latin typeface="Calibri" panose="020F0502020204030204" pitchFamily="34" charset="0"/>
                <a:ea typeface="Calibri" panose="020F0502020204030204" pitchFamily="34" charset="0"/>
                <a:cs typeface="Times New Roman" panose="02020603050405020304" pitchFamily="18" charset="0"/>
              </a:rPr>
              <a:t>In den Siebziger und teilweise in den Achtziger Jahren blieb das Interesse und der Erfolg für KI weitgehend aus. Dies war darauf zurückzuführen, weil sowohl die amerikanische als auch die britische Regierung die Finanzierung der Forschung auf diesem Gebiet einstellten. Die Automobilindustrie in Deutschland hat aber einen neunen Beginn initiiert.</a:t>
            </a:r>
          </a:p>
          <a:p>
            <a:r>
              <a:rPr lang="de-DE" sz="1800" dirty="0">
                <a:effectLst/>
                <a:latin typeface="Calibri" panose="020F0502020204030204" pitchFamily="34" charset="0"/>
                <a:ea typeface="Calibri" panose="020F0502020204030204" pitchFamily="34" charset="0"/>
                <a:cs typeface="Times New Roman" panose="02020603050405020304" pitchFamily="18" charset="0"/>
              </a:rPr>
              <a:t> </a:t>
            </a:r>
          </a:p>
          <a:p>
            <a:pPr indent="449580"/>
            <a:r>
              <a:rPr lang="de-DE" sz="1800" dirty="0">
                <a:effectLst/>
                <a:latin typeface="Calibri" panose="020F0502020204030204" pitchFamily="34" charset="0"/>
                <a:ea typeface="Calibri" panose="020F0502020204030204" pitchFamily="34" charset="0"/>
                <a:cs typeface="Times New Roman" panose="02020603050405020304" pitchFamily="18" charset="0"/>
              </a:rPr>
              <a:t>Der neue Anfang</a:t>
            </a:r>
          </a:p>
          <a:p>
            <a:pPr marL="228600"/>
            <a:r>
              <a:rPr lang="de-DE" sz="1800" dirty="0">
                <a:effectLst/>
                <a:latin typeface="Calibri" panose="020F0502020204030204" pitchFamily="34" charset="0"/>
                <a:ea typeface="Calibri" panose="020F0502020204030204" pitchFamily="34" charset="0"/>
                <a:cs typeface="Times New Roman" panose="02020603050405020304" pitchFamily="18" charset="0"/>
              </a:rPr>
              <a:t> </a:t>
            </a:r>
          </a:p>
          <a:p>
            <a:pPr marL="449580"/>
            <a:r>
              <a:rPr lang="de-DE" sz="1800" dirty="0">
                <a:effectLst/>
                <a:latin typeface="Calibri" panose="020F0502020204030204" pitchFamily="34" charset="0"/>
                <a:ea typeface="Calibri" panose="020F0502020204030204" pitchFamily="34" charset="0"/>
                <a:cs typeface="Times New Roman" panose="02020603050405020304" pitchFamily="18" charset="0"/>
              </a:rPr>
              <a:t>Mercedes-Benz testete das erste fahrerlose Auto, das die Grundprinzipien des modernen Automobils verkörpert. 1997 besiegt Deep Blue vom IBM, ein schachspielender Computer, zum ersten Mal, den amtierenden Weltmeister, Garry Kasparov. Neue Roboter wie Hondas ASIMOV und Kismet vom MIT werden zu Beginn des Millenniums entwickelt. Das Volumen digitaler Informationen geht in die Hunderte von Exabytes. Die KI hält 2002 in Form eines Staubsaugers, namens Roomba, Einzug in den Haushalt und vier Jahre später in die Geschäftswelt. Unternehmen wie Facebook, Twitter und Netflix begannen, um diese Zeit, KI einzusetzen.</a:t>
            </a:r>
          </a:p>
          <a:p>
            <a:pPr marL="444500" indent="-444500"/>
            <a:r>
              <a:rPr lang="de-DE" sz="1800" dirty="0">
                <a:effectLst/>
                <a:latin typeface="Calibri" panose="020F0502020204030204" pitchFamily="34" charset="0"/>
                <a:ea typeface="Calibri" panose="020F0502020204030204" pitchFamily="34" charset="0"/>
                <a:cs typeface="Times New Roman" panose="02020603050405020304" pitchFamily="18" charset="0"/>
              </a:rPr>
              <a:t> </a:t>
            </a:r>
          </a:p>
        </p:txBody>
      </p:sp>
      <p:sp>
        <p:nvSpPr>
          <p:cNvPr id="4" name="Foliennummernplatzhalter 3"/>
          <p:cNvSpPr>
            <a:spLocks noGrp="1"/>
          </p:cNvSpPr>
          <p:nvPr>
            <p:ph type="sldNum" sz="quarter" idx="5"/>
          </p:nvPr>
        </p:nvSpPr>
        <p:spPr/>
        <p:txBody>
          <a:bodyPr/>
          <a:lstStyle/>
          <a:p>
            <a:fld id="{B58F4D3A-5DCD-0841-BDBE-C70B4EBCD1E4}" type="slidenum">
              <a:rPr lang="de-DE" smtClean="0"/>
              <a:t>15</a:t>
            </a:fld>
            <a:endParaRPr lang="de-DE"/>
          </a:p>
        </p:txBody>
      </p:sp>
    </p:spTree>
    <p:extLst>
      <p:ext uri="{BB962C8B-B14F-4D97-AF65-F5344CB8AC3E}">
        <p14:creationId xmlns:p14="http://schemas.microsoft.com/office/powerpoint/2010/main" val="27378096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449580"/>
            <a:r>
              <a:rPr lang="de-DE" sz="1800" dirty="0">
                <a:effectLst/>
                <a:latin typeface="Calibri" panose="020F0502020204030204" pitchFamily="34" charset="0"/>
                <a:ea typeface="Calibri" panose="020F0502020204030204" pitchFamily="34" charset="0"/>
                <a:cs typeface="Times New Roman" panose="02020603050405020304" pitchFamily="18" charset="0"/>
              </a:rPr>
              <a:t>2010 steigt die Zahl der weltweiten Internetnutzer über die 4 Milliarden-Grenze. KI erfährt einen echten Boom aufgrund der erfolgreichen Anwendung des maschinellen Lernens in Wirtschaft und in der Industrie 4.0. Der IBM-Computer Watson besiegt, im selben und im darauffolgenden Jahr, zwei ehemalige „Jeopardy“-Champions: er löste schnell komplexe Fragen mit Hilfe des Verständnisses natürlicher Sprache.  Google führte 2012 eine Android-App-Funktion namens "Google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Now</a:t>
            </a:r>
            <a:r>
              <a:rPr lang="de-DE" sz="1800" dirty="0">
                <a:effectLst/>
                <a:latin typeface="Calibri" panose="020F0502020204030204" pitchFamily="34" charset="0"/>
                <a:ea typeface="Calibri" panose="020F0502020204030204" pitchFamily="34" charset="0"/>
                <a:cs typeface="Times New Roman" panose="02020603050405020304" pitchFamily="18" charset="0"/>
              </a:rPr>
              <a:t>" ein, die dem Nutzer Informationen in Form von Vorhersagen liefert. Im Jahre 2014 der Chatbot "Eugene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Goostman</a:t>
            </a:r>
            <a:r>
              <a:rPr lang="de-DE" sz="1800" dirty="0">
                <a:effectLst/>
                <a:latin typeface="Calibri" panose="020F0502020204030204" pitchFamily="34" charset="0"/>
                <a:ea typeface="Calibri" panose="020F0502020204030204" pitchFamily="34" charset="0"/>
                <a:cs typeface="Times New Roman" panose="02020603050405020304" pitchFamily="18" charset="0"/>
              </a:rPr>
              <a:t>" gewinnt den renommierten "Turing-Test"-Wettbewerb und 2017 erfindet  Google den "Transformer" - eine moderne KI-Architektur, die die Grundlage für die generative KI bilden wird. 2018: Der IBM "Project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Debater</a:t>
            </a:r>
            <a:r>
              <a:rPr lang="de-DE" sz="1800" dirty="0">
                <a:effectLst/>
                <a:latin typeface="Calibri" panose="020F0502020204030204" pitchFamily="34" charset="0"/>
                <a:ea typeface="Calibri" panose="020F0502020204030204" pitchFamily="34" charset="0"/>
                <a:cs typeface="Times New Roman" panose="02020603050405020304" pitchFamily="18" charset="0"/>
              </a:rPr>
              <a:t>" debattierte mit zwei Meister-Debattierern über komplexe Themen und schnitt dabei hervorragend ab. Und schließlich 2019 erreicht Googles </a:t>
            </a:r>
            <a:r>
              <a:rPr lang="de-DE" sz="1800" dirty="0" err="1">
                <a:effectLst/>
                <a:latin typeface="Calibri" panose="020F0502020204030204" pitchFamily="34" charset="0"/>
                <a:ea typeface="Calibri" panose="020F0502020204030204" pitchFamily="34" charset="0"/>
                <a:cs typeface="Times New Roman" panose="02020603050405020304" pitchFamily="18" charset="0"/>
              </a:rPr>
              <a:t>AlphaStar</a:t>
            </a:r>
            <a:r>
              <a:rPr lang="de-DE" sz="1800" dirty="0">
                <a:effectLst/>
                <a:latin typeface="Calibri" panose="020F0502020204030204" pitchFamily="34" charset="0"/>
                <a:ea typeface="Calibri" panose="020F0502020204030204" pitchFamily="34" charset="0"/>
                <a:cs typeface="Times New Roman" panose="02020603050405020304" pitchFamily="18" charset="0"/>
              </a:rPr>
              <a:t> den Rang eines Großmeisters im Videospiel StarCraft 2 und übertrifft damit alle bis auf 0,2 % der menschlichen Spieler.</a:t>
            </a:r>
          </a:p>
          <a:p>
            <a:r>
              <a:rPr lang="de-DE" sz="1800" dirty="0">
                <a:effectLst/>
                <a:latin typeface="Calibri" panose="020F0502020204030204" pitchFamily="34" charset="0"/>
                <a:ea typeface="Calibri" panose="020F0502020204030204" pitchFamily="34" charset="0"/>
                <a:cs typeface="Times New Roman" panose="02020603050405020304" pitchFamily="18" charset="0"/>
              </a:rPr>
              <a:t> </a:t>
            </a:r>
          </a:p>
          <a:p>
            <a:endParaRPr lang="de-DE" dirty="0"/>
          </a:p>
        </p:txBody>
      </p:sp>
      <p:sp>
        <p:nvSpPr>
          <p:cNvPr id="4" name="Foliennummernplatzhalter 3"/>
          <p:cNvSpPr>
            <a:spLocks noGrp="1"/>
          </p:cNvSpPr>
          <p:nvPr>
            <p:ph type="sldNum" sz="quarter" idx="5"/>
          </p:nvPr>
        </p:nvSpPr>
        <p:spPr/>
        <p:txBody>
          <a:bodyPr/>
          <a:lstStyle/>
          <a:p>
            <a:fld id="{B58F4D3A-5DCD-0841-BDBE-C70B4EBCD1E4}" type="slidenum">
              <a:rPr lang="de-DE" smtClean="0"/>
              <a:t>16</a:t>
            </a:fld>
            <a:endParaRPr lang="de-DE"/>
          </a:p>
        </p:txBody>
      </p:sp>
    </p:spTree>
    <p:extLst>
      <p:ext uri="{BB962C8B-B14F-4D97-AF65-F5344CB8AC3E}">
        <p14:creationId xmlns:p14="http://schemas.microsoft.com/office/powerpoint/2010/main" val="208475888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F9AC870-1EE0-D8D5-FC78-ACC5C9801551}"/>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FC72A57F-E68A-54F1-359D-AD97A8A23C4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0EEE3680-1C3F-D3A7-429A-CC69197C9074}"/>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5" name="Fußzeilenplatzhalter 4">
            <a:extLst>
              <a:ext uri="{FF2B5EF4-FFF2-40B4-BE49-F238E27FC236}">
                <a16:creationId xmlns:a16="http://schemas.microsoft.com/office/drawing/2014/main" id="{2F0D3672-3A4A-C9ED-0500-1BA5CEBB7207}"/>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90824D4E-C315-3180-A4E1-EC01B62E2AAB}"/>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2871992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7C6230B-3DB9-598E-8C41-A1B55872E39A}"/>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5C7CB43D-1301-B199-5986-582B3F04967E}"/>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3C82214-FC2C-A91A-A350-EF476CD4E527}"/>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5" name="Fußzeilenplatzhalter 4">
            <a:extLst>
              <a:ext uri="{FF2B5EF4-FFF2-40B4-BE49-F238E27FC236}">
                <a16:creationId xmlns:a16="http://schemas.microsoft.com/office/drawing/2014/main" id="{E53850CC-FA7A-D0FF-EEC7-A5BC8EE5E0EE}"/>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2B776317-C942-3D49-9395-BDF1A1C2FFD0}"/>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5099985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AA9CE921-C3E1-ED80-8BED-F40531B8F2A0}"/>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C946C500-14BA-03F5-7764-4399B9C75F4A}"/>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9D676961-6F7F-8E09-9A6A-B5B3C03AA414}"/>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5" name="Fußzeilenplatzhalter 4">
            <a:extLst>
              <a:ext uri="{FF2B5EF4-FFF2-40B4-BE49-F238E27FC236}">
                <a16:creationId xmlns:a16="http://schemas.microsoft.com/office/drawing/2014/main" id="{DC085A6A-1AFF-DF6D-716E-7D30CFDD48E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69D32211-BBBC-AF45-C363-53A838D7A487}"/>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2790872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2_Office-Design Kopie 1">
    <p:spTree>
      <p:nvGrpSpPr>
        <p:cNvPr id="1" name=""/>
        <p:cNvGrpSpPr/>
        <p:nvPr/>
      </p:nvGrpSpPr>
      <p:grpSpPr>
        <a:xfrm>
          <a:off x="0" y="0"/>
          <a:ext cx="0" cy="0"/>
          <a:chOff x="0" y="0"/>
          <a:chExt cx="0" cy="0"/>
        </a:xfrm>
      </p:grpSpPr>
      <p:sp>
        <p:nvSpPr>
          <p:cNvPr id="18" name="Shape 18"/>
          <p:cNvSpPr>
            <a:spLocks noGrp="1"/>
          </p:cNvSpPr>
          <p:nvPr>
            <p:ph type="title"/>
          </p:nvPr>
        </p:nvSpPr>
        <p:spPr>
          <a:xfrm>
            <a:off x="609600" y="92074"/>
            <a:ext cx="10972800" cy="1508126"/>
          </a:xfrm>
          <a:prstGeom prst="rect">
            <a:avLst/>
          </a:prstGeom>
        </p:spPr>
        <p:txBody>
          <a:bodyPr/>
          <a:lstStyle>
            <a:lvl1pPr>
              <a:defRPr sz="3600">
                <a:solidFill>
                  <a:srgbClr val="008CB4"/>
                </a:solidFill>
                <a:uFill>
                  <a:solidFill>
                    <a:srgbClr val="008CB4"/>
                  </a:solidFill>
                </a:uFill>
              </a:defRPr>
            </a:lvl1pPr>
          </a:lstStyle>
          <a:p>
            <a:pPr lvl="0"/>
            <a:r>
              <a:t>Titeltext</a:t>
            </a:r>
          </a:p>
        </p:txBody>
      </p:sp>
      <p:sp>
        <p:nvSpPr>
          <p:cNvPr id="19" name="Shape 19"/>
          <p:cNvSpPr>
            <a:spLocks noGrp="1"/>
          </p:cNvSpPr>
          <p:nvPr>
            <p:ph type="body" idx="1"/>
          </p:nvPr>
        </p:nvSpPr>
        <p:spPr>
          <a:prstGeom prst="rect">
            <a:avLst/>
          </a:prstGeom>
        </p:spPr>
        <p:txBody>
          <a:bodyPr/>
          <a:lstStyle>
            <a:lvl1pPr marL="0" indent="0">
              <a:buClrTx/>
              <a:buSzTx/>
              <a:buNone/>
              <a:defRPr sz="2400">
                <a:solidFill>
                  <a:srgbClr val="1A0A53"/>
                </a:solidFill>
                <a:uFill>
                  <a:solidFill>
                    <a:srgbClr val="1A0A53"/>
                  </a:solidFill>
                </a:uFill>
              </a:defRPr>
            </a:lvl1pPr>
            <a:lvl2pPr marL="0" indent="0">
              <a:spcBef>
                <a:spcPts val="600"/>
              </a:spcBef>
              <a:buClrTx/>
              <a:buSzTx/>
              <a:buNone/>
              <a:defRPr sz="1800"/>
            </a:lvl2pPr>
            <a:lvl3pPr marL="0" indent="0">
              <a:spcBef>
                <a:spcPts val="500"/>
              </a:spcBef>
              <a:buClrTx/>
              <a:buSzTx/>
              <a:buNone/>
              <a:defRPr sz="1800"/>
            </a:lvl3pPr>
            <a:lvl4pPr marL="0" indent="0">
              <a:spcBef>
                <a:spcPts val="400"/>
              </a:spcBef>
              <a:buClrTx/>
              <a:buSzTx/>
              <a:buNone/>
              <a:defRPr sz="1800"/>
            </a:lvl4pPr>
            <a:lvl5pPr marL="0" indent="0">
              <a:spcBef>
                <a:spcPts val="400"/>
              </a:spcBef>
              <a:buClrTx/>
              <a:buSzTx/>
              <a:buNone/>
              <a:defRPr sz="1800"/>
            </a:lvl5pPr>
          </a:lstStyle>
          <a:p>
            <a:pPr lvl="0"/>
            <a:r>
              <a:t>Textebene 1</a:t>
            </a:r>
          </a:p>
          <a:p>
            <a:pPr lvl="1"/>
            <a:r>
              <a:t>Textebene 2</a:t>
            </a:r>
          </a:p>
          <a:p>
            <a:pPr lvl="2"/>
            <a:r>
              <a:t>Textebene 3</a:t>
            </a:r>
          </a:p>
          <a:p>
            <a:pPr lvl="3"/>
            <a:r>
              <a:t>Textebene 4</a:t>
            </a:r>
          </a:p>
          <a:p>
            <a:pPr lvl="4"/>
            <a:r>
              <a:t>Textebene 5</a:t>
            </a:r>
          </a:p>
        </p:txBody>
      </p:sp>
      <p:sp>
        <p:nvSpPr>
          <p:cNvPr id="4" name="Shape 20"/>
          <p:cNvSpPr>
            <a:spLocks noGrp="1"/>
          </p:cNvSpPr>
          <p:nvPr>
            <p:ph type="sldNum" sz="quarter" idx="10"/>
          </p:nvPr>
        </p:nvSpPr>
        <p:spPr>
          <a:xfrm>
            <a:off x="11648018" y="6462713"/>
            <a:ext cx="376767" cy="279400"/>
          </a:xfrm>
        </p:spPr>
        <p:txBody>
          <a:bodyPr/>
          <a:lstStyle>
            <a:lvl1pPr>
              <a:defRPr/>
            </a:lvl1pPr>
          </a:lstStyle>
          <a:p>
            <a:pPr>
              <a:defRPr/>
            </a:pPr>
            <a:fld id="{19D77DCF-CA71-FD42-9D5D-0B9C885A7B4D}" type="slidenum">
              <a:rPr/>
              <a:pPr>
                <a:defRPr/>
              </a:pPr>
              <a:t>‹Nr.›</a:t>
            </a:fld>
            <a:endParaRPr/>
          </a:p>
        </p:txBody>
      </p:sp>
    </p:spTree>
    <p:extLst>
      <p:ext uri="{BB962C8B-B14F-4D97-AF65-F5344CB8AC3E}">
        <p14:creationId xmlns:p14="http://schemas.microsoft.com/office/powerpoint/2010/main" val="4087052633"/>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0C83574-435D-A712-0240-F6EEAE71A399}"/>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706A2572-CA8D-51CC-88D8-E873CF585190}"/>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E74886E-B377-FCCD-C9AC-A003F750F65B}"/>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5" name="Fußzeilenplatzhalter 4">
            <a:extLst>
              <a:ext uri="{FF2B5EF4-FFF2-40B4-BE49-F238E27FC236}">
                <a16:creationId xmlns:a16="http://schemas.microsoft.com/office/drawing/2014/main" id="{666DB966-85A9-0470-95A7-CC9B7590C93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484BC955-A30C-89AE-588E-A4CC31E1EAB2}"/>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4654043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943E87B-1A58-A68F-2C3C-19BF329094D8}"/>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54AC809B-B8C6-DBB6-60E8-14C3C15D8730}"/>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D0A1E370-10C4-F2EA-93DB-F2164E116238}"/>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5" name="Fußzeilenplatzhalter 4">
            <a:extLst>
              <a:ext uri="{FF2B5EF4-FFF2-40B4-BE49-F238E27FC236}">
                <a16:creationId xmlns:a16="http://schemas.microsoft.com/office/drawing/2014/main" id="{14DAF02C-C41A-AFC8-6B31-A56C6A1BB9E8}"/>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8D2783A-1BFC-5C63-5874-9B5FFE0E7C17}"/>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21040757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59C834D-72BE-70B3-92B7-AC815B67904D}"/>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9CA8DF0E-BE7D-AB04-F68A-A40A65D77270}"/>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D2EC8EEF-A7BF-F89D-7265-632AFC8C4CD5}"/>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592459FD-796A-652E-71B8-E322F7A7570B}"/>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6" name="Fußzeilenplatzhalter 5">
            <a:extLst>
              <a:ext uri="{FF2B5EF4-FFF2-40B4-BE49-F238E27FC236}">
                <a16:creationId xmlns:a16="http://schemas.microsoft.com/office/drawing/2014/main" id="{75F97F12-8C38-2901-93B7-7CAAD170B6B9}"/>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56D97377-BBC8-DCFB-8593-8973031D7EB9}"/>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39736836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0166DCB-ABEA-12F5-D2F4-04A218AB44E7}"/>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870B1257-2BC4-BECF-BEE6-0DD28E13A66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16F47F2E-087D-A65D-91D1-84D57BFC1089}"/>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A88C3417-52D8-9294-79E3-AD7CD715021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1DA7F0BF-6B7A-F72D-14B3-0705463A4952}"/>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4CB8FA18-DD0B-A54A-1056-73A8CCE2BCCC}"/>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8" name="Fußzeilenplatzhalter 7">
            <a:extLst>
              <a:ext uri="{FF2B5EF4-FFF2-40B4-BE49-F238E27FC236}">
                <a16:creationId xmlns:a16="http://schemas.microsoft.com/office/drawing/2014/main" id="{13245D75-A4E3-A30E-3E3A-E6DFE21B05D3}"/>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3729F59C-3321-5BCD-C1A2-57C862EC100C}"/>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16255858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11DA1D2-989D-DBA2-D2B1-17F0D756D505}"/>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DBDFB550-4D51-F68F-42D8-89E4827C994B}"/>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4" name="Fußzeilenplatzhalter 3">
            <a:extLst>
              <a:ext uri="{FF2B5EF4-FFF2-40B4-BE49-F238E27FC236}">
                <a16:creationId xmlns:a16="http://schemas.microsoft.com/office/drawing/2014/main" id="{F2C4500C-B635-67CB-6EBB-E320050126B3}"/>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07FD7846-9C8C-AE2A-3767-8BDC47A623E9}"/>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8412982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365FC677-EA6E-A4B5-9895-4419BC0A8885}"/>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3" name="Fußzeilenplatzhalter 2">
            <a:extLst>
              <a:ext uri="{FF2B5EF4-FFF2-40B4-BE49-F238E27FC236}">
                <a16:creationId xmlns:a16="http://schemas.microsoft.com/office/drawing/2014/main" id="{7429DE78-F52F-2A1D-9E88-BDEB3AE063B1}"/>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BF98DC03-1959-5F35-14F1-46ABD0BFB683}"/>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180219883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4CC1C17-1E10-9025-ADDB-061187A0D140}"/>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2781EA6B-FFC3-281A-5CAB-8439AE92F7F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1F03787B-BFC1-9878-A402-3916962A8CA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A0783C16-1773-8F60-F27F-4EE38802CD92}"/>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6" name="Fußzeilenplatzhalter 5">
            <a:extLst>
              <a:ext uri="{FF2B5EF4-FFF2-40B4-BE49-F238E27FC236}">
                <a16:creationId xmlns:a16="http://schemas.microsoft.com/office/drawing/2014/main" id="{01CE80E2-4D6E-698B-761E-6D741FE1E6F5}"/>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AB5C7A28-A92C-C0DE-2D1F-0C9B0EF7A336}"/>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42919775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2247664-8B3C-1DF7-13E1-FB4BA05051E6}"/>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C9C95887-449A-0299-91F9-7D959A6EAF8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DDE22F46-A66C-1E14-AE1E-6035FC3DEDA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06D519C2-A9B2-10A1-98AB-ED08F081B5AC}"/>
              </a:ext>
            </a:extLst>
          </p:cNvPr>
          <p:cNvSpPr>
            <a:spLocks noGrp="1"/>
          </p:cNvSpPr>
          <p:nvPr>
            <p:ph type="dt" sz="half" idx="10"/>
          </p:nvPr>
        </p:nvSpPr>
        <p:spPr/>
        <p:txBody>
          <a:bodyPr/>
          <a:lstStyle/>
          <a:p>
            <a:fld id="{DA93D832-C11B-AF42-9A4F-2A7BF279132E}" type="datetimeFigureOut">
              <a:rPr lang="de-DE" smtClean="0"/>
              <a:t>05.03.25</a:t>
            </a:fld>
            <a:endParaRPr lang="de-DE"/>
          </a:p>
        </p:txBody>
      </p:sp>
      <p:sp>
        <p:nvSpPr>
          <p:cNvPr id="6" name="Fußzeilenplatzhalter 5">
            <a:extLst>
              <a:ext uri="{FF2B5EF4-FFF2-40B4-BE49-F238E27FC236}">
                <a16:creationId xmlns:a16="http://schemas.microsoft.com/office/drawing/2014/main" id="{8E25F318-2ED2-C5F1-9FB7-6D3827D4E928}"/>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71DAADF4-DB49-CC06-806E-D7B74A444A42}"/>
              </a:ext>
            </a:extLst>
          </p:cNvPr>
          <p:cNvSpPr>
            <a:spLocks noGrp="1"/>
          </p:cNvSpPr>
          <p:nvPr>
            <p:ph type="sldNum" sz="quarter" idx="12"/>
          </p:nvPr>
        </p:nvSpPr>
        <p:spPr/>
        <p:txBody>
          <a:bodyPr/>
          <a:lstStyle/>
          <a:p>
            <a:fld id="{2F0E4C52-C992-5644-8AD4-52869E844464}" type="slidenum">
              <a:rPr lang="de-DE" smtClean="0"/>
              <a:t>‹Nr.›</a:t>
            </a:fld>
            <a:endParaRPr lang="de-DE"/>
          </a:p>
        </p:txBody>
      </p:sp>
    </p:spTree>
    <p:extLst>
      <p:ext uri="{BB962C8B-B14F-4D97-AF65-F5344CB8AC3E}">
        <p14:creationId xmlns:p14="http://schemas.microsoft.com/office/powerpoint/2010/main" val="9397521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A13498FA-58C4-7551-D56E-F493FA67347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7F0D0617-4E6B-C4F9-AD9D-131C77F6EA1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35EEDE9D-4E63-FB56-FB15-8CAF7EEB60A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DA93D832-C11B-AF42-9A4F-2A7BF279132E}" type="datetimeFigureOut">
              <a:rPr lang="de-DE" smtClean="0"/>
              <a:t>05.03.25</a:t>
            </a:fld>
            <a:endParaRPr lang="de-DE"/>
          </a:p>
        </p:txBody>
      </p:sp>
      <p:sp>
        <p:nvSpPr>
          <p:cNvPr id="5" name="Fußzeilenplatzhalter 4">
            <a:extLst>
              <a:ext uri="{FF2B5EF4-FFF2-40B4-BE49-F238E27FC236}">
                <a16:creationId xmlns:a16="http://schemas.microsoft.com/office/drawing/2014/main" id="{EE699BF7-CAA0-B96C-661C-747D47036C9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de-DE"/>
          </a:p>
        </p:txBody>
      </p:sp>
      <p:sp>
        <p:nvSpPr>
          <p:cNvPr id="6" name="Foliennummernplatzhalter 5">
            <a:extLst>
              <a:ext uri="{FF2B5EF4-FFF2-40B4-BE49-F238E27FC236}">
                <a16:creationId xmlns:a16="http://schemas.microsoft.com/office/drawing/2014/main" id="{9EBEB366-4E0C-092C-0402-8FB4FD8FAE3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2F0E4C52-C992-5644-8AD4-52869E844464}" type="slidenum">
              <a:rPr lang="de-DE" smtClean="0"/>
              <a:t>‹Nr.›</a:t>
            </a:fld>
            <a:endParaRPr lang="de-DE"/>
          </a:p>
        </p:txBody>
      </p:sp>
    </p:spTree>
    <p:extLst>
      <p:ext uri="{BB962C8B-B14F-4D97-AF65-F5344CB8AC3E}">
        <p14:creationId xmlns:p14="http://schemas.microsoft.com/office/powerpoint/2010/main" val="4262598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hyperlink" Target="https://www.zdf.de/nachrichten/wissen/kuenstliche-intelligenz-ki-jahresrueckblick-2023-100.html" TargetMode="External"/><Relationship Id="rId3" Type="http://schemas.openxmlformats.org/officeDocument/2006/relationships/hyperlink" Target="https://www.wfb-bremen.de/de/page/stories/digitalisierung-industrie40/was-ist-kuenstliche-intelligenz-definition-ki" TargetMode="External"/><Relationship Id="rId7"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2.png"/><Relationship Id="rId5" Type="http://schemas.openxmlformats.org/officeDocument/2006/relationships/hyperlink" Target="https://www.google.com/url?sa=i&amp;url=https%3A%2F%2Fwww.zdf.de%2Fnachrichten%2Fwissen%2Fkuenstliche-intelligenz-ki-jahresrueckblick-2023-100.html&amp;psig=AOvVaw3EXOH99QhPrP0b7tkRrSGr&amp;ust=1742016714209000&amp;source=images&amp;cd=vfe&amp;opi=89978449&amp;ved=0CBQQjRxqFwoTCKj2_5_siIwDFQAAAAAdAAAAABAE" TargetMode="External"/><Relationship Id="rId4" Type="http://schemas.openxmlformats.org/officeDocument/2006/relationships/image" Target="../media/image1.jpeg"/><Relationship Id="rId9" Type="http://schemas.openxmlformats.org/officeDocument/2006/relationships/image" Target="../media/image4.jpeg"/></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9.jpeg"/></Relationships>
</file>

<file path=ppt/slides/_rels/slide1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hyperlink" Target="https://pump.fun/3dBAqHuax6WRaforxSpEHAGvh7mWbxkCY19jTVV1pump" TargetMode="External"/><Relationship Id="rId7"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3.jpeg"/><Relationship Id="rId5" Type="http://schemas.openxmlformats.org/officeDocument/2006/relationships/hyperlink" Target="https://lordewin.medium.com/the-birth-of-ai-and-the-1956-dartmouth-conference-911aa22493bd" TargetMode="External"/><Relationship Id="rId4" Type="http://schemas.openxmlformats.org/officeDocument/2006/relationships/image" Target="../media/image12.jpeg"/></Relationships>
</file>

<file path=ppt/slides/_rels/slide14.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hyperlink" Target="https://www.google.com/url?sa=i&amp;url=https%3A%2F%2Fwww.youtube.com%2Fwatch%3Fv%3DzhxNI7V2IxM&amp;psig=AOvVaw134fpUa8TOs3qZGwzVhtns&amp;ust=1741243563221000&amp;source=images&amp;cd=vfe&amp;opi=89978449&amp;ved=0CBYQjRxqFwoTCLDQpvOr8osDFQAAAAAdAAAAABAE" TargetMode="External"/><Relationship Id="rId7" Type="http://schemas.openxmlformats.org/officeDocument/2006/relationships/hyperlink" Target="https://www.youtube.com/watch?v=zhxNI7V2IxM" TargetMode="External"/><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6.jpeg"/><Relationship Id="rId5" Type="http://schemas.openxmlformats.org/officeDocument/2006/relationships/hyperlink" Target="https://www.silicon.co.uk/data-storage/bigdata/general-motors-robots-iot-208671" TargetMode="External"/><Relationship Id="rId4" Type="http://schemas.openxmlformats.org/officeDocument/2006/relationships/image" Target="../media/image15.jpeg"/></Relationships>
</file>

<file path=ppt/slides/_rels/slide15.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6.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hyperlink" Target="https://www.europarl.europa.eu/news/el/headlines/priorities/i-techniti-noimosuni-stin-ee/20200827STO85804/ti-einai-i-techniti-noimosuni-kai-pos-chrisimopoieitai"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diagramLayout" Target="../diagrams/layout7.xml"/><Relationship Id="rId7" Type="http://schemas.openxmlformats.org/officeDocument/2006/relationships/hyperlink" Target="https://www.cep.eu/de/eu-themen/details/ki-veraendert-die-bildung-im-guten-wie-im-schlechten.html" TargetMode="External"/><Relationship Id="rId2" Type="http://schemas.openxmlformats.org/officeDocument/2006/relationships/diagramData" Target="../diagrams/data7.xml"/><Relationship Id="rId1" Type="http://schemas.openxmlformats.org/officeDocument/2006/relationships/slideLayout" Target="../slideLayouts/slideLayout4.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 Id="rId9" Type="http://schemas.openxmlformats.org/officeDocument/2006/relationships/image" Target="../media/image19.jpeg"/></Relationships>
</file>

<file path=ppt/slides/_rels/slide23.xml.rels><?xml version="1.0" encoding="UTF-8" standalone="yes"?>
<Relationships xmlns="http://schemas.openxmlformats.org/package/2006/relationships"><Relationship Id="rId8" Type="http://schemas.openxmlformats.org/officeDocument/2006/relationships/hyperlink" Target="https://ife.no/en/innovative-social-robotics-in-health-care/" TargetMode="External"/><Relationship Id="rId13" Type="http://schemas.openxmlformats.org/officeDocument/2006/relationships/image" Target="../media/image22.jpeg"/><Relationship Id="rId3" Type="http://schemas.openxmlformats.org/officeDocument/2006/relationships/diagramData" Target="../diagrams/data8.xml"/><Relationship Id="rId7" Type="http://schemas.microsoft.com/office/2007/relationships/diagramDrawing" Target="../diagrams/drawing8.xml"/><Relationship Id="rId12" Type="http://schemas.openxmlformats.org/officeDocument/2006/relationships/hyperlink" Target="https://www.google.com/url?sa=i&amp;url=https%3A%2F%2Finsights.tt-s.com%2Fde%2Fdap-tuning-mit-generativer-ki&amp;psig=AOvVaw2cVNZ0VNp_Z2VSTFEyGY5P&amp;ust=1741367210209000&amp;source=images&amp;cd=vfe&amp;opi=89978449&amp;ved=0CBkQjhxqFwoTCKD01M_49YsDFQAAAAAdAAAAABAE" TargetMode="External"/><Relationship Id="rId2" Type="http://schemas.openxmlformats.org/officeDocument/2006/relationships/notesSlide" Target="../notesSlides/notesSlide14.xml"/><Relationship Id="rId1" Type="http://schemas.openxmlformats.org/officeDocument/2006/relationships/slideLayout" Target="../slideLayouts/slideLayout4.xml"/><Relationship Id="rId6" Type="http://schemas.openxmlformats.org/officeDocument/2006/relationships/diagramColors" Target="../diagrams/colors8.xml"/><Relationship Id="rId11" Type="http://schemas.openxmlformats.org/officeDocument/2006/relationships/image" Target="../media/image21.jpeg"/><Relationship Id="rId5" Type="http://schemas.openxmlformats.org/officeDocument/2006/relationships/diagramQuickStyle" Target="../diagrams/quickStyle8.xml"/><Relationship Id="rId10" Type="http://schemas.openxmlformats.org/officeDocument/2006/relationships/hyperlink" Target="https://insights.tt-s.com/de/dap-tuning-mit-generativer-ki" TargetMode="External"/><Relationship Id="rId4" Type="http://schemas.openxmlformats.org/officeDocument/2006/relationships/diagramLayout" Target="../diagrams/layout8.xml"/><Relationship Id="rId9" Type="http://schemas.openxmlformats.org/officeDocument/2006/relationships/image" Target="../media/image20.jpeg"/></Relationships>
</file>

<file path=ppt/slides/_rels/slide24.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23.jpeg"/><Relationship Id="rId7" Type="http://schemas.openxmlformats.org/officeDocument/2006/relationships/diagramColors" Target="../diagrams/colors9.xm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5.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26.xml.rels><?xml version="1.0" encoding="UTF-8" standalone="yes"?>
<Relationships xmlns="http://schemas.openxmlformats.org/package/2006/relationships"><Relationship Id="rId3" Type="http://schemas.openxmlformats.org/officeDocument/2006/relationships/hyperlink" Target="https://supratix.com/blog/upskill-manager/die-taxonomie-von-bloom/" TargetMode="External"/><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24.jpeg"/></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31.xml.rels><?xml version="1.0" encoding="UTF-8" standalone="yes"?>
<Relationships xmlns="http://schemas.openxmlformats.org/package/2006/relationships"><Relationship Id="rId8" Type="http://schemas.microsoft.com/office/2007/relationships/diagramDrawing" Target="../diagrams/drawing14.xml"/><Relationship Id="rId3" Type="http://schemas.openxmlformats.org/officeDocument/2006/relationships/image" Target="../media/image25.jpeg"/><Relationship Id="rId7" Type="http://schemas.openxmlformats.org/officeDocument/2006/relationships/diagramColors" Target="../diagrams/colors14.xml"/><Relationship Id="rId2" Type="http://schemas.openxmlformats.org/officeDocument/2006/relationships/notesSlide" Target="../notesSlides/notesSlide20.xml"/><Relationship Id="rId1" Type="http://schemas.openxmlformats.org/officeDocument/2006/relationships/slideLayout" Target="../slideLayouts/slideLayout4.xml"/><Relationship Id="rId6" Type="http://schemas.openxmlformats.org/officeDocument/2006/relationships/diagramQuickStyle" Target="../diagrams/quickStyle14.xml"/><Relationship Id="rId5" Type="http://schemas.openxmlformats.org/officeDocument/2006/relationships/diagramLayout" Target="../diagrams/layout14.xml"/><Relationship Id="rId4" Type="http://schemas.openxmlformats.org/officeDocument/2006/relationships/diagramData" Target="../diagrams/data14.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4.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33.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hyperlink" Target="https://zapier.com/blog/dall-e-examples/" TargetMode="External"/><Relationship Id="rId7" Type="http://schemas.openxmlformats.org/officeDocument/2006/relationships/image" Target="../media/image28.png"/><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hyperlink" Target="https://dall-e-ai-image-generator.de.uptodown.com/android" TargetMode="External"/><Relationship Id="rId5" Type="http://schemas.openxmlformats.org/officeDocument/2006/relationships/image" Target="../media/image27.jpeg"/><Relationship Id="rId4" Type="http://schemas.openxmlformats.org/officeDocument/2006/relationships/image" Target="../media/image26.jpeg"/></Relationships>
</file>

<file path=ppt/slides/_rels/slide3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2.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36.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37.xml.rels><?xml version="1.0" encoding="UTF-8" standalone="yes"?>
<Relationships xmlns="http://schemas.openxmlformats.org/package/2006/relationships"><Relationship Id="rId3" Type="http://schemas.openxmlformats.org/officeDocument/2006/relationships/hyperlink" Target="https://www.google.com/url?sa=i&amp;url=https%3A%2F%2Fzli.phwien.ac.at%2Falle-posts%2F&amp;psig=AOvVaw0oZZPFEcSz6BLAYLiPhG1Y&amp;ust=1741340464213000&amp;source=images&amp;cd=vfe&amp;opi=89978449&amp;ved=0CBYQjRxqFwoTCMiam4qV9YsDFQAAAAAdAAAAABAE" TargetMode="External"/><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32.jpeg"/><Relationship Id="rId5" Type="http://schemas.openxmlformats.org/officeDocument/2006/relationships/hyperlink" Target="https://www.google.com/url?sa=i&amp;url=https%3A%2F%2Fzli.phwien.ac.at%2Falle-posts%2F&amp;psig=AOvVaw0oZZPFEcSz6BLAYLiPhG1Y&amp;ust=1741340464213000&amp;source=images&amp;cd=vfe&amp;opi=89978449&amp;ved=0CBkQjhxqFwoTCMiam4qV9YsDFQAAAAAdAAAAABAE" TargetMode="External"/><Relationship Id="rId4" Type="http://schemas.openxmlformats.org/officeDocument/2006/relationships/image" Target="../media/image31.png"/></Relationships>
</file>

<file path=ppt/slides/_rels/slide38.xml.rels><?xml version="1.0" encoding="UTF-8" standalone="yes"?>
<Relationships xmlns="http://schemas.openxmlformats.org/package/2006/relationships"><Relationship Id="rId8" Type="http://schemas.openxmlformats.org/officeDocument/2006/relationships/image" Target="../media/image34.jpeg"/><Relationship Id="rId3" Type="http://schemas.openxmlformats.org/officeDocument/2006/relationships/hyperlink" Target="https://www.google.com/url?sa=i&amp;url=https%3A%2F%2Fwww.ceipal.com%2Fresources%2Finsights%2Farticles%2Fai-chatbots-for-recruitment-everything-you-need-to-know%2F&amp;psig=AOvVaw3zJKfNjsQMM8_bjhJ-YIu4&amp;ust=1741341287787000&amp;source=images&amp;cd=vfe&amp;opi=89978449&amp;ved=0CBYQjRxqFwoTCOi8o_6X9YsDFQAAAAAdAAAAABAJ" TargetMode="External"/><Relationship Id="rId7" Type="http://schemas.openxmlformats.org/officeDocument/2006/relationships/hyperlink" Target="https://www.ceipal.com/resources/insights/articles/ai-chatbots-for-recruitment-everything-you-need-to-know/" TargetMode="External"/><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32.jpeg"/><Relationship Id="rId5" Type="http://schemas.openxmlformats.org/officeDocument/2006/relationships/hyperlink" Target="https://www.google.com/url?sa=i&amp;url=https%3A%2F%2Fzli.phwien.ac.at%2Falle-posts%2F&amp;psig=AOvVaw0oZZPFEcSz6BLAYLiPhG1Y&amp;ust=1741340464213000&amp;source=images&amp;cd=vfe&amp;opi=89978449&amp;ved=0CBkQjhxqFwoTCMiam4qV9YsDFQAAAAAdAAAAABAE" TargetMode="External"/><Relationship Id="rId4" Type="http://schemas.openxmlformats.org/officeDocument/2006/relationships/image" Target="../media/image33.jpeg"/></Relationships>
</file>

<file path=ppt/slides/_rels/slide39.xml.rels><?xml version="1.0" encoding="UTF-8" standalone="yes"?>
<Relationships xmlns="http://schemas.openxmlformats.org/package/2006/relationships"><Relationship Id="rId8" Type="http://schemas.openxmlformats.org/officeDocument/2006/relationships/image" Target="../media/image34.jpeg"/><Relationship Id="rId3" Type="http://schemas.openxmlformats.org/officeDocument/2006/relationships/hyperlink" Target="https://www.google.com/url?sa=i&amp;url=https%3A%2F%2Fwww.ceipal.com%2Fresources%2Finsights%2Farticles%2Fai-chatbots-for-recruitment-everything-you-need-to-know%2F&amp;psig=AOvVaw3zJKfNjsQMM8_bjhJ-YIu4&amp;ust=1741341287787000&amp;source=images&amp;cd=vfe&amp;opi=89978449&amp;ved=0CBYQjRxqFwoTCOi8o_6X9YsDFQAAAAAdAAAAABAJ" TargetMode="External"/><Relationship Id="rId7" Type="http://schemas.openxmlformats.org/officeDocument/2006/relationships/hyperlink" Target="https://www.ceipal.com/resources/insights/articles/ai-chatbots-for-recruitment-everything-you-need-to-know/" TargetMode="External"/><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32.jpeg"/><Relationship Id="rId5" Type="http://schemas.openxmlformats.org/officeDocument/2006/relationships/hyperlink" Target="https://www.google.com/url?sa=i&amp;url=https%3A%2F%2Fzli.phwien.ac.at%2Falle-posts%2F&amp;psig=AOvVaw0oZZPFEcSz6BLAYLiPhG1Y&amp;ust=1741340464213000&amp;source=images&amp;cd=vfe&amp;opi=89978449&amp;ved=0CBkQjhxqFwoTCMiam4qV9YsDFQAAAAAdAAAAABAE" TargetMode="External"/><Relationship Id="rId4" Type="http://schemas.openxmlformats.org/officeDocument/2006/relationships/image" Target="../media/image33.jpe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s://www.simplilearn.com/tutorials/artificial-intelligence-tutorial/types-of-artificial-intelligence" TargetMode="External"/><Relationship Id="rId1" Type="http://schemas.openxmlformats.org/officeDocument/2006/relationships/slideLayout" Target="../slideLayouts/slideLayout2.xml"/><Relationship Id="rId4" Type="http://schemas.openxmlformats.org/officeDocument/2006/relationships/image" Target="../media/image6.jpeg"/></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2.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41.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4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hyperlink" Target="https://www.elektrotechnik.vogel.de/roboter-soll-kita-kindern-sprachen-beibringen-a-626983/" TargetMode="External"/><Relationship Id="rId1" Type="http://schemas.openxmlformats.org/officeDocument/2006/relationships/slideLayout" Target="../slideLayouts/slideLayout2.xml"/><Relationship Id="rId4" Type="http://schemas.openxmlformats.org/officeDocument/2006/relationships/image" Target="../media/image36.jpeg"/></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2.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45.xml.rels><?xml version="1.0" encoding="UTF-8" standalone="yes"?>
<Relationships xmlns="http://schemas.openxmlformats.org/package/2006/relationships"><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notesSlide" Target="../notesSlides/notesSlide28.xml"/><Relationship Id="rId1" Type="http://schemas.openxmlformats.org/officeDocument/2006/relationships/slideLayout" Target="../slideLayouts/slideLayout4.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46.xml.rels><?xml version="1.0" encoding="UTF-8" standalone="yes"?>
<Relationships xmlns="http://schemas.openxmlformats.org/package/2006/relationships"><Relationship Id="rId3" Type="http://schemas.openxmlformats.org/officeDocument/2006/relationships/diagramData" Target="../diagrams/data23.xml"/><Relationship Id="rId7" Type="http://schemas.microsoft.com/office/2007/relationships/diagramDrawing" Target="../diagrams/drawing23.xml"/><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diagramColors" Target="../diagrams/colors23.xml"/><Relationship Id="rId5" Type="http://schemas.openxmlformats.org/officeDocument/2006/relationships/diagramQuickStyle" Target="../diagrams/quickStyle23.xml"/><Relationship Id="rId4" Type="http://schemas.openxmlformats.org/officeDocument/2006/relationships/diagramLayout" Target="../diagrams/layout23.xml"/></Relationships>
</file>

<file path=ppt/slides/_rels/slide47.xml.rels><?xml version="1.0" encoding="UTF-8" standalone="yes"?>
<Relationships xmlns="http://schemas.openxmlformats.org/package/2006/relationships"><Relationship Id="rId8" Type="http://schemas.microsoft.com/office/2007/relationships/diagramDrawing" Target="../diagrams/drawing24.xml"/><Relationship Id="rId3" Type="http://schemas.openxmlformats.org/officeDocument/2006/relationships/image" Target="../media/image37.jpeg"/><Relationship Id="rId7" Type="http://schemas.openxmlformats.org/officeDocument/2006/relationships/diagramColors" Target="../diagrams/colors24.xml"/><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diagramQuickStyle" Target="../diagrams/quickStyle24.xml"/><Relationship Id="rId5" Type="http://schemas.openxmlformats.org/officeDocument/2006/relationships/diagramLayout" Target="../diagrams/layout24.xml"/><Relationship Id="rId4" Type="http://schemas.openxmlformats.org/officeDocument/2006/relationships/diagramData" Target="../diagrams/data24.xml"/></Relationships>
</file>

<file path=ppt/slides/_rels/slide48.xml.rels><?xml version="1.0" encoding="UTF-8" standalone="yes"?>
<Relationships xmlns="http://schemas.openxmlformats.org/package/2006/relationships"><Relationship Id="rId3" Type="http://schemas.openxmlformats.org/officeDocument/2006/relationships/diagramData" Target="../diagrams/data25.xml"/><Relationship Id="rId7" Type="http://schemas.microsoft.com/office/2007/relationships/diagramDrawing" Target="../diagrams/drawing25.xml"/><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diagramColors" Target="../diagrams/colors25.xml"/><Relationship Id="rId5" Type="http://schemas.openxmlformats.org/officeDocument/2006/relationships/diagramQuickStyle" Target="../diagrams/quickStyle25.xml"/><Relationship Id="rId4" Type="http://schemas.openxmlformats.org/officeDocument/2006/relationships/diagramLayout" Target="../diagrams/layout25.xml"/></Relationships>
</file>

<file path=ppt/slides/_rels/slide49.xml.rels><?xml version="1.0" encoding="UTF-8" standalone="yes"?>
<Relationships xmlns="http://schemas.openxmlformats.org/package/2006/relationships"><Relationship Id="rId3" Type="http://schemas.openxmlformats.org/officeDocument/2006/relationships/diagramData" Target="../diagrams/data26.xml"/><Relationship Id="rId7" Type="http://schemas.microsoft.com/office/2007/relationships/diagramDrawing" Target="../diagrams/drawing26.xml"/><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diagramColors" Target="../diagrams/colors26.xml"/><Relationship Id="rId5" Type="http://schemas.openxmlformats.org/officeDocument/2006/relationships/diagramQuickStyle" Target="../diagrams/quickStyle26.xml"/><Relationship Id="rId4" Type="http://schemas.openxmlformats.org/officeDocument/2006/relationships/diagramLayout" Target="../diagrams/layout26.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0.xml.rels><?xml version="1.0" encoding="UTF-8" standalone="yes"?>
<Relationships xmlns="http://schemas.openxmlformats.org/package/2006/relationships"><Relationship Id="rId3" Type="http://schemas.openxmlformats.org/officeDocument/2006/relationships/diagramData" Target="../diagrams/data27.xml"/><Relationship Id="rId7" Type="http://schemas.microsoft.com/office/2007/relationships/diagramDrawing" Target="../diagrams/drawing27.xml"/><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diagramColors" Target="../diagrams/colors27.xml"/><Relationship Id="rId5" Type="http://schemas.openxmlformats.org/officeDocument/2006/relationships/diagramQuickStyle" Target="../diagrams/quickStyle27.xml"/><Relationship Id="rId4" Type="http://schemas.openxmlformats.org/officeDocument/2006/relationships/diagramLayout" Target="../diagrams/layout27.xml"/></Relationships>
</file>

<file path=ppt/slides/_rels/slide51.xml.rels><?xml version="1.0" encoding="UTF-8" standalone="yes"?>
<Relationships xmlns="http://schemas.openxmlformats.org/package/2006/relationships"><Relationship Id="rId3" Type="http://schemas.openxmlformats.org/officeDocument/2006/relationships/diagramData" Target="../diagrams/data28.xml"/><Relationship Id="rId7" Type="http://schemas.microsoft.com/office/2007/relationships/diagramDrawing" Target="../diagrams/drawing28.xml"/><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diagramColors" Target="../diagrams/colors28.xml"/><Relationship Id="rId5" Type="http://schemas.openxmlformats.org/officeDocument/2006/relationships/diagramQuickStyle" Target="../diagrams/quickStyle28.xml"/><Relationship Id="rId4" Type="http://schemas.openxmlformats.org/officeDocument/2006/relationships/diagramLayout" Target="../diagrams/layout28.xml"/></Relationships>
</file>

<file path=ppt/slides/_rels/slide52.xml.rels><?xml version="1.0" encoding="UTF-8" standalone="yes"?>
<Relationships xmlns="http://schemas.openxmlformats.org/package/2006/relationships"><Relationship Id="rId3" Type="http://schemas.openxmlformats.org/officeDocument/2006/relationships/diagramData" Target="../diagrams/data29.xml"/><Relationship Id="rId7" Type="http://schemas.microsoft.com/office/2007/relationships/diagramDrawing" Target="../diagrams/drawing29.xml"/><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diagramColors" Target="../diagrams/colors29.xml"/><Relationship Id="rId5" Type="http://schemas.openxmlformats.org/officeDocument/2006/relationships/diagramQuickStyle" Target="../diagrams/quickStyle29.xml"/><Relationship Id="rId4" Type="http://schemas.openxmlformats.org/officeDocument/2006/relationships/diagramLayout" Target="../diagrams/layout29.xml"/></Relationships>
</file>

<file path=ppt/slides/_rels/slide53.xml.rels><?xml version="1.0" encoding="UTF-8" standalone="yes"?>
<Relationships xmlns="http://schemas.openxmlformats.org/package/2006/relationships"><Relationship Id="rId3" Type="http://schemas.openxmlformats.org/officeDocument/2006/relationships/diagramData" Target="../diagrams/data30.xml"/><Relationship Id="rId7" Type="http://schemas.microsoft.com/office/2007/relationships/diagramDrawing" Target="../diagrams/drawing30.xml"/><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diagramColors" Target="../diagrams/colors30.xml"/><Relationship Id="rId5" Type="http://schemas.openxmlformats.org/officeDocument/2006/relationships/diagramQuickStyle" Target="../diagrams/quickStyle30.xml"/><Relationship Id="rId4" Type="http://schemas.openxmlformats.org/officeDocument/2006/relationships/diagramLayout" Target="../diagrams/layout30.xml"/></Relationships>
</file>

<file path=ppt/slides/_rels/slide54.xml.rels><?xml version="1.0" encoding="UTF-8" standalone="yes"?>
<Relationships xmlns="http://schemas.openxmlformats.org/package/2006/relationships"><Relationship Id="rId3" Type="http://schemas.openxmlformats.org/officeDocument/2006/relationships/diagramData" Target="../diagrams/data31.xml"/><Relationship Id="rId7" Type="http://schemas.microsoft.com/office/2007/relationships/diagramDrawing" Target="../diagrams/drawing31.xml"/><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diagramColors" Target="../diagrams/colors31.xml"/><Relationship Id="rId5" Type="http://schemas.openxmlformats.org/officeDocument/2006/relationships/diagramQuickStyle" Target="../diagrams/quickStyle31.xml"/><Relationship Id="rId4" Type="http://schemas.openxmlformats.org/officeDocument/2006/relationships/diagramLayout" Target="../diagrams/layout3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8" Type="http://schemas.microsoft.com/office/2007/relationships/diagramDrawing" Target="../diagrams/drawing32.xml"/><Relationship Id="rId3" Type="http://schemas.openxmlformats.org/officeDocument/2006/relationships/image" Target="../media/image38.jpeg"/><Relationship Id="rId7" Type="http://schemas.openxmlformats.org/officeDocument/2006/relationships/diagramColors" Target="../diagrams/colors32.xml"/><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diagramQuickStyle" Target="../diagrams/quickStyle32.xml"/><Relationship Id="rId5" Type="http://schemas.openxmlformats.org/officeDocument/2006/relationships/diagramLayout" Target="../diagrams/layout32.xml"/><Relationship Id="rId4" Type="http://schemas.openxmlformats.org/officeDocument/2006/relationships/diagramData" Target="../diagrams/data32.xml"/></Relationships>
</file>

<file path=ppt/slides/_rels/slide61.xml.rels><?xml version="1.0" encoding="UTF-8" standalone="yes"?>
<Relationships xmlns="http://schemas.openxmlformats.org/package/2006/relationships"><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Layout" Target="../slideLayouts/slideLayout2.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2.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35.xml"/><Relationship Id="rId2" Type="http://schemas.openxmlformats.org/officeDocument/2006/relationships/diagramData" Target="../diagrams/data35.xml"/><Relationship Id="rId1" Type="http://schemas.openxmlformats.org/officeDocument/2006/relationships/slideLayout" Target="../slideLayouts/slideLayout2.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s>
</file>

<file path=ppt/slides/_rels/slide64.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2.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65.xml.rels><?xml version="1.0" encoding="UTF-8" standalone="yes"?>
<Relationships xmlns="http://schemas.openxmlformats.org/package/2006/relationships"><Relationship Id="rId3" Type="http://schemas.openxmlformats.org/officeDocument/2006/relationships/diagramData" Target="../diagrams/data37.xml"/><Relationship Id="rId7" Type="http://schemas.microsoft.com/office/2007/relationships/diagramDrawing" Target="../diagrams/drawing37.xml"/><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diagramColors" Target="../diagrams/colors37.xml"/><Relationship Id="rId5" Type="http://schemas.openxmlformats.org/officeDocument/2006/relationships/diagramQuickStyle" Target="../diagrams/quickStyle37.xml"/><Relationship Id="rId4" Type="http://schemas.openxmlformats.org/officeDocument/2006/relationships/diagramLayout" Target="../diagrams/layout37.xml"/></Relationships>
</file>

<file path=ppt/slides/_rels/slide66.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2.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hyperlink" Target="https://ec.europa.eu/digital-single-market/en/news/definition-artificial-intelligence-main-capabilities-and-scientific-disciplines"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image" Target="../media/image42.jpeg"/><Relationship Id="rId3" Type="http://schemas.openxmlformats.org/officeDocument/2006/relationships/hyperlink" Target="https://www.iqesonline.net/unterrichten/personalisiertes-lernen/" TargetMode="External"/><Relationship Id="rId7" Type="http://schemas.openxmlformats.org/officeDocument/2006/relationships/image" Target="../media/image41.png"/><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hyperlink" Target="https://fastercapital.com/de/thema/personalisiertes-lernen:-auf-die-individuellen-bed%C3%BCrfnisse-der-sch%C3%BCler-eingehen.html" TargetMode="External"/><Relationship Id="rId5" Type="http://schemas.openxmlformats.org/officeDocument/2006/relationships/image" Target="../media/image40.jpeg"/><Relationship Id="rId4" Type="http://schemas.openxmlformats.org/officeDocument/2006/relationships/image" Target="../media/image39.png"/></Relationships>
</file>

<file path=ppt/slides/_rels/slide71.xml.rels><?xml version="1.0" encoding="UTF-8" standalone="yes"?>
<Relationships xmlns="http://schemas.openxmlformats.org/package/2006/relationships"><Relationship Id="rId8" Type="http://schemas.openxmlformats.org/officeDocument/2006/relationships/image" Target="../media/image42.jpeg"/><Relationship Id="rId3" Type="http://schemas.openxmlformats.org/officeDocument/2006/relationships/hyperlink" Target="https://www.iqesonline.net/unterrichten/personalisiertes-lernen/" TargetMode="External"/><Relationship Id="rId7" Type="http://schemas.openxmlformats.org/officeDocument/2006/relationships/image" Target="../media/image41.png"/><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hyperlink" Target="https://fastercapital.com/de/thema/personalisiertes-lernen:-auf-die-individuellen-bed%C3%BCrfnisse-der-sch%C3%BCler-eingehen.html" TargetMode="External"/><Relationship Id="rId5" Type="http://schemas.openxmlformats.org/officeDocument/2006/relationships/image" Target="../media/image40.jpeg"/><Relationship Id="rId4" Type="http://schemas.openxmlformats.org/officeDocument/2006/relationships/image" Target="../media/image39.png"/></Relationships>
</file>

<file path=ppt/slides/_rels/slide72.xml.rels><?xml version="1.0" encoding="UTF-8" standalone="yes"?>
<Relationships xmlns="http://schemas.openxmlformats.org/package/2006/relationships"><Relationship Id="rId8" Type="http://schemas.openxmlformats.org/officeDocument/2006/relationships/image" Target="../media/image42.jpeg"/><Relationship Id="rId3" Type="http://schemas.openxmlformats.org/officeDocument/2006/relationships/hyperlink" Target="https://www.iqesonline.net/unterrichten/personalisiertes-lernen/" TargetMode="External"/><Relationship Id="rId7" Type="http://schemas.openxmlformats.org/officeDocument/2006/relationships/image" Target="../media/image41.png"/><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hyperlink" Target="https://fastercapital.com/de/thema/personalisiertes-lernen:-auf-die-individuellen-bed%C3%BCrfnisse-der-sch%C3%BCler-eingehen.html" TargetMode="External"/><Relationship Id="rId5" Type="http://schemas.openxmlformats.org/officeDocument/2006/relationships/image" Target="../media/image40.jpeg"/><Relationship Id="rId4" Type="http://schemas.openxmlformats.org/officeDocument/2006/relationships/image" Target="../media/image39.png"/></Relationships>
</file>

<file path=ppt/slides/_rels/slide73.xml.rels><?xml version="1.0" encoding="UTF-8" standalone="yes"?>
<Relationships xmlns="http://schemas.openxmlformats.org/package/2006/relationships"><Relationship Id="rId8" Type="http://schemas.openxmlformats.org/officeDocument/2006/relationships/image" Target="../media/image42.jpeg"/><Relationship Id="rId3" Type="http://schemas.openxmlformats.org/officeDocument/2006/relationships/hyperlink" Target="https://www.iqesonline.net/unterrichten/personalisiertes-lernen/" TargetMode="External"/><Relationship Id="rId7" Type="http://schemas.openxmlformats.org/officeDocument/2006/relationships/image" Target="../media/image41.png"/><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hyperlink" Target="https://fastercapital.com/de/thema/personalisiertes-lernen:-auf-die-individuellen-bed%C3%BCrfnisse-der-sch%C3%BCler-eingehen.html" TargetMode="External"/><Relationship Id="rId5" Type="http://schemas.openxmlformats.org/officeDocument/2006/relationships/image" Target="../media/image40.jpeg"/><Relationship Id="rId4" Type="http://schemas.openxmlformats.org/officeDocument/2006/relationships/image" Target="../media/image39.png"/></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2.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75.xml.rels><?xml version="1.0" encoding="UTF-8" standalone="yes"?>
<Relationships xmlns="http://schemas.openxmlformats.org/package/2006/relationships"><Relationship Id="rId8" Type="http://schemas.openxmlformats.org/officeDocument/2006/relationships/image" Target="../media/image45.jpeg"/><Relationship Id="rId3" Type="http://schemas.openxmlformats.org/officeDocument/2006/relationships/hyperlink" Target="https://www.goethe.de/prj/dlp/de/magazin-sprache/zuk.html" TargetMode="External"/><Relationship Id="rId7" Type="http://schemas.openxmlformats.org/officeDocument/2006/relationships/hyperlink" Target="https://www.google.com/url?sa=i&amp;url=https%3A%2F%2Fwww.goethe.de%2Fprj%2Fdlp%2Fde%2Fmagazin-sprache%2Fzuk.html&amp;psig=AOvVaw2aEI3rRhV-eFFujtnK_PZ5&amp;ust=1741339229155000&amp;source=images&amp;cd=vfe&amp;opi=89978449&amp;ved=0CBkQjhxqFwoTCIjvorCQ9YsDFQAAAAAdAAAAABAE" TargetMode="External"/><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image" Target="../media/image44.png"/><Relationship Id="rId5" Type="http://schemas.openxmlformats.org/officeDocument/2006/relationships/hyperlink" Target="https://deutsches-schulportal.de/unterricht/wie-ki-den-fremdsprachenunterricht-bereichern-kann/" TargetMode="External"/><Relationship Id="rId4" Type="http://schemas.openxmlformats.org/officeDocument/2006/relationships/image" Target="../media/image43.jpeg"/><Relationship Id="rId9" Type="http://schemas.openxmlformats.org/officeDocument/2006/relationships/image" Target="../media/image46.jpeg"/></Relationships>
</file>

<file path=ppt/slides/_rels/slide76.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hyperlink" Target="https://www.goethe.de/prj/dlp/de/magazin-sprache/zuk.html" TargetMode="External"/><Relationship Id="rId7" Type="http://schemas.openxmlformats.org/officeDocument/2006/relationships/hyperlink" Target="https://deutsches-schulportal.de/unterricht/wie-ki-den-fremdsprachenunterricht-bereichern-kann/" TargetMode="External"/><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image" Target="../media/image45.jpeg"/><Relationship Id="rId5" Type="http://schemas.openxmlformats.org/officeDocument/2006/relationships/hyperlink" Target="https://www.google.com/url?sa=i&amp;url=https%3A%2F%2Fwww.goethe.de%2Fprj%2Fdlp%2Fde%2Fmagazin-sprache%2Fzuk.html&amp;psig=AOvVaw2aEI3rRhV-eFFujtnK_PZ5&amp;ust=1741339229155000&amp;source=images&amp;cd=vfe&amp;opi=89978449&amp;ved=0CBkQjhxqFwoTCIjvorCQ9YsDFQAAAAAdAAAAABAE" TargetMode="External"/><Relationship Id="rId4" Type="http://schemas.openxmlformats.org/officeDocument/2006/relationships/image" Target="../media/image43.jpeg"/><Relationship Id="rId9" Type="http://schemas.openxmlformats.org/officeDocument/2006/relationships/image" Target="../media/image46.jpeg"/></Relationships>
</file>

<file path=ppt/slides/_rels/slide77.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hyperlink" Target="https://www.goethe.de/prj/dlp/de/magazin-sprache/zuk.html" TargetMode="External"/><Relationship Id="rId7" Type="http://schemas.openxmlformats.org/officeDocument/2006/relationships/hyperlink" Target="https://deutsches-schulportal.de/unterricht/wie-ki-den-fremdsprachenunterricht-bereichern-kann/" TargetMode="External"/><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45.jpeg"/><Relationship Id="rId5" Type="http://schemas.openxmlformats.org/officeDocument/2006/relationships/hyperlink" Target="https://www.google.com/url?sa=i&amp;url=https%3A%2F%2Fwww.goethe.de%2Fprj%2Fdlp%2Fde%2Fmagazin-sprache%2Fzuk.html&amp;psig=AOvVaw2aEI3rRhV-eFFujtnK_PZ5&amp;ust=1741339229155000&amp;source=images&amp;cd=vfe&amp;opi=89978449&amp;ved=0CBkQjhxqFwoTCIjvorCQ9YsDFQAAAAAdAAAAABAE" TargetMode="External"/><Relationship Id="rId4" Type="http://schemas.openxmlformats.org/officeDocument/2006/relationships/image" Target="../media/image43.jpeg"/><Relationship Id="rId9" Type="http://schemas.openxmlformats.org/officeDocument/2006/relationships/image" Target="../media/image46.jpeg"/></Relationships>
</file>

<file path=ppt/slides/_rels/slide78.xml.rels><?xml version="1.0" encoding="UTF-8" standalone="yes"?>
<Relationships xmlns="http://schemas.openxmlformats.org/package/2006/relationships"><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diagramColors" Target="../diagrams/colors40.xml"/><Relationship Id="rId5" Type="http://schemas.openxmlformats.org/officeDocument/2006/relationships/diagramQuickStyle" Target="../diagrams/quickStyle40.xml"/><Relationship Id="rId4" Type="http://schemas.openxmlformats.org/officeDocument/2006/relationships/diagramLayout" Target="../diagrams/layout40.xml"/></Relationships>
</file>

<file path=ppt/slides/_rels/slide79.xml.rels><?xml version="1.0" encoding="UTF-8" standalone="yes"?>
<Relationships xmlns="http://schemas.openxmlformats.org/package/2006/relationships"><Relationship Id="rId3" Type="http://schemas.openxmlformats.org/officeDocument/2006/relationships/diagramData" Target="../diagrams/data41.xml"/><Relationship Id="rId7" Type="http://schemas.microsoft.com/office/2007/relationships/diagramDrawing" Target="../diagrams/drawing41.xml"/><Relationship Id="rId2" Type="http://schemas.openxmlformats.org/officeDocument/2006/relationships/notesSlide" Target="../notesSlides/notesSlide53.xml"/><Relationship Id="rId1" Type="http://schemas.openxmlformats.org/officeDocument/2006/relationships/slideLayout" Target="../slideLayouts/slideLayout4.xml"/><Relationship Id="rId6" Type="http://schemas.openxmlformats.org/officeDocument/2006/relationships/diagramColors" Target="../diagrams/colors41.xml"/><Relationship Id="rId5" Type="http://schemas.openxmlformats.org/officeDocument/2006/relationships/diagramQuickStyle" Target="../diagrams/quickStyle41.xml"/><Relationship Id="rId4" Type="http://schemas.openxmlformats.org/officeDocument/2006/relationships/diagramLayout" Target="../diagrams/layout41.xml"/></Relationships>
</file>

<file path=ppt/slides/_rels/slide8.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7.jpeg"/><Relationship Id="rId7" Type="http://schemas.openxmlformats.org/officeDocument/2006/relationships/diagramColors" Target="../diagrams/colors3.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80.xml.rels><?xml version="1.0" encoding="UTF-8" standalone="yes"?>
<Relationships xmlns="http://schemas.openxmlformats.org/package/2006/relationships"><Relationship Id="rId3" Type="http://schemas.openxmlformats.org/officeDocument/2006/relationships/diagramData" Target="../diagrams/data42.xml"/><Relationship Id="rId7" Type="http://schemas.microsoft.com/office/2007/relationships/diagramDrawing" Target="../diagrams/drawing42.xml"/><Relationship Id="rId2" Type="http://schemas.openxmlformats.org/officeDocument/2006/relationships/notesSlide" Target="../notesSlides/notesSlide54.xml"/><Relationship Id="rId1" Type="http://schemas.openxmlformats.org/officeDocument/2006/relationships/slideLayout" Target="../slideLayouts/slideLayout4.xml"/><Relationship Id="rId6" Type="http://schemas.openxmlformats.org/officeDocument/2006/relationships/diagramColors" Target="../diagrams/colors42.xml"/><Relationship Id="rId5" Type="http://schemas.openxmlformats.org/officeDocument/2006/relationships/diagramQuickStyle" Target="../diagrams/quickStyle42.xml"/><Relationship Id="rId4" Type="http://schemas.openxmlformats.org/officeDocument/2006/relationships/diagramLayout" Target="../diagrams/layout4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hyperlink" Target="mailto:Wassilios@fhenakis.de" TargetMode="External"/><Relationship Id="rId2" Type="http://schemas.openxmlformats.org/officeDocument/2006/relationships/notesSlide" Target="../notesSlides/notesSlide55.xml"/><Relationship Id="rId1" Type="http://schemas.openxmlformats.org/officeDocument/2006/relationships/slideLayout" Target="../slideLayouts/slideLayout12.xml"/><Relationship Id="rId4" Type="http://schemas.openxmlformats.org/officeDocument/2006/relationships/image" Target="../media/image47.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12328" name="Rectangle 12298">
            <a:extLst>
              <a:ext uri="{FF2B5EF4-FFF2-40B4-BE49-F238E27FC236}">
                <a16:creationId xmlns:a16="http://schemas.microsoft.com/office/drawing/2014/main" id="{861AF017-741B-4CC0-B7C2-C9B94E5B81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329" name="Group 12300">
            <a:extLst>
              <a:ext uri="{FF2B5EF4-FFF2-40B4-BE49-F238E27FC236}">
                <a16:creationId xmlns:a16="http://schemas.microsoft.com/office/drawing/2014/main" id="{D2A542E6-1924-4FE2-89D1-3CB19468C1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92000" cy="6858000"/>
            <a:chOff x="0" y="0"/>
            <a:chExt cx="12192000" cy="6858000"/>
          </a:xfrm>
        </p:grpSpPr>
        <p:sp>
          <p:nvSpPr>
            <p:cNvPr id="12330" name="Rectangle 12301">
              <a:extLst>
                <a:ext uri="{FF2B5EF4-FFF2-40B4-BE49-F238E27FC236}">
                  <a16:creationId xmlns:a16="http://schemas.microsoft.com/office/drawing/2014/main" id="{1F353183-2147-472B-AD7D-4A085FF6A4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31" name="Rectangle 12302">
              <a:extLst>
                <a:ext uri="{FF2B5EF4-FFF2-40B4-BE49-F238E27FC236}">
                  <a16:creationId xmlns:a16="http://schemas.microsoft.com/office/drawing/2014/main" id="{FAAA42C8-A082-4DFD-A5F3-FC9EF825B1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4">
                <a:lumMod val="75000"/>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32" name="Rectangle 12304">
            <a:extLst>
              <a:ext uri="{FF2B5EF4-FFF2-40B4-BE49-F238E27FC236}">
                <a16:creationId xmlns:a16="http://schemas.microsoft.com/office/drawing/2014/main" id="{5FC9E5C3-B8DC-4532-8C1F-4D5331C64C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3863975" y="-12"/>
            <a:ext cx="8328026" cy="685799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endParaRPr>
          </a:p>
        </p:txBody>
      </p:sp>
      <p:sp>
        <p:nvSpPr>
          <p:cNvPr id="2" name="Titel 1">
            <a:extLst>
              <a:ext uri="{FF2B5EF4-FFF2-40B4-BE49-F238E27FC236}">
                <a16:creationId xmlns:a16="http://schemas.microsoft.com/office/drawing/2014/main" id="{D107E1D3-CDB3-E999-19C7-C56EC2C5DDB3}"/>
              </a:ext>
            </a:extLst>
          </p:cNvPr>
          <p:cNvSpPr>
            <a:spLocks noGrp="1"/>
          </p:cNvSpPr>
          <p:nvPr>
            <p:ph type="title"/>
          </p:nvPr>
        </p:nvSpPr>
        <p:spPr>
          <a:xfrm>
            <a:off x="6383337" y="469448"/>
            <a:ext cx="5256213" cy="539750"/>
          </a:xfrm>
        </p:spPr>
        <p:txBody>
          <a:bodyPr vert="horz" lIns="91440" tIns="45720" rIns="91440" bIns="45720" rtlCol="0" anchor="t">
            <a:noAutofit/>
          </a:bodyPr>
          <a:lstStyle/>
          <a:p>
            <a:pPr algn="r"/>
            <a:br>
              <a:rPr lang="en-US" sz="3600" kern="1200" dirty="0">
                <a:solidFill>
                  <a:srgbClr val="FF0000"/>
                </a:solidFill>
                <a:latin typeface="+mj-lt"/>
                <a:ea typeface="+mj-ea"/>
                <a:cs typeface="+mj-cs"/>
              </a:rPr>
            </a:br>
            <a:br>
              <a:rPr lang="en-US" sz="3600" kern="1200" dirty="0">
                <a:solidFill>
                  <a:srgbClr val="FF0000"/>
                </a:solidFill>
                <a:latin typeface="+mj-lt"/>
                <a:ea typeface="+mj-ea"/>
                <a:cs typeface="+mj-cs"/>
              </a:rPr>
            </a:br>
            <a:br>
              <a:rPr lang="en-US" sz="3600" kern="1200" dirty="0">
                <a:solidFill>
                  <a:srgbClr val="FF0000"/>
                </a:solidFill>
                <a:latin typeface="+mj-lt"/>
                <a:ea typeface="+mj-ea"/>
                <a:cs typeface="+mj-cs"/>
              </a:rPr>
            </a:br>
            <a:r>
              <a:rPr lang="en-US" sz="3600" kern="1200" dirty="0" err="1">
                <a:solidFill>
                  <a:srgbClr val="FF0000"/>
                </a:solidFill>
                <a:latin typeface="+mj-lt"/>
                <a:ea typeface="+mj-ea"/>
                <a:cs typeface="+mj-cs"/>
              </a:rPr>
              <a:t>Künstliche</a:t>
            </a:r>
            <a:r>
              <a:rPr lang="en-US" sz="3600" kern="1200" dirty="0">
                <a:solidFill>
                  <a:srgbClr val="FF0000"/>
                </a:solidFill>
                <a:latin typeface="+mj-lt"/>
                <a:ea typeface="+mj-ea"/>
                <a:cs typeface="+mj-cs"/>
              </a:rPr>
              <a:t> </a:t>
            </a:r>
            <a:r>
              <a:rPr lang="en-US" sz="3600" kern="1200" dirty="0" err="1">
                <a:solidFill>
                  <a:srgbClr val="FF0000"/>
                </a:solidFill>
                <a:latin typeface="+mj-lt"/>
                <a:ea typeface="+mj-ea"/>
                <a:cs typeface="+mj-cs"/>
              </a:rPr>
              <a:t>Intelligenz</a:t>
            </a:r>
            <a:r>
              <a:rPr lang="en-US" sz="3600" kern="1200" dirty="0">
                <a:solidFill>
                  <a:srgbClr val="FF0000"/>
                </a:solidFill>
                <a:latin typeface="+mj-lt"/>
                <a:ea typeface="+mj-ea"/>
                <a:cs typeface="+mj-cs"/>
              </a:rPr>
              <a:t> in der </a:t>
            </a:r>
            <a:r>
              <a:rPr lang="en-US" sz="3600" kern="1200" dirty="0" err="1">
                <a:solidFill>
                  <a:srgbClr val="FF0000"/>
                </a:solidFill>
                <a:latin typeface="+mj-lt"/>
                <a:ea typeface="+mj-ea"/>
                <a:cs typeface="+mj-cs"/>
              </a:rPr>
              <a:t>Bildung</a:t>
            </a:r>
            <a:br>
              <a:rPr lang="en-US" sz="3600" kern="1200" dirty="0">
                <a:solidFill>
                  <a:srgbClr val="FF0000"/>
                </a:solidFill>
                <a:latin typeface="+mj-lt"/>
                <a:ea typeface="+mj-ea"/>
                <a:cs typeface="+mj-cs"/>
              </a:rPr>
            </a:br>
            <a:r>
              <a:rPr lang="en-US" sz="3600" kern="1200" dirty="0">
                <a:solidFill>
                  <a:srgbClr val="FF0000"/>
                </a:solidFill>
                <a:latin typeface="+mj-lt"/>
                <a:ea typeface="+mj-ea"/>
                <a:cs typeface="+mj-cs"/>
              </a:rPr>
              <a:t>– </a:t>
            </a:r>
            <a:r>
              <a:rPr lang="en-US" sz="3600" kern="1200" dirty="0" err="1">
                <a:solidFill>
                  <a:srgbClr val="FF0000"/>
                </a:solidFill>
                <a:latin typeface="+mj-lt"/>
                <a:ea typeface="+mj-ea"/>
                <a:cs typeface="+mj-cs"/>
              </a:rPr>
              <a:t>ein</a:t>
            </a:r>
            <a:r>
              <a:rPr lang="en-US" sz="3600" kern="1200" dirty="0">
                <a:solidFill>
                  <a:srgbClr val="FF0000"/>
                </a:solidFill>
                <a:latin typeface="+mj-lt"/>
                <a:ea typeface="+mj-ea"/>
                <a:cs typeface="+mj-cs"/>
              </a:rPr>
              <a:t> </a:t>
            </a:r>
            <a:r>
              <a:rPr lang="en-US" sz="3600" kern="1200" dirty="0" err="1">
                <a:solidFill>
                  <a:srgbClr val="FF0000"/>
                </a:solidFill>
                <a:latin typeface="+mj-lt"/>
                <a:ea typeface="+mj-ea"/>
                <a:cs typeface="+mj-cs"/>
              </a:rPr>
              <a:t>Überblick</a:t>
            </a:r>
            <a:r>
              <a:rPr lang="en-US" sz="3600" kern="1200" dirty="0">
                <a:solidFill>
                  <a:srgbClr val="FF0000"/>
                </a:solidFill>
                <a:latin typeface="+mj-lt"/>
                <a:ea typeface="+mj-ea"/>
                <a:cs typeface="+mj-cs"/>
              </a:rPr>
              <a:t> -</a:t>
            </a:r>
          </a:p>
        </p:txBody>
      </p:sp>
      <p:pic>
        <p:nvPicPr>
          <p:cNvPr id="12290" name="Picture 2" descr="Was ist Künstliche Intelligenz?">
            <a:hlinkClick r:id="rId3"/>
            <a:extLst>
              <a:ext uri="{FF2B5EF4-FFF2-40B4-BE49-F238E27FC236}">
                <a16:creationId xmlns:a16="http://schemas.microsoft.com/office/drawing/2014/main" id="{448056E3-2991-4B40-F0A9-C6538551E2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29226" r="4" b="4"/>
          <a:stretch/>
        </p:blipFill>
        <p:spPr bwMode="auto">
          <a:xfrm>
            <a:off x="550862" y="551479"/>
            <a:ext cx="5256213" cy="2790000"/>
          </a:xfrm>
          <a:prstGeom prst="rect">
            <a:avLst/>
          </a:prstGeom>
          <a:noFill/>
          <a:effectLst>
            <a:outerShdw blurRad="508000" dist="101600" dir="5400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pic>
      <p:sp>
        <p:nvSpPr>
          <p:cNvPr id="4" name="Textfeld 3">
            <a:extLst>
              <a:ext uri="{FF2B5EF4-FFF2-40B4-BE49-F238E27FC236}">
                <a16:creationId xmlns:a16="http://schemas.microsoft.com/office/drawing/2014/main" id="{4D5806A7-C679-382D-06AF-E9F7B73AA62D}"/>
              </a:ext>
            </a:extLst>
          </p:cNvPr>
          <p:cNvSpPr txBox="1"/>
          <p:nvPr/>
        </p:nvSpPr>
        <p:spPr>
          <a:xfrm>
            <a:off x="6383338" y="2059200"/>
            <a:ext cx="5256214" cy="4276786"/>
          </a:xfrm>
          <a:prstGeom prst="rect">
            <a:avLst/>
          </a:prstGeom>
        </p:spPr>
        <p:txBody>
          <a:bodyPr vert="horz" lIns="91440" tIns="45720" rIns="91440" bIns="45720" rtlCol="0" anchor="t">
            <a:normAutofit/>
          </a:bodyPr>
          <a:lstStyle/>
          <a:p>
            <a:pPr indent="-228600">
              <a:lnSpc>
                <a:spcPct val="90000"/>
              </a:lnSpc>
              <a:spcAft>
                <a:spcPts val="600"/>
              </a:spcAft>
              <a:buFont typeface="Arial" panose="020B0604020202020204" pitchFamily="34" charset="0"/>
              <a:buChar char="•"/>
            </a:pPr>
            <a:endParaRPr lang="en-US" sz="2000" dirty="0">
              <a:solidFill>
                <a:schemeClr val="tx1">
                  <a:alpha val="60000"/>
                </a:schemeClr>
              </a:solidFill>
            </a:endParaRPr>
          </a:p>
          <a:p>
            <a:pPr indent="-228600">
              <a:lnSpc>
                <a:spcPct val="90000"/>
              </a:lnSpc>
              <a:spcAft>
                <a:spcPts val="600"/>
              </a:spcAft>
              <a:buFont typeface="Arial" panose="020B0604020202020204" pitchFamily="34" charset="0"/>
              <a:buChar char="•"/>
            </a:pPr>
            <a:endParaRPr lang="en-US" sz="2000" dirty="0">
              <a:solidFill>
                <a:schemeClr val="tx1">
                  <a:alpha val="60000"/>
                </a:schemeClr>
              </a:solidFill>
            </a:endParaRPr>
          </a:p>
          <a:p>
            <a:pPr indent="-228600">
              <a:lnSpc>
                <a:spcPct val="90000"/>
              </a:lnSpc>
              <a:spcAft>
                <a:spcPts val="600"/>
              </a:spcAft>
              <a:buFont typeface="Arial" panose="020B0604020202020204" pitchFamily="34" charset="0"/>
              <a:buChar char="•"/>
            </a:pPr>
            <a:endParaRPr lang="en-US" sz="2000" dirty="0">
              <a:solidFill>
                <a:schemeClr val="tx1">
                  <a:alpha val="60000"/>
                </a:schemeClr>
              </a:solidFill>
            </a:endParaRPr>
          </a:p>
          <a:p>
            <a:pPr indent="-228600">
              <a:lnSpc>
                <a:spcPct val="90000"/>
              </a:lnSpc>
              <a:spcAft>
                <a:spcPts val="600"/>
              </a:spcAft>
              <a:buFont typeface="Arial" panose="020B0604020202020204" pitchFamily="34" charset="0"/>
              <a:buChar char="•"/>
            </a:pPr>
            <a:endParaRPr lang="en-US" sz="2000" dirty="0">
              <a:solidFill>
                <a:schemeClr val="tx1">
                  <a:alpha val="60000"/>
                </a:schemeClr>
              </a:solidFill>
            </a:endParaRPr>
          </a:p>
          <a:p>
            <a:pPr indent="-228600">
              <a:lnSpc>
                <a:spcPct val="90000"/>
              </a:lnSpc>
              <a:spcAft>
                <a:spcPts val="600"/>
              </a:spcAft>
              <a:buFont typeface="Arial" panose="020B0604020202020204" pitchFamily="34" charset="0"/>
              <a:buChar char="•"/>
            </a:pPr>
            <a:endParaRPr lang="en-US" sz="2000" dirty="0">
              <a:solidFill>
                <a:schemeClr val="tx1">
                  <a:alpha val="60000"/>
                </a:schemeClr>
              </a:solidFill>
            </a:endParaRPr>
          </a:p>
          <a:p>
            <a:pPr indent="-228600">
              <a:lnSpc>
                <a:spcPct val="90000"/>
              </a:lnSpc>
              <a:spcAft>
                <a:spcPts val="600"/>
              </a:spcAft>
              <a:buFont typeface="Arial" panose="020B0604020202020204" pitchFamily="34" charset="0"/>
              <a:buChar char="•"/>
            </a:pPr>
            <a:endParaRPr lang="en-US" sz="2000" dirty="0">
              <a:solidFill>
                <a:schemeClr val="tx1">
                  <a:alpha val="60000"/>
                </a:schemeClr>
              </a:solidFill>
            </a:endParaRPr>
          </a:p>
          <a:p>
            <a:pPr indent="-228600">
              <a:lnSpc>
                <a:spcPct val="90000"/>
              </a:lnSpc>
              <a:spcAft>
                <a:spcPts val="600"/>
              </a:spcAft>
              <a:buFont typeface="Arial" panose="020B0604020202020204" pitchFamily="34" charset="0"/>
              <a:buChar char="•"/>
            </a:pPr>
            <a:endParaRPr lang="en-US" sz="2000" dirty="0">
              <a:solidFill>
                <a:schemeClr val="tx1">
                  <a:alpha val="60000"/>
                </a:schemeClr>
              </a:solidFill>
            </a:endParaRPr>
          </a:p>
          <a:p>
            <a:pPr indent="-228600">
              <a:lnSpc>
                <a:spcPct val="90000"/>
              </a:lnSpc>
              <a:spcAft>
                <a:spcPts val="600"/>
              </a:spcAft>
              <a:buFont typeface="Arial" panose="020B0604020202020204" pitchFamily="34" charset="0"/>
              <a:buChar char="•"/>
            </a:pPr>
            <a:endParaRPr lang="en-US" sz="2000" dirty="0">
              <a:solidFill>
                <a:srgbClr val="0070C0">
                  <a:alpha val="60000"/>
                </a:srgbClr>
              </a:solidFill>
            </a:endParaRPr>
          </a:p>
          <a:p>
            <a:pPr indent="-228600" algn="r">
              <a:lnSpc>
                <a:spcPct val="90000"/>
              </a:lnSpc>
              <a:spcAft>
                <a:spcPts val="600"/>
              </a:spcAft>
              <a:buFont typeface="Arial" panose="020B0604020202020204" pitchFamily="34" charset="0"/>
              <a:buChar char="•"/>
            </a:pPr>
            <a:r>
              <a:rPr lang="en-US" sz="2000" dirty="0">
                <a:solidFill>
                  <a:srgbClr val="0070C0">
                    <a:alpha val="60000"/>
                  </a:srgbClr>
                </a:solidFill>
              </a:rPr>
              <a:t>Prof. Dr. </a:t>
            </a:r>
            <a:r>
              <a:rPr lang="en-US" sz="2000" dirty="0" err="1">
                <a:solidFill>
                  <a:srgbClr val="0070C0">
                    <a:alpha val="60000"/>
                  </a:srgbClr>
                </a:solidFill>
              </a:rPr>
              <a:t>Wassilios</a:t>
            </a:r>
            <a:r>
              <a:rPr lang="en-US" sz="2000" dirty="0">
                <a:solidFill>
                  <a:srgbClr val="0070C0">
                    <a:alpha val="60000"/>
                  </a:srgbClr>
                </a:solidFill>
              </a:rPr>
              <a:t> </a:t>
            </a:r>
            <a:r>
              <a:rPr lang="en-US" sz="2000" dirty="0" err="1">
                <a:solidFill>
                  <a:srgbClr val="0070C0">
                    <a:alpha val="60000"/>
                  </a:srgbClr>
                </a:solidFill>
              </a:rPr>
              <a:t>Fthenakis</a:t>
            </a:r>
            <a:endParaRPr lang="en-US" sz="2000" dirty="0">
              <a:solidFill>
                <a:srgbClr val="0070C0">
                  <a:alpha val="60000"/>
                </a:srgbClr>
              </a:solidFill>
            </a:endParaRPr>
          </a:p>
          <a:p>
            <a:pPr indent="-228600" algn="r">
              <a:lnSpc>
                <a:spcPct val="90000"/>
              </a:lnSpc>
              <a:spcAft>
                <a:spcPts val="600"/>
              </a:spcAft>
              <a:buFont typeface="Arial" panose="020B0604020202020204" pitchFamily="34" charset="0"/>
              <a:buChar char="•"/>
            </a:pPr>
            <a:r>
              <a:rPr lang="en-US" sz="2000" dirty="0">
                <a:solidFill>
                  <a:srgbClr val="0070C0">
                    <a:alpha val="60000"/>
                  </a:srgbClr>
                </a:solidFill>
              </a:rPr>
              <a:t>Stuttgart, am 15. März 2025</a:t>
            </a:r>
          </a:p>
        </p:txBody>
      </p:sp>
      <p:pic>
        <p:nvPicPr>
          <p:cNvPr id="12293" name="Picture 5" descr="KI-Jahr 2023: Als Künstliche Intelligenz in unser Leben kam - ZDFheute">
            <a:hlinkClick r:id="rId5"/>
            <a:extLst>
              <a:ext uri="{FF2B5EF4-FFF2-40B4-BE49-F238E27FC236}">
                <a16:creationId xmlns:a16="http://schemas.microsoft.com/office/drawing/2014/main" id="{0447A2F6-92D4-267D-0D8A-26500F1AF18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t="315"/>
          <a:stretch/>
        </p:blipFill>
        <p:spPr bwMode="auto">
          <a:xfrm flipH="1">
            <a:off x="550862" y="3518725"/>
            <a:ext cx="5256000" cy="2790000"/>
          </a:xfrm>
          <a:prstGeom prst="rect">
            <a:avLst/>
          </a:prstGeom>
          <a:noFill/>
          <a:effectLst>
            <a:outerShdw blurRad="508000" dist="101600" dir="5400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pic>
      <p:sp>
        <p:nvSpPr>
          <p:cNvPr id="3" name="Inhaltsplatzhalter 2">
            <a:extLst>
              <a:ext uri="{FF2B5EF4-FFF2-40B4-BE49-F238E27FC236}">
                <a16:creationId xmlns:a16="http://schemas.microsoft.com/office/drawing/2014/main" id="{E7A86E6B-3D50-CAED-79D3-11AD119B5059}"/>
              </a:ext>
            </a:extLst>
          </p:cNvPr>
          <p:cNvSpPr>
            <a:spLocks noGrp="1"/>
          </p:cNvSpPr>
          <p:nvPr>
            <p:ph idx="1"/>
          </p:nvPr>
        </p:nvSpPr>
        <p:spPr>
          <a:xfrm>
            <a:off x="3497262" y="6957203"/>
            <a:ext cx="6851571" cy="2293517"/>
          </a:xfrm>
        </p:spPr>
        <p:txBody>
          <a:bodyPr/>
          <a:lstStyle/>
          <a:p>
            <a:endParaRPr lang="de-DE" dirty="0"/>
          </a:p>
        </p:txBody>
      </p:sp>
      <p:pic>
        <p:nvPicPr>
          <p:cNvPr id="12291" name="Picture 3" descr="Was ist Künstliche Intelligenz?">
            <a:hlinkClick r:id="rId3"/>
            <a:extLst>
              <a:ext uri="{FF2B5EF4-FFF2-40B4-BE49-F238E27FC236}">
                <a16:creationId xmlns:a16="http://schemas.microsoft.com/office/drawing/2014/main" id="{3FB7477B-38AA-C166-8508-5318B6A22F2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076237" y="0"/>
            <a:ext cx="2143185" cy="1605320"/>
          </a:xfrm>
          <a:prstGeom prst="rect">
            <a:avLst/>
          </a:prstGeom>
          <a:noFill/>
          <a:extLst>
            <a:ext uri="{909E8E84-426E-40DD-AFC4-6F175D3DCCD1}">
              <a14:hiddenFill xmlns:a14="http://schemas.microsoft.com/office/drawing/2010/main">
                <a:solidFill>
                  <a:srgbClr val="FFFFFF"/>
                </a:solidFill>
              </a14:hiddenFill>
            </a:ext>
          </a:extLst>
        </p:spPr>
      </p:pic>
      <p:pic>
        <p:nvPicPr>
          <p:cNvPr id="12294" name="Picture 6" descr="KI-Jahr 2023: Als Künstliche Intelligenz in unser Leben kam - ZDFheute">
            <a:hlinkClick r:id="rId8"/>
            <a:extLst>
              <a:ext uri="{FF2B5EF4-FFF2-40B4-BE49-F238E27FC236}">
                <a16:creationId xmlns:a16="http://schemas.microsoft.com/office/drawing/2014/main" id="{EC81B722-0A1A-C02B-5108-D1599058639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585114" y="-4126820"/>
            <a:ext cx="1227164" cy="653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6096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9" name="Rectangle 18">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DA51428E-7FC1-6385-1DC3-7C8F0488B236}"/>
              </a:ext>
            </a:extLst>
          </p:cNvPr>
          <p:cNvSpPr>
            <a:spLocks noGrp="1"/>
          </p:cNvSpPr>
          <p:nvPr>
            <p:ph type="title"/>
          </p:nvPr>
        </p:nvSpPr>
        <p:spPr>
          <a:xfrm>
            <a:off x="1043631" y="809898"/>
            <a:ext cx="10173010" cy="1554480"/>
          </a:xfrm>
        </p:spPr>
        <p:txBody>
          <a:bodyPr anchor="ctr">
            <a:normAutofit/>
          </a:bodyPr>
          <a:lstStyle/>
          <a:p>
            <a:pPr algn="ctr"/>
            <a:r>
              <a:rPr lang="de-DE" sz="3600" dirty="0">
                <a:solidFill>
                  <a:srgbClr val="FF0000"/>
                </a:solidFill>
              </a:rPr>
              <a:t>2.</a:t>
            </a:r>
            <a:br>
              <a:rPr lang="de-DE" sz="3600" dirty="0">
                <a:solidFill>
                  <a:srgbClr val="FF0000"/>
                </a:solidFill>
              </a:rPr>
            </a:br>
            <a:r>
              <a:rPr lang="de-DE" sz="3600" dirty="0">
                <a:solidFill>
                  <a:srgbClr val="FF0000"/>
                </a:solidFill>
              </a:rPr>
              <a:t>Die Geschichte der KI</a:t>
            </a:r>
          </a:p>
        </p:txBody>
      </p:sp>
      <p:cxnSp>
        <p:nvCxnSpPr>
          <p:cNvPr id="25" name="Straight Connector 24">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aphicFrame>
        <p:nvGraphicFramePr>
          <p:cNvPr id="12" name="Inhaltsplatzhalter 2">
            <a:extLst>
              <a:ext uri="{FF2B5EF4-FFF2-40B4-BE49-F238E27FC236}">
                <a16:creationId xmlns:a16="http://schemas.microsoft.com/office/drawing/2014/main" id="{7ECAB43A-034C-453B-B08B-B8C14C07B631}"/>
              </a:ext>
            </a:extLst>
          </p:cNvPr>
          <p:cNvGraphicFramePr>
            <a:graphicFrameLocks noGrp="1"/>
          </p:cNvGraphicFramePr>
          <p:nvPr>
            <p:ph idx="1"/>
            <p:extLst>
              <p:ext uri="{D42A27DB-BD31-4B8C-83A1-F6EECF244321}">
                <p14:modId xmlns:p14="http://schemas.microsoft.com/office/powerpoint/2010/main" val="2979155525"/>
              </p:ext>
            </p:extLst>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5251838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39946" name="Rectangle 39945">
            <a:extLst>
              <a:ext uri="{FF2B5EF4-FFF2-40B4-BE49-F238E27FC236}">
                <a16:creationId xmlns:a16="http://schemas.microsoft.com/office/drawing/2014/main" id="{7D9D36D6-2AC5-46A1-A849-4C82D5264A3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el 1">
            <a:extLst>
              <a:ext uri="{FF2B5EF4-FFF2-40B4-BE49-F238E27FC236}">
                <a16:creationId xmlns:a16="http://schemas.microsoft.com/office/drawing/2014/main" id="{074A6B07-FBAA-DF69-FFB1-98FF1AEEDE26}"/>
              </a:ext>
            </a:extLst>
          </p:cNvPr>
          <p:cNvSpPr>
            <a:spLocks noGrp="1"/>
          </p:cNvSpPr>
          <p:nvPr>
            <p:ph type="title"/>
          </p:nvPr>
        </p:nvSpPr>
        <p:spPr>
          <a:xfrm>
            <a:off x="231409" y="3381829"/>
            <a:ext cx="3375219" cy="1712685"/>
          </a:xfrm>
          <a:noFill/>
        </p:spPr>
        <p:txBody>
          <a:bodyPr vert="horz" lIns="91440" tIns="45720" rIns="91440" bIns="45720" rtlCol="0" anchor="b">
            <a:noAutofit/>
          </a:bodyPr>
          <a:lstStyle/>
          <a:p>
            <a:r>
              <a:rPr lang="en-US" sz="2400" dirty="0">
                <a:solidFill>
                  <a:srgbClr val="FF0000"/>
                </a:solidFill>
              </a:rPr>
              <a:t>Alan Turing (1912-1954)</a:t>
            </a:r>
          </a:p>
        </p:txBody>
      </p:sp>
      <p:pic>
        <p:nvPicPr>
          <p:cNvPr id="39941" name="Picture 5" descr="Ein Bild, das Menschliches Gesicht, Person, Krawatte, Kleidung enthält.&#10;&#10;KI-generierte Inhalte können fehlerhaft sein.">
            <a:extLst>
              <a:ext uri="{FF2B5EF4-FFF2-40B4-BE49-F238E27FC236}">
                <a16:creationId xmlns:a16="http://schemas.microsoft.com/office/drawing/2014/main" id="{4745CAF0-C935-47CD-0C79-64ABFFF502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926"/>
          <a:stretch/>
        </p:blipFill>
        <p:spPr bwMode="auto">
          <a:xfrm>
            <a:off x="20" y="10"/>
            <a:ext cx="2902837" cy="3987119"/>
          </a:xfrm>
          <a:prstGeom prst="rect">
            <a:avLst/>
          </a:prstGeom>
          <a:noFill/>
          <a:extLst>
            <a:ext uri="{909E8E84-426E-40DD-AFC4-6F175D3DCCD1}">
              <a14:hiddenFill xmlns:a14="http://schemas.microsoft.com/office/drawing/2010/main">
                <a:solidFill>
                  <a:srgbClr val="FFFFFF"/>
                </a:solidFill>
              </a14:hiddenFill>
            </a:ext>
          </a:extLst>
        </p:spPr>
      </p:pic>
      <p:sp>
        <p:nvSpPr>
          <p:cNvPr id="5" name="Textfeld 4">
            <a:extLst>
              <a:ext uri="{FF2B5EF4-FFF2-40B4-BE49-F238E27FC236}">
                <a16:creationId xmlns:a16="http://schemas.microsoft.com/office/drawing/2014/main" id="{7380F345-44F7-79EC-3E38-FE512B83125F}"/>
              </a:ext>
            </a:extLst>
          </p:cNvPr>
          <p:cNvSpPr txBox="1"/>
          <p:nvPr/>
        </p:nvSpPr>
        <p:spPr>
          <a:xfrm>
            <a:off x="3138372" y="1858377"/>
            <a:ext cx="6521570" cy="2092881"/>
          </a:xfrm>
          <a:prstGeom prst="rect">
            <a:avLst/>
          </a:prstGeom>
          <a:noFill/>
        </p:spPr>
        <p:txBody>
          <a:bodyPr wrap="square" rtlCol="0">
            <a:spAutoFit/>
          </a:bodyPr>
          <a:lstStyle/>
          <a:p>
            <a:r>
              <a:rPr lang="de-DE" sz="2800" b="1" dirty="0">
                <a:solidFill>
                  <a:schemeClr val="accent6">
                    <a:lumMod val="50000"/>
                  </a:schemeClr>
                </a:solidFill>
                <a:effectLst/>
                <a:latin typeface="Times New Roman" panose="02020603050405020304" pitchFamily="18" charset="0"/>
              </a:rPr>
              <a:t>. </a:t>
            </a:r>
            <a:endParaRPr lang="de-DE" sz="2800" dirty="0">
              <a:solidFill>
                <a:srgbClr val="0070C0"/>
              </a:solidFill>
              <a:effectLst/>
              <a:latin typeface="Times New Roman" panose="02020603050405020304" pitchFamily="18" charset="0"/>
            </a:endParaRPr>
          </a:p>
          <a:p>
            <a:r>
              <a:rPr lang="de-DE" sz="2800" b="1" dirty="0">
                <a:solidFill>
                  <a:srgbClr val="0070C0"/>
                </a:solidFill>
                <a:effectLst/>
                <a:latin typeface="Times New Roman" panose="02020603050405020304" pitchFamily="18" charset="0"/>
              </a:rPr>
              <a:t>COMPUTING MACHINERY AND INTELLIGENCE (1950)</a:t>
            </a:r>
          </a:p>
          <a:p>
            <a:r>
              <a:rPr lang="de-DE" sz="2800" b="1" i="1" dirty="0" err="1">
                <a:solidFill>
                  <a:srgbClr val="0070C0"/>
                </a:solidFill>
                <a:effectLst/>
                <a:latin typeface="Times New Roman" panose="02020603050405020304" pitchFamily="18" charset="0"/>
              </a:rPr>
              <a:t>Mind</a:t>
            </a:r>
            <a:r>
              <a:rPr lang="de-DE" sz="2800" b="1" i="1" dirty="0">
                <a:solidFill>
                  <a:srgbClr val="0070C0"/>
                </a:solidFill>
                <a:effectLst/>
                <a:latin typeface="Times New Roman" panose="02020603050405020304" pitchFamily="18" charset="0"/>
              </a:rPr>
              <a:t> 49: </a:t>
            </a:r>
            <a:r>
              <a:rPr lang="de-DE" sz="2800" b="1" dirty="0">
                <a:solidFill>
                  <a:srgbClr val="0070C0"/>
                </a:solidFill>
                <a:effectLst/>
                <a:latin typeface="Times New Roman" panose="02020603050405020304" pitchFamily="18" charset="0"/>
              </a:rPr>
              <a:t>433-460.</a:t>
            </a:r>
            <a:endParaRPr lang="de-DE" sz="2800" dirty="0">
              <a:solidFill>
                <a:srgbClr val="0070C0"/>
              </a:solidFill>
              <a:effectLst/>
              <a:latin typeface="Times New Roman" panose="02020603050405020304" pitchFamily="18" charset="0"/>
            </a:endParaRPr>
          </a:p>
          <a:p>
            <a:endParaRPr lang="de-DE" dirty="0"/>
          </a:p>
        </p:txBody>
      </p:sp>
      <p:pic>
        <p:nvPicPr>
          <p:cNvPr id="6" name="Picture 2">
            <a:extLst>
              <a:ext uri="{FF2B5EF4-FFF2-40B4-BE49-F238E27FC236}">
                <a16:creationId xmlns:a16="http://schemas.microsoft.com/office/drawing/2014/main" id="{2A3F9807-7292-88CC-D0B4-55A82DD15637}"/>
              </a:ext>
            </a:extLst>
          </p:cNvPr>
          <p:cNvPicPr>
            <a:picLocks noGrp="1" noChangeAspect="1" noChangeArrowheads="1"/>
          </p:cNvPicPr>
          <p:nvPr>
            <p:ph idx="1"/>
          </p:nvPr>
        </p:nvPicPr>
        <p:blipFill>
          <a:blip r:embed="rId4">
            <a:extLst>
              <a:ext uri="{28A0092B-C50C-407E-A947-70E740481C1C}">
                <a14:useLocalDpi xmlns:a14="http://schemas.microsoft.com/office/drawing/2010/main" val="0"/>
              </a:ext>
            </a:extLst>
          </a:blip>
          <a:srcRect r="1" b="39"/>
          <a:stretch/>
        </p:blipFill>
        <p:spPr bwMode="auto">
          <a:xfrm flipH="1">
            <a:off x="9287310" y="230003"/>
            <a:ext cx="2680590" cy="3947198"/>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7" name="Textfeld 6">
            <a:extLst>
              <a:ext uri="{FF2B5EF4-FFF2-40B4-BE49-F238E27FC236}">
                <a16:creationId xmlns:a16="http://schemas.microsoft.com/office/drawing/2014/main" id="{F9572475-1910-657A-3ED7-D169D2EDBD9D}"/>
              </a:ext>
            </a:extLst>
          </p:cNvPr>
          <p:cNvSpPr txBox="1"/>
          <p:nvPr/>
        </p:nvSpPr>
        <p:spPr>
          <a:xfrm>
            <a:off x="8621486" y="4557486"/>
            <a:ext cx="3375219" cy="646331"/>
          </a:xfrm>
          <a:prstGeom prst="rect">
            <a:avLst/>
          </a:prstGeom>
          <a:noFill/>
        </p:spPr>
        <p:txBody>
          <a:bodyPr wrap="none" rtlCol="0">
            <a:spAutoFit/>
          </a:bodyPr>
          <a:lstStyle/>
          <a:p>
            <a:r>
              <a:rPr lang="en-US" sz="1800" dirty="0">
                <a:solidFill>
                  <a:srgbClr val="FF0000"/>
                </a:solidFill>
              </a:rPr>
              <a:t>William Grey Walter (1910-1977)</a:t>
            </a:r>
            <a:br>
              <a:rPr lang="en-US" sz="1800" dirty="0">
                <a:solidFill>
                  <a:srgbClr val="FF0000"/>
                </a:solidFill>
              </a:rPr>
            </a:br>
            <a:r>
              <a:rPr lang="en-US" sz="1800" dirty="0" err="1">
                <a:solidFill>
                  <a:srgbClr val="FF0000"/>
                </a:solidFill>
              </a:rPr>
              <a:t>Neurophysiologe</a:t>
            </a:r>
            <a:endParaRPr lang="de-DE" dirty="0"/>
          </a:p>
        </p:txBody>
      </p:sp>
    </p:spTree>
    <p:extLst>
      <p:ext uri="{BB962C8B-B14F-4D97-AF65-F5344CB8AC3E}">
        <p14:creationId xmlns:p14="http://schemas.microsoft.com/office/powerpoint/2010/main" val="45787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41996" name="Rectangle 41995">
            <a:extLst>
              <a:ext uri="{FF2B5EF4-FFF2-40B4-BE49-F238E27FC236}">
                <a16:creationId xmlns:a16="http://schemas.microsoft.com/office/drawing/2014/main" id="{521C4EA8-6B83-4338-913D-D75D3C4F34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ABD51ED8-DFB5-6636-E18E-EA6B4ABB8D5A}"/>
              </a:ext>
            </a:extLst>
          </p:cNvPr>
          <p:cNvSpPr>
            <a:spLocks noGrp="1"/>
          </p:cNvSpPr>
          <p:nvPr>
            <p:ph type="title"/>
          </p:nvPr>
        </p:nvSpPr>
        <p:spPr>
          <a:xfrm>
            <a:off x="337497" y="1904681"/>
            <a:ext cx="3923952" cy="3736540"/>
          </a:xfrm>
        </p:spPr>
        <p:txBody>
          <a:bodyPr vert="horz" lIns="91440" tIns="45720" rIns="91440" bIns="45720" rtlCol="0" anchor="b">
            <a:normAutofit/>
          </a:bodyPr>
          <a:lstStyle/>
          <a:p>
            <a:r>
              <a:rPr lang="en-US" sz="3200" dirty="0">
                <a:solidFill>
                  <a:srgbClr val="0070C0"/>
                </a:solidFill>
                <a:effectLst/>
              </a:rPr>
              <a:t>Isaac Asimov (1920-1992), </a:t>
            </a:r>
            <a:r>
              <a:rPr lang="en-US" sz="3200" dirty="0" err="1">
                <a:solidFill>
                  <a:srgbClr val="0070C0"/>
                </a:solidFill>
                <a:effectLst/>
              </a:rPr>
              <a:t>greift</a:t>
            </a:r>
            <a:r>
              <a:rPr lang="en-US" sz="3200" dirty="0">
                <a:solidFill>
                  <a:srgbClr val="0070C0"/>
                </a:solidFill>
                <a:effectLst/>
              </a:rPr>
              <a:t> die Idee der </a:t>
            </a:r>
            <a:r>
              <a:rPr lang="en-US" sz="3200" dirty="0" err="1">
                <a:solidFill>
                  <a:srgbClr val="0070C0"/>
                </a:solidFill>
                <a:effectLst/>
              </a:rPr>
              <a:t>maschinellen</a:t>
            </a:r>
            <a:r>
              <a:rPr lang="en-US" sz="3200" dirty="0">
                <a:solidFill>
                  <a:srgbClr val="0070C0"/>
                </a:solidFill>
                <a:effectLst/>
              </a:rPr>
              <a:t> </a:t>
            </a:r>
            <a:r>
              <a:rPr lang="en-US" sz="3200" dirty="0" err="1">
                <a:solidFill>
                  <a:srgbClr val="0070C0"/>
                </a:solidFill>
                <a:effectLst/>
              </a:rPr>
              <a:t>Intelligenz</a:t>
            </a:r>
            <a:r>
              <a:rPr lang="en-US" sz="3200" dirty="0">
                <a:solidFill>
                  <a:srgbClr val="0070C0"/>
                </a:solidFill>
                <a:effectLst/>
              </a:rPr>
              <a:t>  in </a:t>
            </a:r>
            <a:r>
              <a:rPr lang="en-US" sz="3200" dirty="0" err="1">
                <a:solidFill>
                  <a:srgbClr val="0070C0"/>
                </a:solidFill>
                <a:effectLst/>
              </a:rPr>
              <a:t>seinem</a:t>
            </a:r>
            <a:r>
              <a:rPr lang="en-US" sz="3200" dirty="0">
                <a:solidFill>
                  <a:srgbClr val="0070C0"/>
                </a:solidFill>
                <a:effectLst/>
              </a:rPr>
              <a:t> Roman „Der </a:t>
            </a:r>
            <a:r>
              <a:rPr lang="en-US" sz="3200" dirty="0" err="1">
                <a:solidFill>
                  <a:srgbClr val="0070C0"/>
                </a:solidFill>
                <a:effectLst/>
              </a:rPr>
              <a:t>Tausendjahresplan</a:t>
            </a:r>
            <a:r>
              <a:rPr lang="en-US" sz="3200" dirty="0">
                <a:solidFill>
                  <a:srgbClr val="0070C0"/>
                </a:solidFill>
                <a:effectLst/>
              </a:rPr>
              <a:t>“ auf</a:t>
            </a:r>
            <a:br>
              <a:rPr lang="en-US" sz="2500" dirty="0">
                <a:effectLst/>
              </a:rPr>
            </a:br>
            <a:endParaRPr lang="en-US" sz="2500" dirty="0"/>
          </a:p>
        </p:txBody>
      </p:sp>
      <p:grpSp>
        <p:nvGrpSpPr>
          <p:cNvPr id="41998" name="Group 41997">
            <a:extLst>
              <a:ext uri="{FF2B5EF4-FFF2-40B4-BE49-F238E27FC236}">
                <a16:creationId xmlns:a16="http://schemas.microsoft.com/office/drawing/2014/main" id="{3AF6A671-C637-4547-85F4-51B6D188139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9416432" y="1"/>
            <a:ext cx="2446384" cy="5777808"/>
            <a:chOff x="329184" y="1"/>
            <a:chExt cx="524256" cy="5777808"/>
          </a:xfrm>
        </p:grpSpPr>
        <p:cxnSp>
          <p:nvCxnSpPr>
            <p:cNvPr id="41999" name="Straight Connector 41998">
              <a:extLst>
                <a:ext uri="{FF2B5EF4-FFF2-40B4-BE49-F238E27FC236}">
                  <a16:creationId xmlns:a16="http://schemas.microsoft.com/office/drawing/2014/main" id="{C575CF26-3D3C-4C5A-A2B7-00432016EF62}"/>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329184" y="5777809"/>
              <a:ext cx="521208" cy="0"/>
            </a:xfrm>
            <a:prstGeom prst="line">
              <a:avLst/>
            </a:prstGeom>
            <a:ln w="1524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000" name="Rectangle 41999">
              <a:extLst>
                <a:ext uri="{FF2B5EF4-FFF2-40B4-BE49-F238E27FC236}">
                  <a16:creationId xmlns:a16="http://schemas.microsoft.com/office/drawing/2014/main" id="{99413ED5-9ED4-4772-BCE4-2BCAE6B12E3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29184" y="1"/>
              <a:ext cx="524256" cy="55321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002" name="Rectangle 42001">
            <a:extLst>
              <a:ext uri="{FF2B5EF4-FFF2-40B4-BE49-F238E27FC236}">
                <a16:creationId xmlns:a16="http://schemas.microsoft.com/office/drawing/2014/main" id="{04357C93-F0CB-4A1C-8F77-4E90637898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21084" y="679731"/>
            <a:ext cx="7682293" cy="5662878"/>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988" name="Picture 4" descr="168351 Isaac Asimov DER TAUSENDJAHRESPLAN d. &quot;Foundation&quot;-Trilogie HC - Bild 1 von 1">
            <a:extLst>
              <a:ext uri="{FF2B5EF4-FFF2-40B4-BE49-F238E27FC236}">
                <a16:creationId xmlns:a16="http://schemas.microsoft.com/office/drawing/2014/main" id="{127DA806-3BAB-B248-3338-BA8E5FC1EEC5}"/>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397046" y="972235"/>
            <a:ext cx="2839350" cy="5047735"/>
          </a:xfrm>
          <a:prstGeom prst="rect">
            <a:avLst/>
          </a:prstGeom>
          <a:noFill/>
          <a:extLst>
            <a:ext uri="{909E8E84-426E-40DD-AFC4-6F175D3DCCD1}">
              <a14:hiddenFill xmlns:a14="http://schemas.microsoft.com/office/drawing/2010/main">
                <a:solidFill>
                  <a:srgbClr val="FFFFFF"/>
                </a:solidFill>
              </a14:hiddenFill>
            </a:ext>
          </a:extLst>
        </p:spPr>
      </p:pic>
      <p:pic>
        <p:nvPicPr>
          <p:cNvPr id="41986" name="Picture 2" descr="Ein Bild, das Menschliches Gesicht, Porträt, Kleidung, Krawatte enthält.&#10;&#10;KI-generierte Inhalte können fehlerhaft sein.">
            <a:extLst>
              <a:ext uri="{FF2B5EF4-FFF2-40B4-BE49-F238E27FC236}">
                <a16:creationId xmlns:a16="http://schemas.microsoft.com/office/drawing/2014/main" id="{DBD76029-F0C5-7CE2-DC9D-A9181DD75C6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t="4249" b="18249"/>
          <a:stretch/>
        </p:blipFill>
        <p:spPr bwMode="auto">
          <a:xfrm>
            <a:off x="7812357" y="1596023"/>
            <a:ext cx="3383280" cy="38001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592011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43039" name="Rectangle 43038">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2D6350E3-E1B9-9830-2D99-945CEB882813}"/>
              </a:ext>
            </a:extLst>
          </p:cNvPr>
          <p:cNvSpPr>
            <a:spLocks noGrp="1"/>
          </p:cNvSpPr>
          <p:nvPr>
            <p:ph type="title"/>
          </p:nvPr>
        </p:nvSpPr>
        <p:spPr>
          <a:xfrm>
            <a:off x="640080" y="325369"/>
            <a:ext cx="4368602" cy="1956841"/>
          </a:xfrm>
        </p:spPr>
        <p:txBody>
          <a:bodyPr anchor="b">
            <a:normAutofit/>
          </a:bodyPr>
          <a:lstStyle/>
          <a:p>
            <a:r>
              <a:rPr lang="de-DE" sz="4200" dirty="0">
                <a:solidFill>
                  <a:srgbClr val="FF0000"/>
                </a:solidFill>
              </a:rPr>
              <a:t>1956 </a:t>
            </a:r>
            <a:br>
              <a:rPr lang="de-DE" sz="4200" dirty="0">
                <a:solidFill>
                  <a:srgbClr val="FF0000"/>
                </a:solidFill>
              </a:rPr>
            </a:br>
            <a:r>
              <a:rPr lang="de-DE" sz="4200" dirty="0">
                <a:solidFill>
                  <a:srgbClr val="FF0000"/>
                </a:solidFill>
              </a:rPr>
              <a:t>Das Geburtsjahr der KI</a:t>
            </a:r>
          </a:p>
        </p:txBody>
      </p:sp>
      <p:sp>
        <p:nvSpPr>
          <p:cNvPr id="43041"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F650A963-8120-26F2-0E41-6D3333D4B57E}"/>
              </a:ext>
            </a:extLst>
          </p:cNvPr>
          <p:cNvSpPr>
            <a:spLocks noGrp="1"/>
          </p:cNvSpPr>
          <p:nvPr>
            <p:ph idx="1"/>
          </p:nvPr>
        </p:nvSpPr>
        <p:spPr>
          <a:xfrm>
            <a:off x="364308" y="2684213"/>
            <a:ext cx="4243589" cy="3320668"/>
          </a:xfrm>
        </p:spPr>
        <p:txBody>
          <a:bodyPr>
            <a:normAutofit fontScale="40000" lnSpcReduction="20000"/>
          </a:bodyPr>
          <a:lstStyle/>
          <a:p>
            <a:pPr marL="0" indent="0">
              <a:buNone/>
            </a:pPr>
            <a:endParaRPr lang="de-DE" sz="1500" dirty="0">
              <a:latin typeface="Calibri" panose="020F0502020204030204" pitchFamily="34" charset="0"/>
              <a:ea typeface="Calibri" panose="020F0502020204030204" pitchFamily="34" charset="0"/>
              <a:cs typeface="Times New Roman" panose="02020603050405020304" pitchFamily="18" charset="0"/>
            </a:endParaRPr>
          </a:p>
          <a:p>
            <a:endParaRPr lang="de-DE" sz="15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sz="1500" dirty="0">
              <a:latin typeface="Calibri" panose="020F0502020204030204" pitchFamily="34" charset="0"/>
              <a:ea typeface="Calibri" panose="020F0502020204030204" pitchFamily="34" charset="0"/>
              <a:cs typeface="Times New Roman" panose="02020603050405020304" pitchFamily="18" charset="0"/>
            </a:endParaRPr>
          </a:p>
          <a:p>
            <a:endParaRPr lang="de-DE" sz="15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sz="15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sz="15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sz="1500" dirty="0">
              <a:effectLst/>
              <a:latin typeface="Calibri" panose="020F0502020204030204" pitchFamily="34" charset="0"/>
              <a:ea typeface="Calibri" panose="020F0502020204030204" pitchFamily="34" charset="0"/>
              <a:cs typeface="Times New Roman" panose="02020603050405020304" pitchFamily="18" charset="0"/>
            </a:endParaRPr>
          </a:p>
          <a:p>
            <a:r>
              <a:rPr lang="de-DE" sz="59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Dartmouth-Konferenz (</a:t>
            </a:r>
            <a:r>
              <a:rPr lang="de-DE" sz="5900" dirty="0" err="1">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Datmouht</a:t>
            </a:r>
            <a:r>
              <a:rPr lang="de-DE" sz="59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 College, New Hampshire, USA), im Jahre 1956, vom amerikanischen Computerwissenschaftler John McCarthy geprägt.</a:t>
            </a:r>
            <a:r>
              <a:rPr lang="de-DE" sz="5900" dirty="0">
                <a:solidFill>
                  <a:srgbClr val="0070C0"/>
                </a:solidFill>
                <a:effectLst/>
              </a:rPr>
              <a:t> </a:t>
            </a:r>
            <a:endParaRPr lang="de-DE" sz="5900" dirty="0">
              <a:solidFill>
                <a:srgbClr val="0070C0"/>
              </a:solidFill>
            </a:endParaRPr>
          </a:p>
        </p:txBody>
      </p:sp>
      <p:pic>
        <p:nvPicPr>
          <p:cNvPr id="43018" name="Picture 10" descr="AI Founding Fathers (DartMouth) - Pump">
            <a:hlinkClick r:id="rId3"/>
            <a:extLst>
              <a:ext uri="{FF2B5EF4-FFF2-40B4-BE49-F238E27FC236}">
                <a16:creationId xmlns:a16="http://schemas.microsoft.com/office/drawing/2014/main" id="{7381BD65-6B15-2D56-4D0E-2259AC3ED7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302"/>
          <a:stretch/>
        </p:blipFill>
        <p:spPr bwMode="auto">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noFill/>
          <a:extLst>
            <a:ext uri="{909E8E84-426E-40DD-AFC4-6F175D3DCCD1}">
              <a14:hiddenFill xmlns:a14="http://schemas.microsoft.com/office/drawing/2010/main">
                <a:solidFill>
                  <a:srgbClr val="FFFFFF"/>
                </a:solidFill>
              </a14:hiddenFill>
            </a:ext>
          </a:extLst>
        </p:spPr>
      </p:pic>
      <p:sp>
        <p:nvSpPr>
          <p:cNvPr id="9" name="AutoShape 7" descr="6: The attendants of the Dartmouth Conference">
            <a:extLst>
              <a:ext uri="{FF2B5EF4-FFF2-40B4-BE49-F238E27FC236}">
                <a16:creationId xmlns:a16="http://schemas.microsoft.com/office/drawing/2014/main" id="{43BC49FB-E836-6314-1EC8-FFD9EFF539A0}"/>
              </a:ext>
            </a:extLst>
          </p:cNvPr>
          <p:cNvSpPr>
            <a:spLocks noChangeAspect="1" noChangeArrowheads="1"/>
          </p:cNvSpPr>
          <p:nvPr/>
        </p:nvSpPr>
        <p:spPr bwMode="auto">
          <a:xfrm>
            <a:off x="152400" y="152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pic>
        <p:nvPicPr>
          <p:cNvPr id="43011" name="Picture 3" descr="The Birth of AI, and The 1956 Dartmouth Conference | by Lordewin Lolo  Muhwezi | Medium">
            <a:hlinkClick r:id="rId5"/>
            <a:extLst>
              <a:ext uri="{FF2B5EF4-FFF2-40B4-BE49-F238E27FC236}">
                <a16:creationId xmlns:a16="http://schemas.microsoft.com/office/drawing/2014/main" id="{6375FBDF-E968-81D0-8275-4D52F725D48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503400" y="-4122738"/>
            <a:ext cx="3594100" cy="2260600"/>
          </a:xfrm>
          <a:prstGeom prst="rect">
            <a:avLst/>
          </a:prstGeom>
          <a:noFill/>
          <a:extLst>
            <a:ext uri="{909E8E84-426E-40DD-AFC4-6F175D3DCCD1}">
              <a14:hiddenFill xmlns:a14="http://schemas.microsoft.com/office/drawing/2010/main">
                <a:solidFill>
                  <a:srgbClr val="FFFFFF"/>
                </a:solidFill>
              </a14:hiddenFill>
            </a:ext>
          </a:extLst>
        </p:spPr>
      </p:pic>
      <p:pic>
        <p:nvPicPr>
          <p:cNvPr id="43014" name="Picture 6" descr="The Birth of AI, and The 1956 Dartmouth Conference | by Lordewin Lolo  Muhwezi | Medium">
            <a:hlinkClick r:id="rId5"/>
            <a:extLst>
              <a:ext uri="{FF2B5EF4-FFF2-40B4-BE49-F238E27FC236}">
                <a16:creationId xmlns:a16="http://schemas.microsoft.com/office/drawing/2014/main" id="{4BAB15CD-0220-EAEA-6383-27D097E976C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655800" y="-3970338"/>
            <a:ext cx="3594100" cy="22606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3" descr="The Birth of AI, and The 1956 Dartmouth Conference | by Lordewin Lolo  Muhwezi | Medium">
            <a:hlinkClick r:id="rId5"/>
            <a:extLst>
              <a:ext uri="{FF2B5EF4-FFF2-40B4-BE49-F238E27FC236}">
                <a16:creationId xmlns:a16="http://schemas.microsoft.com/office/drawing/2014/main" id="{77CD5AE5-3129-447F-14E4-E0D60B5DE6C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107913" y="-4165601"/>
            <a:ext cx="3594100" cy="22606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The Birth of AI, and The 1956 Dartmouth Conference | by Lordewin Lolo  Muhwezi | Medium">
            <a:hlinkClick r:id="rId5"/>
            <a:extLst>
              <a:ext uri="{FF2B5EF4-FFF2-40B4-BE49-F238E27FC236}">
                <a16:creationId xmlns:a16="http://schemas.microsoft.com/office/drawing/2014/main" id="{C2DFEDD2-0A2E-2E58-DE57-84A2439576C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260313" y="-4013201"/>
            <a:ext cx="3594100" cy="22606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1" descr="AI Founding Fathers (DartMouth) - Pump">
            <a:hlinkClick r:id="rId3"/>
            <a:extLst>
              <a:ext uri="{FF2B5EF4-FFF2-40B4-BE49-F238E27FC236}">
                <a16:creationId xmlns:a16="http://schemas.microsoft.com/office/drawing/2014/main" id="{20F3583B-BACD-C155-F19B-6620E56B605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10438" y="-3322638"/>
            <a:ext cx="2857500"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199676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9229" name="Rectangle 9228">
            <a:extLst>
              <a:ext uri="{FF2B5EF4-FFF2-40B4-BE49-F238E27FC236}">
                <a16:creationId xmlns:a16="http://schemas.microsoft.com/office/drawing/2014/main" id="{A2679492-7988-4050-9056-5424444524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2FB84D05-A1DD-EF2F-5C84-7A994BB76DE2}"/>
              </a:ext>
            </a:extLst>
          </p:cNvPr>
          <p:cNvSpPr>
            <a:spLocks noGrp="1"/>
          </p:cNvSpPr>
          <p:nvPr>
            <p:ph type="title"/>
          </p:nvPr>
        </p:nvSpPr>
        <p:spPr>
          <a:xfrm>
            <a:off x="6392583" y="501651"/>
            <a:ext cx="4434720" cy="1716255"/>
          </a:xfrm>
        </p:spPr>
        <p:txBody>
          <a:bodyPr anchor="b">
            <a:normAutofit/>
          </a:bodyPr>
          <a:lstStyle/>
          <a:p>
            <a:r>
              <a:rPr lang="de-DE" sz="4000" dirty="0">
                <a:solidFill>
                  <a:srgbClr val="FF0000"/>
                </a:solidFill>
              </a:rPr>
              <a:t>Die ersten Roboter</a:t>
            </a:r>
          </a:p>
        </p:txBody>
      </p:sp>
      <p:sp>
        <p:nvSpPr>
          <p:cNvPr id="9231" name="Rectangle 9230">
            <a:extLst>
              <a:ext uri="{FF2B5EF4-FFF2-40B4-BE49-F238E27FC236}">
                <a16:creationId xmlns:a16="http://schemas.microsoft.com/office/drawing/2014/main" id="{B091B163-7D61-4891-ABCF-5C13D9C418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779911" cy="6858000"/>
          </a:xfrm>
          <a:prstGeom prst="rect">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223" name="Picture 7" descr="The History of ELIZA - The World's FIRST Psychiatrist Chatbot">
            <a:hlinkClick r:id="rId3"/>
            <a:extLst>
              <a:ext uri="{FF2B5EF4-FFF2-40B4-BE49-F238E27FC236}">
                <a16:creationId xmlns:a16="http://schemas.microsoft.com/office/drawing/2014/main" id="{99B9ADE3-EBC7-9EE4-10F9-9EF2700AC6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r="2436" b="3"/>
          <a:stretch/>
        </p:blipFill>
        <p:spPr bwMode="auto">
          <a:xfrm>
            <a:off x="279143" y="299508"/>
            <a:ext cx="5221625" cy="3010397"/>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General Motors Connects Quarter Of Its Robot Workforce To The Internet">
            <a:hlinkClick r:id="rId5"/>
            <a:extLst>
              <a:ext uri="{FF2B5EF4-FFF2-40B4-BE49-F238E27FC236}">
                <a16:creationId xmlns:a16="http://schemas.microsoft.com/office/drawing/2014/main" id="{B4D2E98B-5C79-B4EB-DAFF-304D5859541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549" r="2318"/>
          <a:stretch/>
        </p:blipFill>
        <p:spPr bwMode="auto">
          <a:xfrm>
            <a:off x="279143" y="3548095"/>
            <a:ext cx="5221625" cy="3010397"/>
          </a:xfrm>
          <a:prstGeom prst="rect">
            <a:avLst/>
          </a:prstGeom>
          <a:noFill/>
          <a:extLst>
            <a:ext uri="{909E8E84-426E-40DD-AFC4-6F175D3DCCD1}">
              <a14:hiddenFill xmlns:a14="http://schemas.microsoft.com/office/drawing/2010/main">
                <a:solidFill>
                  <a:srgbClr val="FFFFFF"/>
                </a:solidFill>
              </a14:hiddenFill>
            </a:ext>
          </a:extLst>
        </p:spPr>
      </p:pic>
      <p:sp>
        <p:nvSpPr>
          <p:cNvPr id="3" name="Inhaltsplatzhalter 2">
            <a:extLst>
              <a:ext uri="{FF2B5EF4-FFF2-40B4-BE49-F238E27FC236}">
                <a16:creationId xmlns:a16="http://schemas.microsoft.com/office/drawing/2014/main" id="{A5CA02AE-34B9-9FC1-7192-1F120D6C75C1}"/>
              </a:ext>
            </a:extLst>
          </p:cNvPr>
          <p:cNvSpPr>
            <a:spLocks noGrp="1"/>
          </p:cNvSpPr>
          <p:nvPr>
            <p:ph idx="1"/>
          </p:nvPr>
        </p:nvSpPr>
        <p:spPr>
          <a:xfrm>
            <a:off x="6392583" y="2645922"/>
            <a:ext cx="4434721" cy="3710427"/>
          </a:xfrm>
        </p:spPr>
        <p:txBody>
          <a:bodyPr anchor="t">
            <a:normAutofit/>
          </a:bodyPr>
          <a:lstStyle/>
          <a:p>
            <a:r>
              <a:rPr lang="de-DE" sz="3200" dirty="0">
                <a:solidFill>
                  <a:srgbClr val="0070C0">
                    <a:alpha val="80000"/>
                  </a:srgbClr>
                </a:solidFill>
              </a:rPr>
              <a:t>Der erste Roboter (General Motors)</a:t>
            </a:r>
          </a:p>
          <a:p>
            <a:pPr marL="0" indent="0">
              <a:buNone/>
            </a:pPr>
            <a:endParaRPr lang="de-DE" sz="3200" dirty="0">
              <a:solidFill>
                <a:srgbClr val="0070C0">
                  <a:alpha val="80000"/>
                </a:srgbClr>
              </a:solidFill>
            </a:endParaRPr>
          </a:p>
          <a:p>
            <a:r>
              <a:rPr lang="de-DE" sz="3200" dirty="0">
                <a:solidFill>
                  <a:srgbClr val="0070C0">
                    <a:alpha val="80000"/>
                  </a:srgbClr>
                </a:solidFill>
              </a:rPr>
              <a:t>ELISA (1965) von Joseph Weizenbaum</a:t>
            </a:r>
          </a:p>
          <a:p>
            <a:pPr marL="0" indent="0">
              <a:buNone/>
            </a:pPr>
            <a:endParaRPr lang="de-DE" sz="2000" dirty="0">
              <a:solidFill>
                <a:schemeClr val="tx1">
                  <a:alpha val="80000"/>
                </a:schemeClr>
              </a:solidFill>
            </a:endParaRPr>
          </a:p>
          <a:p>
            <a:endParaRPr lang="de-DE" sz="2000" dirty="0">
              <a:solidFill>
                <a:schemeClr val="tx1">
                  <a:alpha val="80000"/>
                </a:schemeClr>
              </a:solidFill>
            </a:endParaRPr>
          </a:p>
        </p:txBody>
      </p:sp>
      <p:cxnSp>
        <p:nvCxnSpPr>
          <p:cNvPr id="9233" name="Straight Connector 9232">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3893"/>
            <a:ext cx="0" cy="3238728"/>
          </a:xfrm>
          <a:prstGeom prst="line">
            <a:avLst/>
          </a:prstGeom>
          <a:ln w="25400" cap="sq">
            <a:gradFill flip="none" rotWithShape="1">
              <a:gsLst>
                <a:gs pos="0">
                  <a:schemeClr val="accent1"/>
                </a:gs>
                <a:gs pos="100000">
                  <a:schemeClr val="accent2"/>
                </a:gs>
              </a:gsLst>
              <a:lin ang="16200000" scaled="1"/>
              <a:tileRect/>
            </a:gradFill>
            <a:bevel/>
          </a:ln>
        </p:spPr>
        <p:style>
          <a:lnRef idx="1">
            <a:schemeClr val="accent1"/>
          </a:lnRef>
          <a:fillRef idx="0">
            <a:schemeClr val="accent1"/>
          </a:fillRef>
          <a:effectRef idx="0">
            <a:schemeClr val="accent1"/>
          </a:effectRef>
          <a:fontRef idx="minor">
            <a:schemeClr val="tx1"/>
          </a:fontRef>
        </p:style>
      </p:cxnSp>
      <p:pic>
        <p:nvPicPr>
          <p:cNvPr id="9224" name="Picture 8" descr="The History of ELIZA - The World's FIRST Psychiatrist Chatbot">
            <a:hlinkClick r:id="rId7"/>
            <a:extLst>
              <a:ext uri="{FF2B5EF4-FFF2-40B4-BE49-F238E27FC236}">
                <a16:creationId xmlns:a16="http://schemas.microsoft.com/office/drawing/2014/main" id="{E28F0C78-320A-F205-5DEC-BAA72535C86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796625" y="681037"/>
            <a:ext cx="1404938" cy="7867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9006998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8B71586-9B90-B4F2-A981-F24D5F4B59B8}"/>
              </a:ext>
            </a:extLst>
          </p:cNvPr>
          <p:cNvSpPr>
            <a:spLocks noGrp="1"/>
          </p:cNvSpPr>
          <p:nvPr>
            <p:ph type="title"/>
          </p:nvPr>
        </p:nvSpPr>
        <p:spPr/>
        <p:txBody>
          <a:bodyPr/>
          <a:lstStyle/>
          <a:p>
            <a:pPr algn="ctr"/>
            <a:r>
              <a:rPr lang="de-DE" dirty="0">
                <a:solidFill>
                  <a:srgbClr val="FF0000"/>
                </a:solidFill>
              </a:rPr>
              <a:t>Die Krise und der Neuanfang der KI</a:t>
            </a:r>
          </a:p>
        </p:txBody>
      </p:sp>
      <p:graphicFrame>
        <p:nvGraphicFramePr>
          <p:cNvPr id="5" name="Inhaltsplatzhalter 2">
            <a:extLst>
              <a:ext uri="{FF2B5EF4-FFF2-40B4-BE49-F238E27FC236}">
                <a16:creationId xmlns:a16="http://schemas.microsoft.com/office/drawing/2014/main" id="{8D65668A-9CC6-8CB8-D7AB-B461957FC98C}"/>
              </a:ext>
            </a:extLst>
          </p:cNvPr>
          <p:cNvGraphicFramePr>
            <a:graphicFrameLocks noGrp="1"/>
          </p:cNvGraphicFramePr>
          <p:nvPr>
            <p:ph idx="1"/>
          </p:nvPr>
        </p:nvGraphicFramePr>
        <p:xfrm>
          <a:off x="838200" y="2468179"/>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568737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D7CA2AA-4AF9-B468-F800-E2CDD0083DEB}"/>
              </a:ext>
            </a:extLst>
          </p:cNvPr>
          <p:cNvSpPr>
            <a:spLocks noGrp="1"/>
          </p:cNvSpPr>
          <p:nvPr>
            <p:ph type="title"/>
          </p:nvPr>
        </p:nvSpPr>
        <p:spPr>
          <a:xfrm>
            <a:off x="838200" y="365125"/>
            <a:ext cx="10515600" cy="808767"/>
          </a:xfrm>
        </p:spPr>
        <p:txBody>
          <a:bodyPr>
            <a:normAutofit/>
          </a:bodyPr>
          <a:lstStyle/>
          <a:p>
            <a:pPr algn="ctr"/>
            <a:r>
              <a:rPr lang="de-DE" sz="3600" dirty="0">
                <a:solidFill>
                  <a:srgbClr val="FF0000"/>
                </a:solidFill>
              </a:rPr>
              <a:t>Der KI-Boom</a:t>
            </a:r>
          </a:p>
        </p:txBody>
      </p:sp>
      <p:graphicFrame>
        <p:nvGraphicFramePr>
          <p:cNvPr id="5" name="Inhaltsplatzhalter 2">
            <a:extLst>
              <a:ext uri="{FF2B5EF4-FFF2-40B4-BE49-F238E27FC236}">
                <a16:creationId xmlns:a16="http://schemas.microsoft.com/office/drawing/2014/main" id="{4F6E9FF5-5C55-56BE-DBCC-767E771D64B7}"/>
              </a:ext>
            </a:extLst>
          </p:cNvPr>
          <p:cNvGraphicFramePr>
            <a:graphicFrameLocks noGrp="1"/>
          </p:cNvGraphicFramePr>
          <p:nvPr>
            <p:ph idx="1"/>
            <p:extLst>
              <p:ext uri="{D42A27DB-BD31-4B8C-83A1-F6EECF244321}">
                <p14:modId xmlns:p14="http://schemas.microsoft.com/office/powerpoint/2010/main" val="3780947827"/>
              </p:ext>
            </p:extLst>
          </p:nvPr>
        </p:nvGraphicFramePr>
        <p:xfrm>
          <a:off x="838200" y="1173892"/>
          <a:ext cx="10515600" cy="500307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9293223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el 1">
            <a:extLst>
              <a:ext uri="{FF2B5EF4-FFF2-40B4-BE49-F238E27FC236}">
                <a16:creationId xmlns:a16="http://schemas.microsoft.com/office/drawing/2014/main" id="{FBB97275-4836-0C58-0F16-42C8C4E8DAA5}"/>
              </a:ext>
            </a:extLst>
          </p:cNvPr>
          <p:cNvSpPr>
            <a:spLocks noGrp="1"/>
          </p:cNvSpPr>
          <p:nvPr>
            <p:ph type="title"/>
          </p:nvPr>
        </p:nvSpPr>
        <p:spPr>
          <a:xfrm>
            <a:off x="1143000" y="1676400"/>
            <a:ext cx="3810000" cy="3505200"/>
          </a:xfrm>
        </p:spPr>
        <p:txBody>
          <a:bodyPr anchor="t">
            <a:normAutofit/>
          </a:bodyPr>
          <a:lstStyle/>
          <a:p>
            <a:pPr indent="449580"/>
            <a:br>
              <a:rPr lang="de-DE" sz="3100" dirty="0">
                <a:effectLst/>
                <a:latin typeface="Calibri" panose="020F0502020204030204" pitchFamily="34" charset="0"/>
                <a:ea typeface="Calibri" panose="020F0502020204030204" pitchFamily="34" charset="0"/>
                <a:cs typeface="Times New Roman" panose="02020603050405020304" pitchFamily="18" charset="0"/>
              </a:rPr>
            </a:br>
            <a:br>
              <a:rPr lang="de-DE" sz="31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br>
            <a:r>
              <a:rPr lang="de-DE" sz="31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Mit dem Jahr 2020 beginnt für die KI eine verheißungsvolle Entwicklung</a:t>
            </a:r>
            <a:br>
              <a:rPr lang="de-DE" sz="3100" dirty="0">
                <a:effectLst/>
                <a:latin typeface="Calibri" panose="020F0502020204030204" pitchFamily="34" charset="0"/>
                <a:ea typeface="Calibri" panose="020F0502020204030204" pitchFamily="34" charset="0"/>
                <a:cs typeface="Times New Roman" panose="02020603050405020304" pitchFamily="18" charset="0"/>
              </a:rPr>
            </a:br>
            <a:r>
              <a:rPr lang="de-DE" sz="3100" dirty="0">
                <a:effectLst/>
                <a:latin typeface="Calibri" panose="020F0502020204030204" pitchFamily="34" charset="0"/>
                <a:ea typeface="Calibri" panose="020F0502020204030204" pitchFamily="34" charset="0"/>
                <a:cs typeface="Times New Roman" panose="02020603050405020304" pitchFamily="18" charset="0"/>
              </a:rPr>
              <a:t> </a:t>
            </a:r>
            <a:br>
              <a:rPr lang="de-DE" sz="3100" dirty="0">
                <a:effectLst/>
                <a:latin typeface="Calibri" panose="020F0502020204030204" pitchFamily="34" charset="0"/>
                <a:ea typeface="Calibri" panose="020F0502020204030204" pitchFamily="34" charset="0"/>
                <a:cs typeface="Times New Roman" panose="02020603050405020304" pitchFamily="18" charset="0"/>
              </a:rPr>
            </a:br>
            <a:endParaRPr lang="de-DE" sz="3100" dirty="0"/>
          </a:p>
        </p:txBody>
      </p:sp>
      <p:sp>
        <p:nvSpPr>
          <p:cNvPr id="3" name="Inhaltsplatzhalter 2">
            <a:extLst>
              <a:ext uri="{FF2B5EF4-FFF2-40B4-BE49-F238E27FC236}">
                <a16:creationId xmlns:a16="http://schemas.microsoft.com/office/drawing/2014/main" id="{50B65921-2B82-BE5F-85ED-55AA27C9AB99}"/>
              </a:ext>
            </a:extLst>
          </p:cNvPr>
          <p:cNvSpPr>
            <a:spLocks noGrp="1"/>
          </p:cNvSpPr>
          <p:nvPr>
            <p:ph idx="1"/>
          </p:nvPr>
        </p:nvSpPr>
        <p:spPr>
          <a:xfrm>
            <a:off x="5181603" y="1676400"/>
            <a:ext cx="6048371" cy="3505200"/>
          </a:xfrm>
        </p:spPr>
        <p:txBody>
          <a:bodyPr>
            <a:normAutofit fontScale="92500" lnSpcReduction="20000"/>
          </a:bodyPr>
          <a:lstStyle/>
          <a:p>
            <a:r>
              <a:rPr lang="de-DE" sz="3000" dirty="0">
                <a:solidFill>
                  <a:srgbClr val="0070C0">
                    <a:alpha val="55000"/>
                  </a:srgbClr>
                </a:solidFill>
              </a:rPr>
              <a:t>2020: </a:t>
            </a:r>
            <a:r>
              <a:rPr lang="de-DE" sz="3000" dirty="0" err="1">
                <a:solidFill>
                  <a:srgbClr val="0070C0">
                    <a:alpha val="55000"/>
                  </a:srgbClr>
                </a:solidFill>
              </a:rPr>
              <a:t>OpenAI</a:t>
            </a:r>
            <a:r>
              <a:rPr lang="de-DE" sz="3000" dirty="0">
                <a:solidFill>
                  <a:srgbClr val="0070C0">
                    <a:alpha val="55000"/>
                  </a:srgbClr>
                </a:solidFill>
              </a:rPr>
              <a:t> testet in der Beta-Phase GPT-3</a:t>
            </a:r>
          </a:p>
          <a:p>
            <a:r>
              <a:rPr lang="de-DE" sz="3000" dirty="0">
                <a:solidFill>
                  <a:srgbClr val="0070C0">
                    <a:alpha val="55000"/>
                  </a:srgbClr>
                </a:solidFill>
              </a:rPr>
              <a:t>2021: DALL-E</a:t>
            </a:r>
          </a:p>
          <a:p>
            <a:r>
              <a:rPr lang="de-DE" sz="3000" dirty="0">
                <a:solidFill>
                  <a:srgbClr val="0070C0">
                    <a:alpha val="55000"/>
                  </a:srgbClr>
                </a:solidFill>
              </a:rPr>
              <a:t>2022: Einführung des </a:t>
            </a:r>
            <a:r>
              <a:rPr lang="de-DE" sz="3000" dirty="0" err="1">
                <a:solidFill>
                  <a:srgbClr val="0070C0">
                    <a:alpha val="55000"/>
                  </a:srgbClr>
                </a:solidFill>
              </a:rPr>
              <a:t>ChatGPT</a:t>
            </a:r>
            <a:r>
              <a:rPr lang="de-DE" sz="3000" dirty="0">
                <a:solidFill>
                  <a:srgbClr val="0070C0">
                    <a:alpha val="55000"/>
                  </a:srgbClr>
                </a:solidFill>
              </a:rPr>
              <a:t>  (3.5 und 4.0) durch </a:t>
            </a:r>
            <a:r>
              <a:rPr lang="de-DE" sz="3000" dirty="0" err="1">
                <a:solidFill>
                  <a:srgbClr val="0070C0">
                    <a:alpha val="55000"/>
                  </a:srgbClr>
                </a:solidFill>
              </a:rPr>
              <a:t>OpenAI</a:t>
            </a:r>
            <a:endParaRPr lang="de-DE" sz="3000" dirty="0">
              <a:solidFill>
                <a:srgbClr val="0070C0">
                  <a:alpha val="55000"/>
                </a:srgbClr>
              </a:solidFill>
            </a:endParaRPr>
          </a:p>
          <a:p>
            <a:r>
              <a:rPr lang="de-DE" sz="3000" dirty="0">
                <a:solidFill>
                  <a:srgbClr val="0070C0">
                    <a:alpha val="55000"/>
                  </a:srgbClr>
                </a:solidFill>
              </a:rPr>
              <a:t>2023: Das EU-KI-Gesetz wird europäisches Recht</a:t>
            </a:r>
          </a:p>
          <a:p>
            <a:r>
              <a:rPr lang="de-DE" sz="3000" dirty="0">
                <a:solidFill>
                  <a:srgbClr val="0070C0">
                    <a:alpha val="55000"/>
                  </a:srgbClr>
                </a:solidFill>
              </a:rPr>
              <a:t>2023: UNESCO Expertise zur ethischen Verwendung von KI</a:t>
            </a:r>
          </a:p>
          <a:p>
            <a:endParaRPr lang="de-DE" sz="2200" dirty="0">
              <a:solidFill>
                <a:schemeClr val="tx1">
                  <a:alpha val="55000"/>
                </a:schemeClr>
              </a:solidFill>
            </a:endParaRPr>
          </a:p>
          <a:p>
            <a:endParaRPr lang="de-DE" sz="2200" dirty="0">
              <a:solidFill>
                <a:schemeClr val="tx1">
                  <a:alpha val="55000"/>
                </a:schemeClr>
              </a:solidFill>
            </a:endParaRPr>
          </a:p>
        </p:txBody>
      </p:sp>
    </p:spTree>
    <p:extLst>
      <p:ext uri="{BB962C8B-B14F-4D97-AF65-F5344CB8AC3E}">
        <p14:creationId xmlns:p14="http://schemas.microsoft.com/office/powerpoint/2010/main" val="3741273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77A147A-9ED8-46B4-8660-1B3C2AA880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404C1F52-9EA1-DE54-4A30-D592D0E95A5E}"/>
              </a:ext>
            </a:extLst>
          </p:cNvPr>
          <p:cNvSpPr>
            <a:spLocks noGrp="1"/>
          </p:cNvSpPr>
          <p:nvPr>
            <p:ph type="title"/>
          </p:nvPr>
        </p:nvSpPr>
        <p:spPr>
          <a:xfrm>
            <a:off x="565202" y="755672"/>
            <a:ext cx="3600860" cy="5431536"/>
          </a:xfrm>
        </p:spPr>
        <p:txBody>
          <a:bodyPr>
            <a:normAutofit/>
          </a:bodyPr>
          <a:lstStyle/>
          <a:p>
            <a:r>
              <a:rPr lang="de-DE" sz="4200" dirty="0">
                <a:solidFill>
                  <a:srgbClr val="FF0000"/>
                </a:solidFill>
              </a:rPr>
              <a:t>Aktuelle Entwicklungen in der KI</a:t>
            </a:r>
          </a:p>
        </p:txBody>
      </p:sp>
      <p:sp>
        <p:nvSpPr>
          <p:cNvPr id="21" name="sketch line">
            <a:extLst>
              <a:ext uri="{FF2B5EF4-FFF2-40B4-BE49-F238E27FC236}">
                <a16:creationId xmlns:a16="http://schemas.microsoft.com/office/drawing/2014/main" id="{5D6C15A0-C087-4593-8414-2B4EC1CDC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2543983" y="3258715"/>
            <a:ext cx="4480560" cy="18288"/>
          </a:xfrm>
          <a:custGeom>
            <a:avLst/>
            <a:gdLst>
              <a:gd name="connsiteX0" fmla="*/ 0 w 4480560"/>
              <a:gd name="connsiteY0" fmla="*/ 0 h 18288"/>
              <a:gd name="connsiteX1" fmla="*/ 595274 w 4480560"/>
              <a:gd name="connsiteY1" fmla="*/ 0 h 18288"/>
              <a:gd name="connsiteX2" fmla="*/ 1100938 w 4480560"/>
              <a:gd name="connsiteY2" fmla="*/ 0 h 18288"/>
              <a:gd name="connsiteX3" fmla="*/ 1651406 w 4480560"/>
              <a:gd name="connsiteY3" fmla="*/ 0 h 18288"/>
              <a:gd name="connsiteX4" fmla="*/ 2336292 w 4480560"/>
              <a:gd name="connsiteY4" fmla="*/ 0 h 18288"/>
              <a:gd name="connsiteX5" fmla="*/ 2931566 w 4480560"/>
              <a:gd name="connsiteY5" fmla="*/ 0 h 18288"/>
              <a:gd name="connsiteX6" fmla="*/ 3482035 w 4480560"/>
              <a:gd name="connsiteY6" fmla="*/ 0 h 18288"/>
              <a:gd name="connsiteX7" fmla="*/ 4480560 w 4480560"/>
              <a:gd name="connsiteY7" fmla="*/ 0 h 18288"/>
              <a:gd name="connsiteX8" fmla="*/ 4480560 w 4480560"/>
              <a:gd name="connsiteY8" fmla="*/ 18288 h 18288"/>
              <a:gd name="connsiteX9" fmla="*/ 3840480 w 4480560"/>
              <a:gd name="connsiteY9" fmla="*/ 18288 h 18288"/>
              <a:gd name="connsiteX10" fmla="*/ 3290011 w 4480560"/>
              <a:gd name="connsiteY10" fmla="*/ 18288 h 18288"/>
              <a:gd name="connsiteX11" fmla="*/ 2560320 w 4480560"/>
              <a:gd name="connsiteY11" fmla="*/ 18288 h 18288"/>
              <a:gd name="connsiteX12" fmla="*/ 1965046 w 4480560"/>
              <a:gd name="connsiteY12" fmla="*/ 18288 h 18288"/>
              <a:gd name="connsiteX13" fmla="*/ 1459382 w 4480560"/>
              <a:gd name="connsiteY13" fmla="*/ 18288 h 18288"/>
              <a:gd name="connsiteX14" fmla="*/ 774497 w 4480560"/>
              <a:gd name="connsiteY14" fmla="*/ 18288 h 18288"/>
              <a:gd name="connsiteX15" fmla="*/ 0 w 4480560"/>
              <a:gd name="connsiteY15" fmla="*/ 18288 h 18288"/>
              <a:gd name="connsiteX16" fmla="*/ 0 w 4480560"/>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18288"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80958" y="7429"/>
                  <a:pt x="4480540" y="10822"/>
                  <a:pt x="4480560" y="18288"/>
                </a:cubicBezTo>
                <a:cubicBezTo>
                  <a:pt x="4314132" y="14924"/>
                  <a:pt x="4028383" y="36632"/>
                  <a:pt x="3840480" y="18288"/>
                </a:cubicBezTo>
                <a:cubicBezTo>
                  <a:pt x="3652577" y="-56"/>
                  <a:pt x="3547615" y="2848"/>
                  <a:pt x="3290011" y="18288"/>
                </a:cubicBezTo>
                <a:cubicBezTo>
                  <a:pt x="3032407" y="33728"/>
                  <a:pt x="2830268" y="8719"/>
                  <a:pt x="2560320" y="18288"/>
                </a:cubicBezTo>
                <a:cubicBezTo>
                  <a:pt x="2290372" y="27857"/>
                  <a:pt x="2147422" y="6728"/>
                  <a:pt x="1965046" y="18288"/>
                </a:cubicBezTo>
                <a:cubicBezTo>
                  <a:pt x="1782670" y="29848"/>
                  <a:pt x="1689791" y="40680"/>
                  <a:pt x="1459382" y="18288"/>
                </a:cubicBezTo>
                <a:cubicBezTo>
                  <a:pt x="1228973" y="-4104"/>
                  <a:pt x="915486" y="36501"/>
                  <a:pt x="774497" y="18288"/>
                </a:cubicBezTo>
                <a:cubicBezTo>
                  <a:pt x="633508" y="75"/>
                  <a:pt x="361442" y="-11107"/>
                  <a:pt x="0" y="18288"/>
                </a:cubicBezTo>
                <a:cubicBezTo>
                  <a:pt x="-591" y="13205"/>
                  <a:pt x="-663" y="6329"/>
                  <a:pt x="0" y="0"/>
                </a:cubicBezTo>
                <a:close/>
              </a:path>
              <a:path w="4480560" h="18288"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79674" y="5429"/>
                  <a:pt x="4481381" y="14046"/>
                  <a:pt x="4480560" y="18288"/>
                </a:cubicBezTo>
                <a:cubicBezTo>
                  <a:pt x="4279652" y="-6850"/>
                  <a:pt x="4200762" y="41566"/>
                  <a:pt x="3930091" y="18288"/>
                </a:cubicBezTo>
                <a:cubicBezTo>
                  <a:pt x="3659420" y="-4990"/>
                  <a:pt x="3456052" y="22294"/>
                  <a:pt x="3290011" y="18288"/>
                </a:cubicBezTo>
                <a:cubicBezTo>
                  <a:pt x="3123970" y="14282"/>
                  <a:pt x="2882392" y="32818"/>
                  <a:pt x="2649931" y="18288"/>
                </a:cubicBezTo>
                <a:cubicBezTo>
                  <a:pt x="2417470" y="3758"/>
                  <a:pt x="2238426" y="7337"/>
                  <a:pt x="2054657" y="18288"/>
                </a:cubicBezTo>
                <a:cubicBezTo>
                  <a:pt x="1870888" y="29239"/>
                  <a:pt x="1566368" y="45040"/>
                  <a:pt x="1324966" y="18288"/>
                </a:cubicBezTo>
                <a:cubicBezTo>
                  <a:pt x="1083564" y="-8464"/>
                  <a:pt x="787410" y="10946"/>
                  <a:pt x="595274" y="18288"/>
                </a:cubicBezTo>
                <a:cubicBezTo>
                  <a:pt x="403138" y="25630"/>
                  <a:pt x="169622" y="10499"/>
                  <a:pt x="0" y="18288"/>
                </a:cubicBezTo>
                <a:cubicBezTo>
                  <a:pt x="668" y="13665"/>
                  <a:pt x="578" y="5675"/>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B872CEE3-07DB-9803-0845-4247D5BFA3EE}"/>
              </a:ext>
            </a:extLst>
          </p:cNvPr>
          <p:cNvSpPr>
            <a:spLocks noGrp="1"/>
          </p:cNvSpPr>
          <p:nvPr>
            <p:ph idx="1"/>
          </p:nvPr>
        </p:nvSpPr>
        <p:spPr>
          <a:xfrm>
            <a:off x="4988394" y="885920"/>
            <a:ext cx="6774931" cy="5431536"/>
          </a:xfrm>
        </p:spPr>
        <p:txBody>
          <a:bodyPr anchor="ctr">
            <a:noAutofit/>
          </a:bodyPr>
          <a:lstStyle/>
          <a:p>
            <a:pPr marL="0" indent="0">
              <a:buNone/>
            </a:pP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Internationale Hauptakteure, wie Microsoft, Open AI, Google,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Anthropic</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und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Meta</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legen verbesserte Versionen von KI-Modellen vor, wie z. B. Copilot,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Gemimi</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GPT-4V und GPT-4 Turbo, Claude etc., verbessern ihre generativen KI-Modelle wie Lama von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Meta</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GPT-4V und GPT-4 Turbo, Falcon 40-B von U.A.E. u.a. </a:t>
            </a:r>
          </a:p>
          <a:p>
            <a:pPr marL="0" indent="0">
              <a:buNone/>
            </a:pPr>
            <a:endPar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indent="0">
              <a:buNone/>
            </a:pP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Microsoft bringt Copilot generative KI in die Arbeitswelt, das in Office 365-Apps wie Word,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Exel.MS</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Teams, PowerPoint integriert wird. </a:t>
            </a:r>
          </a:p>
          <a:p>
            <a:pPr marL="0" indent="0">
              <a:buNone/>
            </a:pPr>
            <a:endPar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88788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60DB6956-8101-5817-ACFD-8AD7E021865C}"/>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8F0CBEC-6091-EF30-1EF9-23423A89D542}"/>
              </a:ext>
            </a:extLst>
          </p:cNvPr>
          <p:cNvSpPr>
            <a:spLocks noGrp="1"/>
          </p:cNvSpPr>
          <p:nvPr>
            <p:ph type="title"/>
          </p:nvPr>
        </p:nvSpPr>
        <p:spPr>
          <a:xfrm>
            <a:off x="565202" y="755672"/>
            <a:ext cx="3600860" cy="5431536"/>
          </a:xfrm>
        </p:spPr>
        <p:txBody>
          <a:bodyPr>
            <a:normAutofit/>
          </a:bodyPr>
          <a:lstStyle/>
          <a:p>
            <a:r>
              <a:rPr lang="de-DE" sz="4200" dirty="0">
                <a:solidFill>
                  <a:srgbClr val="FF0000"/>
                </a:solidFill>
              </a:rPr>
              <a:t>Aktuelle Entwicklungen in der KI</a:t>
            </a:r>
          </a:p>
        </p:txBody>
      </p:sp>
      <p:sp>
        <p:nvSpPr>
          <p:cNvPr id="3" name="Inhaltsplatzhalter 2">
            <a:extLst>
              <a:ext uri="{FF2B5EF4-FFF2-40B4-BE49-F238E27FC236}">
                <a16:creationId xmlns:a16="http://schemas.microsoft.com/office/drawing/2014/main" id="{283FC90D-B38B-4D58-CA7A-D51A4835B835}"/>
              </a:ext>
            </a:extLst>
          </p:cNvPr>
          <p:cNvSpPr>
            <a:spLocks noGrp="1"/>
          </p:cNvSpPr>
          <p:nvPr>
            <p:ph idx="1"/>
          </p:nvPr>
        </p:nvSpPr>
        <p:spPr>
          <a:xfrm>
            <a:off x="4988394" y="552091"/>
            <a:ext cx="6774931" cy="5431536"/>
          </a:xfrm>
        </p:spPr>
        <p:txBody>
          <a:bodyPr anchor="ctr">
            <a:noAutofit/>
          </a:bodyPr>
          <a:lstStyle/>
          <a:p>
            <a:pPr marL="0" indent="0">
              <a:buNone/>
            </a:pPr>
            <a:endPar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indent="0">
              <a:buNone/>
            </a:pP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Unternehmen wie BMW und Tesla führen humanoide Roboter in ihre Fabriken ein und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Programming</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Assistenten wie Copilot X &amp;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Github</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Copilot.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Databricks</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Assistant</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&amp; Amazon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Bedrock</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revolutionieren die Softwareentwicklung. </a:t>
            </a:r>
          </a:p>
        </p:txBody>
      </p:sp>
    </p:spTree>
    <p:extLst>
      <p:ext uri="{BB962C8B-B14F-4D97-AF65-F5344CB8AC3E}">
        <p14:creationId xmlns:p14="http://schemas.microsoft.com/office/powerpoint/2010/main" val="2561583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AD318CC-E2A8-4E27-9548-A047A78999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9B99F32E-1FF3-8180-41B7-505AF2BCD2AF}"/>
              </a:ext>
            </a:extLst>
          </p:cNvPr>
          <p:cNvSpPr>
            <a:spLocks noGrp="1"/>
          </p:cNvSpPr>
          <p:nvPr>
            <p:ph type="title"/>
          </p:nvPr>
        </p:nvSpPr>
        <p:spPr>
          <a:xfrm>
            <a:off x="645065" y="1463040"/>
            <a:ext cx="3796306" cy="2690949"/>
          </a:xfrm>
        </p:spPr>
        <p:txBody>
          <a:bodyPr vert="horz" lIns="91440" tIns="45720" rIns="91440" bIns="45720" rtlCol="0" anchor="t">
            <a:normAutofit/>
          </a:bodyPr>
          <a:lstStyle/>
          <a:p>
            <a:r>
              <a:rPr lang="en-US" sz="4800" kern="1200">
                <a:solidFill>
                  <a:schemeClr val="tx1"/>
                </a:solidFill>
                <a:latin typeface="+mj-lt"/>
                <a:ea typeface="+mj-ea"/>
                <a:cs typeface="+mj-cs"/>
              </a:rPr>
              <a:t>Gliederung des Vortrags</a:t>
            </a:r>
          </a:p>
        </p:txBody>
      </p:sp>
      <p:grpSp>
        <p:nvGrpSpPr>
          <p:cNvPr id="10" name="Group 9">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1" name="Rectangle 10">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 name="Rectangle 13">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feld 2">
            <a:extLst>
              <a:ext uri="{FF2B5EF4-FFF2-40B4-BE49-F238E27FC236}">
                <a16:creationId xmlns:a16="http://schemas.microsoft.com/office/drawing/2014/main" id="{1BC604D0-56E5-B364-0BB3-D05D3701A8B6}"/>
              </a:ext>
            </a:extLst>
          </p:cNvPr>
          <p:cNvSpPr txBox="1"/>
          <p:nvPr/>
        </p:nvSpPr>
        <p:spPr>
          <a:xfrm>
            <a:off x="5133706" y="751115"/>
            <a:ext cx="6064899" cy="5012372"/>
          </a:xfrm>
          <a:prstGeom prst="rect">
            <a:avLst/>
          </a:prstGeom>
        </p:spPr>
        <p:txBody>
          <a:bodyPr vert="horz" lIns="91440" tIns="45720" rIns="91440" bIns="45720" rtlCol="0" anchor="t">
            <a:noAutofit/>
          </a:bodyPr>
          <a:lstStyle/>
          <a:p>
            <a:pPr marL="114300">
              <a:lnSpc>
                <a:spcPct val="90000"/>
              </a:lnSpc>
              <a:spcAft>
                <a:spcPts val="600"/>
              </a:spcAft>
            </a:pPr>
            <a:r>
              <a:rPr lang="en-US" sz="2400" dirty="0">
                <a:solidFill>
                  <a:srgbClr val="0070C0"/>
                </a:solidFill>
              </a:rPr>
              <a:t>1.	Definition und </a:t>
            </a:r>
            <a:r>
              <a:rPr lang="en-US" sz="2400" dirty="0" err="1">
                <a:solidFill>
                  <a:srgbClr val="0070C0"/>
                </a:solidFill>
              </a:rPr>
              <a:t>Verortung</a:t>
            </a:r>
            <a:r>
              <a:rPr lang="en-US" sz="2400" dirty="0">
                <a:solidFill>
                  <a:srgbClr val="0070C0"/>
                </a:solidFill>
              </a:rPr>
              <a:t> der KI</a:t>
            </a:r>
          </a:p>
          <a:p>
            <a:pPr marL="114300">
              <a:lnSpc>
                <a:spcPct val="90000"/>
              </a:lnSpc>
              <a:spcAft>
                <a:spcPts val="600"/>
              </a:spcAft>
            </a:pPr>
            <a:r>
              <a:rPr lang="en-US" sz="2400" dirty="0">
                <a:solidFill>
                  <a:srgbClr val="0070C0"/>
                </a:solidFill>
              </a:rPr>
              <a:t>2.	</a:t>
            </a:r>
            <a:r>
              <a:rPr lang="en-US" sz="2400" dirty="0" err="1">
                <a:solidFill>
                  <a:srgbClr val="0070C0"/>
                </a:solidFill>
              </a:rPr>
              <a:t>Geschichte</a:t>
            </a:r>
            <a:r>
              <a:rPr lang="en-US" sz="2400" dirty="0">
                <a:solidFill>
                  <a:srgbClr val="0070C0"/>
                </a:solidFill>
              </a:rPr>
              <a:t> der KI</a:t>
            </a:r>
          </a:p>
          <a:p>
            <a:pPr marL="114300">
              <a:lnSpc>
                <a:spcPct val="90000"/>
              </a:lnSpc>
              <a:spcAft>
                <a:spcPts val="600"/>
              </a:spcAft>
            </a:pPr>
            <a:r>
              <a:rPr lang="en-US" sz="2400" dirty="0">
                <a:solidFill>
                  <a:srgbClr val="0070C0"/>
                </a:solidFill>
              </a:rPr>
              <a:t>3.	</a:t>
            </a:r>
            <a:r>
              <a:rPr lang="en-US" sz="2400" dirty="0" err="1">
                <a:solidFill>
                  <a:srgbClr val="0070C0"/>
                </a:solidFill>
              </a:rPr>
              <a:t>Bedeutung</a:t>
            </a:r>
            <a:r>
              <a:rPr lang="en-US" sz="2400" dirty="0">
                <a:solidFill>
                  <a:srgbClr val="0070C0"/>
                </a:solidFill>
              </a:rPr>
              <a:t> und </a:t>
            </a:r>
            <a:r>
              <a:rPr lang="en-US" sz="2400" dirty="0" err="1">
                <a:solidFill>
                  <a:srgbClr val="0070C0"/>
                </a:solidFill>
              </a:rPr>
              <a:t>Konzeptualisierung</a:t>
            </a:r>
            <a:r>
              <a:rPr lang="en-US" sz="2400" dirty="0">
                <a:solidFill>
                  <a:srgbClr val="0070C0"/>
                </a:solidFill>
              </a:rPr>
              <a:t> 	von KI</a:t>
            </a:r>
          </a:p>
          <a:p>
            <a:pPr marL="114300">
              <a:lnSpc>
                <a:spcPct val="90000"/>
              </a:lnSpc>
              <a:spcAft>
                <a:spcPts val="600"/>
              </a:spcAft>
            </a:pPr>
            <a:r>
              <a:rPr lang="en-US" sz="2400" dirty="0">
                <a:solidFill>
                  <a:srgbClr val="0070C0"/>
                </a:solidFill>
              </a:rPr>
              <a:t>4.	Generative KI</a:t>
            </a:r>
          </a:p>
          <a:p>
            <a:pPr marL="114300">
              <a:lnSpc>
                <a:spcPct val="90000"/>
              </a:lnSpc>
              <a:spcAft>
                <a:spcPts val="600"/>
              </a:spcAft>
            </a:pPr>
            <a:r>
              <a:rPr lang="en-US" sz="2400" dirty="0">
                <a:solidFill>
                  <a:srgbClr val="0070C0"/>
                </a:solidFill>
              </a:rPr>
              <a:t>5.	Der </a:t>
            </a:r>
            <a:r>
              <a:rPr lang="en-US" sz="2400" dirty="0" err="1">
                <a:solidFill>
                  <a:srgbClr val="0070C0"/>
                </a:solidFill>
              </a:rPr>
              <a:t>Nutzen</a:t>
            </a:r>
            <a:r>
              <a:rPr lang="en-US" sz="2400" dirty="0">
                <a:solidFill>
                  <a:srgbClr val="0070C0"/>
                </a:solidFill>
              </a:rPr>
              <a:t> von KI </a:t>
            </a:r>
            <a:r>
              <a:rPr lang="en-US" sz="2400" dirty="0" err="1">
                <a:solidFill>
                  <a:srgbClr val="0070C0"/>
                </a:solidFill>
              </a:rPr>
              <a:t>im</a:t>
            </a:r>
            <a:r>
              <a:rPr lang="en-US" sz="2400" dirty="0">
                <a:solidFill>
                  <a:srgbClr val="0070C0"/>
                </a:solidFill>
              </a:rPr>
              <a:t> </a:t>
            </a:r>
            <a:r>
              <a:rPr lang="en-US" sz="2400" dirty="0" err="1">
                <a:solidFill>
                  <a:srgbClr val="0070C0"/>
                </a:solidFill>
              </a:rPr>
              <a:t>Bildungsbereich</a:t>
            </a:r>
            <a:endParaRPr lang="en-US" sz="2400" dirty="0">
              <a:solidFill>
                <a:srgbClr val="0070C0"/>
              </a:solidFill>
            </a:endParaRPr>
          </a:p>
          <a:p>
            <a:pPr marL="114300">
              <a:lnSpc>
                <a:spcPct val="90000"/>
              </a:lnSpc>
              <a:spcAft>
                <a:spcPts val="600"/>
              </a:spcAft>
            </a:pPr>
            <a:r>
              <a:rPr lang="en-US" sz="2400" dirty="0">
                <a:solidFill>
                  <a:srgbClr val="0070C0"/>
                </a:solidFill>
              </a:rPr>
              <a:t>6.	</a:t>
            </a:r>
            <a:r>
              <a:rPr lang="en-US" sz="2400" dirty="0" err="1">
                <a:solidFill>
                  <a:srgbClr val="0070C0"/>
                </a:solidFill>
              </a:rPr>
              <a:t>Soziale</a:t>
            </a:r>
            <a:r>
              <a:rPr lang="en-US" sz="2400" dirty="0">
                <a:solidFill>
                  <a:srgbClr val="0070C0"/>
                </a:solidFill>
              </a:rPr>
              <a:t> </a:t>
            </a:r>
            <a:r>
              <a:rPr lang="en-US" sz="2400" dirty="0" err="1">
                <a:solidFill>
                  <a:srgbClr val="0070C0"/>
                </a:solidFill>
              </a:rPr>
              <a:t>Roboter</a:t>
            </a:r>
            <a:r>
              <a:rPr lang="en-US" sz="2400" dirty="0">
                <a:solidFill>
                  <a:srgbClr val="0070C0"/>
                </a:solidFill>
              </a:rPr>
              <a:t>: </a:t>
            </a:r>
            <a:r>
              <a:rPr lang="en-US" sz="2400" dirty="0" err="1">
                <a:solidFill>
                  <a:srgbClr val="0070C0"/>
                </a:solidFill>
              </a:rPr>
              <a:t>Charakteristika</a:t>
            </a:r>
            <a:r>
              <a:rPr lang="en-US" sz="2400" dirty="0">
                <a:solidFill>
                  <a:srgbClr val="0070C0"/>
                </a:solidFill>
              </a:rPr>
              <a:t> und 	</a:t>
            </a:r>
            <a:r>
              <a:rPr lang="en-US" sz="2400" dirty="0" err="1">
                <a:solidFill>
                  <a:srgbClr val="0070C0"/>
                </a:solidFill>
              </a:rPr>
              <a:t>Einsatzmöglichkeiten</a:t>
            </a:r>
            <a:endParaRPr lang="en-US" sz="2400" dirty="0">
              <a:solidFill>
                <a:srgbClr val="0070C0"/>
              </a:solidFill>
            </a:endParaRPr>
          </a:p>
          <a:p>
            <a:pPr marL="114300">
              <a:lnSpc>
                <a:spcPct val="90000"/>
              </a:lnSpc>
              <a:spcAft>
                <a:spcPts val="600"/>
              </a:spcAft>
            </a:pPr>
            <a:r>
              <a:rPr lang="en-US" sz="2400" dirty="0">
                <a:solidFill>
                  <a:srgbClr val="0070C0"/>
                </a:solidFill>
              </a:rPr>
              <a:t>7.	</a:t>
            </a:r>
            <a:r>
              <a:rPr lang="en-US" sz="2400" dirty="0" err="1">
                <a:solidFill>
                  <a:srgbClr val="0070C0"/>
                </a:solidFill>
              </a:rPr>
              <a:t>Früh</a:t>
            </a:r>
            <a:r>
              <a:rPr lang="en-US" sz="2400" dirty="0">
                <a:solidFill>
                  <a:srgbClr val="0070C0"/>
                </a:solidFill>
              </a:rPr>
              <a:t> </a:t>
            </a:r>
            <a:r>
              <a:rPr lang="en-US" sz="2400" dirty="0" err="1">
                <a:solidFill>
                  <a:srgbClr val="0070C0"/>
                </a:solidFill>
              </a:rPr>
              <a:t>beginnen</a:t>
            </a:r>
            <a:r>
              <a:rPr lang="en-US" sz="2400" dirty="0">
                <a:solidFill>
                  <a:srgbClr val="0070C0"/>
                </a:solidFill>
              </a:rPr>
              <a:t>: </a:t>
            </a:r>
            <a:r>
              <a:rPr lang="en-US" sz="2400" dirty="0" err="1">
                <a:solidFill>
                  <a:srgbClr val="0070C0"/>
                </a:solidFill>
              </a:rPr>
              <a:t>Stärkung</a:t>
            </a:r>
            <a:r>
              <a:rPr lang="en-US" sz="2400" dirty="0">
                <a:solidFill>
                  <a:srgbClr val="0070C0"/>
                </a:solidFill>
              </a:rPr>
              <a:t> von KI </a:t>
            </a:r>
            <a:r>
              <a:rPr lang="en-US" sz="2400" dirty="0" err="1">
                <a:solidFill>
                  <a:srgbClr val="0070C0"/>
                </a:solidFill>
              </a:rPr>
              <a:t>im</a:t>
            </a:r>
            <a:r>
              <a:rPr lang="en-US" sz="2400" dirty="0">
                <a:solidFill>
                  <a:srgbClr val="0070C0"/>
                </a:solidFill>
              </a:rPr>
              <a:t> 	</a:t>
            </a:r>
            <a:r>
              <a:rPr lang="en-US" sz="2400" dirty="0" err="1">
                <a:solidFill>
                  <a:srgbClr val="0070C0"/>
                </a:solidFill>
              </a:rPr>
              <a:t>vorschulischen</a:t>
            </a:r>
            <a:r>
              <a:rPr lang="en-US" sz="2400" dirty="0">
                <a:solidFill>
                  <a:srgbClr val="0070C0"/>
                </a:solidFill>
              </a:rPr>
              <a:t> Alter</a:t>
            </a:r>
          </a:p>
          <a:p>
            <a:pPr marL="114300">
              <a:lnSpc>
                <a:spcPct val="90000"/>
              </a:lnSpc>
              <a:spcAft>
                <a:spcPts val="600"/>
              </a:spcAft>
            </a:pPr>
            <a:r>
              <a:rPr lang="en-US" sz="2400" dirty="0">
                <a:solidFill>
                  <a:srgbClr val="0070C0"/>
                </a:solidFill>
              </a:rPr>
              <a:t>8.	</a:t>
            </a:r>
            <a:r>
              <a:rPr lang="en-US" sz="2400" dirty="0" err="1">
                <a:solidFill>
                  <a:srgbClr val="0070C0"/>
                </a:solidFill>
              </a:rPr>
              <a:t>Einsatzmöglichkeiten</a:t>
            </a:r>
            <a:r>
              <a:rPr lang="en-US" sz="2400" dirty="0">
                <a:solidFill>
                  <a:srgbClr val="0070C0"/>
                </a:solidFill>
              </a:rPr>
              <a:t> von KI in der 	Schule</a:t>
            </a:r>
          </a:p>
          <a:p>
            <a:pPr marL="114300">
              <a:lnSpc>
                <a:spcPct val="90000"/>
              </a:lnSpc>
              <a:spcAft>
                <a:spcPts val="600"/>
              </a:spcAft>
            </a:pPr>
            <a:r>
              <a:rPr lang="en-US" sz="2400" dirty="0">
                <a:solidFill>
                  <a:srgbClr val="0070C0"/>
                </a:solidFill>
              </a:rPr>
              <a:t>9.	</a:t>
            </a:r>
            <a:r>
              <a:rPr lang="en-US" sz="2400" dirty="0" err="1">
                <a:solidFill>
                  <a:srgbClr val="0070C0"/>
                </a:solidFill>
              </a:rPr>
              <a:t>Vor</a:t>
            </a:r>
            <a:r>
              <a:rPr lang="en-US" sz="2400" dirty="0">
                <a:solidFill>
                  <a:srgbClr val="0070C0"/>
                </a:solidFill>
              </a:rPr>
              <a:t>- und </a:t>
            </a:r>
            <a:r>
              <a:rPr lang="en-US" sz="2400" dirty="0" err="1">
                <a:solidFill>
                  <a:srgbClr val="0070C0"/>
                </a:solidFill>
              </a:rPr>
              <a:t>Nachteile</a:t>
            </a:r>
            <a:r>
              <a:rPr lang="en-US" sz="2400" dirty="0">
                <a:solidFill>
                  <a:srgbClr val="0070C0"/>
                </a:solidFill>
              </a:rPr>
              <a:t> von KI</a:t>
            </a:r>
          </a:p>
          <a:p>
            <a:pPr marL="114300">
              <a:lnSpc>
                <a:spcPct val="90000"/>
              </a:lnSpc>
              <a:spcAft>
                <a:spcPts val="600"/>
              </a:spcAft>
            </a:pPr>
            <a:r>
              <a:rPr lang="en-US" sz="2400" dirty="0">
                <a:solidFill>
                  <a:srgbClr val="0070C0"/>
                </a:solidFill>
              </a:rPr>
              <a:t>10.	Die Zukunft der KI in der </a:t>
            </a:r>
            <a:r>
              <a:rPr lang="en-US" sz="2400" dirty="0" err="1">
                <a:solidFill>
                  <a:srgbClr val="0070C0"/>
                </a:solidFill>
              </a:rPr>
              <a:t>Bildung</a:t>
            </a:r>
            <a:endParaRPr lang="en-US" sz="2400" dirty="0">
              <a:solidFill>
                <a:srgbClr val="0070C0"/>
              </a:solidFill>
            </a:endParaRPr>
          </a:p>
        </p:txBody>
      </p:sp>
    </p:spTree>
    <p:extLst>
      <p:ext uri="{BB962C8B-B14F-4D97-AF65-F5344CB8AC3E}">
        <p14:creationId xmlns:p14="http://schemas.microsoft.com/office/powerpoint/2010/main" val="214927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EDB471F2-7F1C-0EFE-48F5-5FED80E08AFE}"/>
            </a:ext>
          </a:extLst>
        </p:cNvPr>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777A147A-9ED8-46B4-8660-1B3C2AA880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52F8D86D-2EDD-0752-E447-50F449C27AE0}"/>
              </a:ext>
            </a:extLst>
          </p:cNvPr>
          <p:cNvSpPr>
            <a:spLocks noGrp="1"/>
          </p:cNvSpPr>
          <p:nvPr>
            <p:ph type="title"/>
          </p:nvPr>
        </p:nvSpPr>
        <p:spPr>
          <a:xfrm>
            <a:off x="841248" y="548640"/>
            <a:ext cx="3600860" cy="5431536"/>
          </a:xfrm>
        </p:spPr>
        <p:txBody>
          <a:bodyPr>
            <a:normAutofit/>
          </a:bodyPr>
          <a:lstStyle/>
          <a:p>
            <a:r>
              <a:rPr lang="de-DE" sz="4200" dirty="0">
                <a:solidFill>
                  <a:srgbClr val="FF0000"/>
                </a:solidFill>
              </a:rPr>
              <a:t>Aktuelle Entwicklungen in der KI</a:t>
            </a:r>
          </a:p>
        </p:txBody>
      </p:sp>
      <p:sp>
        <p:nvSpPr>
          <p:cNvPr id="17" name="sketch line">
            <a:extLst>
              <a:ext uri="{FF2B5EF4-FFF2-40B4-BE49-F238E27FC236}">
                <a16:creationId xmlns:a16="http://schemas.microsoft.com/office/drawing/2014/main" id="{5D6C15A0-C087-4593-8414-2B4EC1CDC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2543983" y="3258715"/>
            <a:ext cx="4480560" cy="18288"/>
          </a:xfrm>
          <a:custGeom>
            <a:avLst/>
            <a:gdLst>
              <a:gd name="connsiteX0" fmla="*/ 0 w 4480560"/>
              <a:gd name="connsiteY0" fmla="*/ 0 h 18288"/>
              <a:gd name="connsiteX1" fmla="*/ 595274 w 4480560"/>
              <a:gd name="connsiteY1" fmla="*/ 0 h 18288"/>
              <a:gd name="connsiteX2" fmla="*/ 1100938 w 4480560"/>
              <a:gd name="connsiteY2" fmla="*/ 0 h 18288"/>
              <a:gd name="connsiteX3" fmla="*/ 1651406 w 4480560"/>
              <a:gd name="connsiteY3" fmla="*/ 0 h 18288"/>
              <a:gd name="connsiteX4" fmla="*/ 2336292 w 4480560"/>
              <a:gd name="connsiteY4" fmla="*/ 0 h 18288"/>
              <a:gd name="connsiteX5" fmla="*/ 2931566 w 4480560"/>
              <a:gd name="connsiteY5" fmla="*/ 0 h 18288"/>
              <a:gd name="connsiteX6" fmla="*/ 3482035 w 4480560"/>
              <a:gd name="connsiteY6" fmla="*/ 0 h 18288"/>
              <a:gd name="connsiteX7" fmla="*/ 4480560 w 4480560"/>
              <a:gd name="connsiteY7" fmla="*/ 0 h 18288"/>
              <a:gd name="connsiteX8" fmla="*/ 4480560 w 4480560"/>
              <a:gd name="connsiteY8" fmla="*/ 18288 h 18288"/>
              <a:gd name="connsiteX9" fmla="*/ 3840480 w 4480560"/>
              <a:gd name="connsiteY9" fmla="*/ 18288 h 18288"/>
              <a:gd name="connsiteX10" fmla="*/ 3290011 w 4480560"/>
              <a:gd name="connsiteY10" fmla="*/ 18288 h 18288"/>
              <a:gd name="connsiteX11" fmla="*/ 2560320 w 4480560"/>
              <a:gd name="connsiteY11" fmla="*/ 18288 h 18288"/>
              <a:gd name="connsiteX12" fmla="*/ 1965046 w 4480560"/>
              <a:gd name="connsiteY12" fmla="*/ 18288 h 18288"/>
              <a:gd name="connsiteX13" fmla="*/ 1459382 w 4480560"/>
              <a:gd name="connsiteY13" fmla="*/ 18288 h 18288"/>
              <a:gd name="connsiteX14" fmla="*/ 774497 w 4480560"/>
              <a:gd name="connsiteY14" fmla="*/ 18288 h 18288"/>
              <a:gd name="connsiteX15" fmla="*/ 0 w 4480560"/>
              <a:gd name="connsiteY15" fmla="*/ 18288 h 18288"/>
              <a:gd name="connsiteX16" fmla="*/ 0 w 4480560"/>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18288"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80958" y="7429"/>
                  <a:pt x="4480540" y="10822"/>
                  <a:pt x="4480560" y="18288"/>
                </a:cubicBezTo>
                <a:cubicBezTo>
                  <a:pt x="4314132" y="14924"/>
                  <a:pt x="4028383" y="36632"/>
                  <a:pt x="3840480" y="18288"/>
                </a:cubicBezTo>
                <a:cubicBezTo>
                  <a:pt x="3652577" y="-56"/>
                  <a:pt x="3547615" y="2848"/>
                  <a:pt x="3290011" y="18288"/>
                </a:cubicBezTo>
                <a:cubicBezTo>
                  <a:pt x="3032407" y="33728"/>
                  <a:pt x="2830268" y="8719"/>
                  <a:pt x="2560320" y="18288"/>
                </a:cubicBezTo>
                <a:cubicBezTo>
                  <a:pt x="2290372" y="27857"/>
                  <a:pt x="2147422" y="6728"/>
                  <a:pt x="1965046" y="18288"/>
                </a:cubicBezTo>
                <a:cubicBezTo>
                  <a:pt x="1782670" y="29848"/>
                  <a:pt x="1689791" y="40680"/>
                  <a:pt x="1459382" y="18288"/>
                </a:cubicBezTo>
                <a:cubicBezTo>
                  <a:pt x="1228973" y="-4104"/>
                  <a:pt x="915486" y="36501"/>
                  <a:pt x="774497" y="18288"/>
                </a:cubicBezTo>
                <a:cubicBezTo>
                  <a:pt x="633508" y="75"/>
                  <a:pt x="361442" y="-11107"/>
                  <a:pt x="0" y="18288"/>
                </a:cubicBezTo>
                <a:cubicBezTo>
                  <a:pt x="-591" y="13205"/>
                  <a:pt x="-663" y="6329"/>
                  <a:pt x="0" y="0"/>
                </a:cubicBezTo>
                <a:close/>
              </a:path>
              <a:path w="4480560" h="18288"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79674" y="5429"/>
                  <a:pt x="4481381" y="14046"/>
                  <a:pt x="4480560" y="18288"/>
                </a:cubicBezTo>
                <a:cubicBezTo>
                  <a:pt x="4279652" y="-6850"/>
                  <a:pt x="4200762" y="41566"/>
                  <a:pt x="3930091" y="18288"/>
                </a:cubicBezTo>
                <a:cubicBezTo>
                  <a:pt x="3659420" y="-4990"/>
                  <a:pt x="3456052" y="22294"/>
                  <a:pt x="3290011" y="18288"/>
                </a:cubicBezTo>
                <a:cubicBezTo>
                  <a:pt x="3123970" y="14282"/>
                  <a:pt x="2882392" y="32818"/>
                  <a:pt x="2649931" y="18288"/>
                </a:cubicBezTo>
                <a:cubicBezTo>
                  <a:pt x="2417470" y="3758"/>
                  <a:pt x="2238426" y="7337"/>
                  <a:pt x="2054657" y="18288"/>
                </a:cubicBezTo>
                <a:cubicBezTo>
                  <a:pt x="1870888" y="29239"/>
                  <a:pt x="1566368" y="45040"/>
                  <a:pt x="1324966" y="18288"/>
                </a:cubicBezTo>
                <a:cubicBezTo>
                  <a:pt x="1083564" y="-8464"/>
                  <a:pt x="787410" y="10946"/>
                  <a:pt x="595274" y="18288"/>
                </a:cubicBezTo>
                <a:cubicBezTo>
                  <a:pt x="403138" y="25630"/>
                  <a:pt x="169622" y="10499"/>
                  <a:pt x="0" y="18288"/>
                </a:cubicBezTo>
                <a:cubicBezTo>
                  <a:pt x="668" y="13665"/>
                  <a:pt x="578" y="5675"/>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26C3FF99-5F9D-DDB8-FAC9-35DC3892EBAD}"/>
              </a:ext>
            </a:extLst>
          </p:cNvPr>
          <p:cNvSpPr>
            <a:spLocks noGrp="1"/>
          </p:cNvSpPr>
          <p:nvPr>
            <p:ph idx="1"/>
          </p:nvPr>
        </p:nvSpPr>
        <p:spPr>
          <a:xfrm>
            <a:off x="5126418" y="552091"/>
            <a:ext cx="6224335" cy="5431536"/>
          </a:xfrm>
        </p:spPr>
        <p:txBody>
          <a:bodyPr anchor="ctr">
            <a:normAutofit/>
          </a:bodyPr>
          <a:lstStyle/>
          <a:p>
            <a:pPr marL="0" indent="0">
              <a:buNone/>
            </a:pPr>
            <a:r>
              <a:rPr lang="de-DE" sz="26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Gegenwärtig führen Microsoft und Samsung kleine Sprachmodelle wie Phi-2 und geräteinterne KI ein und diese Entwicklung ist in den kommenden Jahren nicht mehr aufzuhalten. Vielmehr erwarten wir eine Vielfalt an neueren KI- Anwendungen, die auch die Bildung revolutionieren werden. </a:t>
            </a:r>
          </a:p>
          <a:p>
            <a:pPr marL="0" indent="0">
              <a:buNone/>
            </a:pPr>
            <a:endParaRPr lang="de-DE" sz="26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endParaRPr>
          </a:p>
          <a:p>
            <a:endParaRPr lang="de-DE"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8872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777A147A-9ED8-46B4-8660-1B3C2AA880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3D9A87D4-45EC-BC9F-FF94-FA0AA9F235EF}"/>
              </a:ext>
            </a:extLst>
          </p:cNvPr>
          <p:cNvSpPr>
            <a:spLocks noGrp="1"/>
          </p:cNvSpPr>
          <p:nvPr>
            <p:ph type="title"/>
          </p:nvPr>
        </p:nvSpPr>
        <p:spPr>
          <a:xfrm>
            <a:off x="841248" y="548640"/>
            <a:ext cx="3600860" cy="5431536"/>
          </a:xfrm>
        </p:spPr>
        <p:txBody>
          <a:bodyPr>
            <a:normAutofit/>
          </a:bodyPr>
          <a:lstStyle/>
          <a:p>
            <a:pPr algn="ctr"/>
            <a:r>
              <a:rPr lang="de-DE" sz="3400" b="0" dirty="0">
                <a:solidFill>
                  <a:srgbClr val="FF0000"/>
                </a:solidFill>
              </a:rPr>
              <a:t>3.</a:t>
            </a:r>
            <a:br>
              <a:rPr lang="de-DE" sz="3400" b="0" dirty="0">
                <a:solidFill>
                  <a:srgbClr val="FF0000"/>
                </a:solidFill>
              </a:rPr>
            </a:br>
            <a:r>
              <a:rPr lang="de-DE" sz="3400" b="0" dirty="0">
                <a:solidFill>
                  <a:srgbClr val="FF0000"/>
                </a:solidFill>
              </a:rPr>
              <a:t>Bedeutung und Konzeptualisierung von KI</a:t>
            </a:r>
          </a:p>
        </p:txBody>
      </p:sp>
      <p:sp>
        <p:nvSpPr>
          <p:cNvPr id="17" name="sketch line">
            <a:extLst>
              <a:ext uri="{FF2B5EF4-FFF2-40B4-BE49-F238E27FC236}">
                <a16:creationId xmlns:a16="http://schemas.microsoft.com/office/drawing/2014/main" id="{5D6C15A0-C087-4593-8414-2B4EC1CDC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2543983" y="3258715"/>
            <a:ext cx="4480560" cy="18288"/>
          </a:xfrm>
          <a:custGeom>
            <a:avLst/>
            <a:gdLst>
              <a:gd name="connsiteX0" fmla="*/ 0 w 4480560"/>
              <a:gd name="connsiteY0" fmla="*/ 0 h 18288"/>
              <a:gd name="connsiteX1" fmla="*/ 595274 w 4480560"/>
              <a:gd name="connsiteY1" fmla="*/ 0 h 18288"/>
              <a:gd name="connsiteX2" fmla="*/ 1100938 w 4480560"/>
              <a:gd name="connsiteY2" fmla="*/ 0 h 18288"/>
              <a:gd name="connsiteX3" fmla="*/ 1651406 w 4480560"/>
              <a:gd name="connsiteY3" fmla="*/ 0 h 18288"/>
              <a:gd name="connsiteX4" fmla="*/ 2336292 w 4480560"/>
              <a:gd name="connsiteY4" fmla="*/ 0 h 18288"/>
              <a:gd name="connsiteX5" fmla="*/ 2931566 w 4480560"/>
              <a:gd name="connsiteY5" fmla="*/ 0 h 18288"/>
              <a:gd name="connsiteX6" fmla="*/ 3482035 w 4480560"/>
              <a:gd name="connsiteY6" fmla="*/ 0 h 18288"/>
              <a:gd name="connsiteX7" fmla="*/ 4480560 w 4480560"/>
              <a:gd name="connsiteY7" fmla="*/ 0 h 18288"/>
              <a:gd name="connsiteX8" fmla="*/ 4480560 w 4480560"/>
              <a:gd name="connsiteY8" fmla="*/ 18288 h 18288"/>
              <a:gd name="connsiteX9" fmla="*/ 3840480 w 4480560"/>
              <a:gd name="connsiteY9" fmla="*/ 18288 h 18288"/>
              <a:gd name="connsiteX10" fmla="*/ 3290011 w 4480560"/>
              <a:gd name="connsiteY10" fmla="*/ 18288 h 18288"/>
              <a:gd name="connsiteX11" fmla="*/ 2560320 w 4480560"/>
              <a:gd name="connsiteY11" fmla="*/ 18288 h 18288"/>
              <a:gd name="connsiteX12" fmla="*/ 1965046 w 4480560"/>
              <a:gd name="connsiteY12" fmla="*/ 18288 h 18288"/>
              <a:gd name="connsiteX13" fmla="*/ 1459382 w 4480560"/>
              <a:gd name="connsiteY13" fmla="*/ 18288 h 18288"/>
              <a:gd name="connsiteX14" fmla="*/ 774497 w 4480560"/>
              <a:gd name="connsiteY14" fmla="*/ 18288 h 18288"/>
              <a:gd name="connsiteX15" fmla="*/ 0 w 4480560"/>
              <a:gd name="connsiteY15" fmla="*/ 18288 h 18288"/>
              <a:gd name="connsiteX16" fmla="*/ 0 w 4480560"/>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18288"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80958" y="7429"/>
                  <a:pt x="4480540" y="10822"/>
                  <a:pt x="4480560" y="18288"/>
                </a:cubicBezTo>
                <a:cubicBezTo>
                  <a:pt x="4314132" y="14924"/>
                  <a:pt x="4028383" y="36632"/>
                  <a:pt x="3840480" y="18288"/>
                </a:cubicBezTo>
                <a:cubicBezTo>
                  <a:pt x="3652577" y="-56"/>
                  <a:pt x="3547615" y="2848"/>
                  <a:pt x="3290011" y="18288"/>
                </a:cubicBezTo>
                <a:cubicBezTo>
                  <a:pt x="3032407" y="33728"/>
                  <a:pt x="2830268" y="8719"/>
                  <a:pt x="2560320" y="18288"/>
                </a:cubicBezTo>
                <a:cubicBezTo>
                  <a:pt x="2290372" y="27857"/>
                  <a:pt x="2147422" y="6728"/>
                  <a:pt x="1965046" y="18288"/>
                </a:cubicBezTo>
                <a:cubicBezTo>
                  <a:pt x="1782670" y="29848"/>
                  <a:pt x="1689791" y="40680"/>
                  <a:pt x="1459382" y="18288"/>
                </a:cubicBezTo>
                <a:cubicBezTo>
                  <a:pt x="1228973" y="-4104"/>
                  <a:pt x="915486" y="36501"/>
                  <a:pt x="774497" y="18288"/>
                </a:cubicBezTo>
                <a:cubicBezTo>
                  <a:pt x="633508" y="75"/>
                  <a:pt x="361442" y="-11107"/>
                  <a:pt x="0" y="18288"/>
                </a:cubicBezTo>
                <a:cubicBezTo>
                  <a:pt x="-591" y="13205"/>
                  <a:pt x="-663" y="6329"/>
                  <a:pt x="0" y="0"/>
                </a:cubicBezTo>
                <a:close/>
              </a:path>
              <a:path w="4480560" h="18288"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79674" y="5429"/>
                  <a:pt x="4481381" y="14046"/>
                  <a:pt x="4480560" y="18288"/>
                </a:cubicBezTo>
                <a:cubicBezTo>
                  <a:pt x="4279652" y="-6850"/>
                  <a:pt x="4200762" y="41566"/>
                  <a:pt x="3930091" y="18288"/>
                </a:cubicBezTo>
                <a:cubicBezTo>
                  <a:pt x="3659420" y="-4990"/>
                  <a:pt x="3456052" y="22294"/>
                  <a:pt x="3290011" y="18288"/>
                </a:cubicBezTo>
                <a:cubicBezTo>
                  <a:pt x="3123970" y="14282"/>
                  <a:pt x="2882392" y="32818"/>
                  <a:pt x="2649931" y="18288"/>
                </a:cubicBezTo>
                <a:cubicBezTo>
                  <a:pt x="2417470" y="3758"/>
                  <a:pt x="2238426" y="7337"/>
                  <a:pt x="2054657" y="18288"/>
                </a:cubicBezTo>
                <a:cubicBezTo>
                  <a:pt x="1870888" y="29239"/>
                  <a:pt x="1566368" y="45040"/>
                  <a:pt x="1324966" y="18288"/>
                </a:cubicBezTo>
                <a:cubicBezTo>
                  <a:pt x="1083564" y="-8464"/>
                  <a:pt x="787410" y="10946"/>
                  <a:pt x="595274" y="18288"/>
                </a:cubicBezTo>
                <a:cubicBezTo>
                  <a:pt x="403138" y="25630"/>
                  <a:pt x="169622" y="10499"/>
                  <a:pt x="0" y="18288"/>
                </a:cubicBezTo>
                <a:cubicBezTo>
                  <a:pt x="668" y="13665"/>
                  <a:pt x="578" y="5675"/>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D972E6EC-F2EA-906D-548F-7D298967ADFA}"/>
              </a:ext>
            </a:extLst>
          </p:cNvPr>
          <p:cNvSpPr>
            <a:spLocks noGrp="1"/>
          </p:cNvSpPr>
          <p:nvPr>
            <p:ph idx="1"/>
          </p:nvPr>
        </p:nvSpPr>
        <p:spPr>
          <a:xfrm>
            <a:off x="4848272" y="552091"/>
            <a:ext cx="6777030" cy="5431536"/>
          </a:xfrm>
        </p:spPr>
        <p:txBody>
          <a:bodyPr anchor="ctr">
            <a:noAutofit/>
          </a:bodyPr>
          <a:lstStyle/>
          <a:p>
            <a:r>
              <a:rPr lang="de-DE"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Welche Bedeutung hat die KI?</a:t>
            </a:r>
            <a:endParaRPr lang="de-DE" dirty="0">
              <a:solidFill>
                <a:srgbClr val="FF0000"/>
              </a:solidFill>
              <a:effectLst/>
              <a:latin typeface="Aptos" panose="020B0004020202020204" pitchFamily="34" charset="0"/>
              <a:ea typeface="Aptos" panose="020B0004020202020204" pitchFamily="34" charset="0"/>
              <a:cs typeface="Times New Roman" panose="02020603050405020304" pitchFamily="18" charset="0"/>
            </a:endParaRPr>
          </a:p>
          <a:p>
            <a:pPr lvl="0">
              <a:buSzPts val="1000"/>
              <a:buFontTx/>
              <a:buChar char="-"/>
              <a:tabLst>
                <a:tab pos="457200" algn="l"/>
              </a:tabLst>
            </a:pPr>
            <a:endParaRPr lang="de-DE" dirty="0">
              <a:effectLst/>
              <a:latin typeface="Aptos" panose="020B0004020202020204" pitchFamily="34" charset="0"/>
              <a:ea typeface="Aptos" panose="020B0004020202020204" pitchFamily="34" charset="0"/>
              <a:cs typeface="Times New Roman" panose="02020603050405020304" pitchFamily="18" charset="0"/>
            </a:endParaRPr>
          </a:p>
          <a:p>
            <a:pPr lvl="1"/>
            <a:r>
              <a:rPr lang="de-DE" sz="2800" dirty="0">
                <a:solidFill>
                  <a:srgbClr val="0070C0"/>
                </a:solidFill>
                <a:effectLst/>
                <a:latin typeface="Times New Roman" panose="02020603050405020304" pitchFamily="18" charset="0"/>
                <a:ea typeface="Times New Roman" panose="02020603050405020304" pitchFamily="18" charset="0"/>
              </a:rPr>
              <a:t>KI ist ein wichtiger Bestandteil der digitalen Transformation der Gesellschaft. Der </a:t>
            </a:r>
            <a:r>
              <a:rPr lang="de-DE" sz="2800" dirty="0">
                <a:solidFill>
                  <a:srgbClr val="0070C0"/>
                </a:solidFill>
                <a:effectLst/>
                <a:latin typeface="Times New Roman" panose="02020603050405020304" pitchFamily="18" charset="0"/>
                <a:ea typeface="Times New Roman" panose="02020603050405020304" pitchFamily="18" charset="0"/>
                <a:hlinkClick r:id="rId2">
                  <a:extLst>
                    <a:ext uri="{A12FA001-AC4F-418D-AE19-62706E023703}">
                      <ahyp:hlinkClr xmlns:ahyp="http://schemas.microsoft.com/office/drawing/2018/hyperlinkcolor" val="tx"/>
                    </a:ext>
                  </a:extLst>
                </a:hlinkClick>
              </a:rPr>
              <a:t>Einsatz von KI bei vielen Gütern und Dienstleistungen</a:t>
            </a:r>
            <a:r>
              <a:rPr lang="de-DE" sz="2800" dirty="0">
                <a:solidFill>
                  <a:srgbClr val="0070C0"/>
                </a:solidFill>
                <a:effectLst/>
                <a:latin typeface="Times New Roman" panose="02020603050405020304" pitchFamily="18" charset="0"/>
                <a:ea typeface="Times New Roman" panose="02020603050405020304" pitchFamily="18" charset="0"/>
              </a:rPr>
              <a:t> ist kaum noch wegzudenken, und weitere Veränderungen sind absehbar, auch in den Bereichen Arbeit, Unternehmen, Wirtschaft, Gesundheit, Sicherheit, Landwirtschaft und vor allem in der Bildung. </a:t>
            </a:r>
            <a:endParaRPr lang="de-DE" sz="2800" dirty="0">
              <a:solidFill>
                <a:srgbClr val="0070C0"/>
              </a:solidFill>
            </a:endParaRPr>
          </a:p>
        </p:txBody>
      </p:sp>
    </p:spTree>
    <p:extLst>
      <p:ext uri="{BB962C8B-B14F-4D97-AF65-F5344CB8AC3E}">
        <p14:creationId xmlns:p14="http://schemas.microsoft.com/office/powerpoint/2010/main" val="1290776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A4AE54F4-2D29-3FEE-437F-5EC6EB716A7F}"/>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62AD2806-2E71-B55F-C519-5679C24BB4FC}"/>
              </a:ext>
            </a:extLst>
          </p:cNvPr>
          <p:cNvSpPr>
            <a:spLocks noGrp="1"/>
          </p:cNvSpPr>
          <p:nvPr>
            <p:ph type="title"/>
          </p:nvPr>
        </p:nvSpPr>
        <p:spPr>
          <a:xfrm>
            <a:off x="1088136" y="1090244"/>
            <a:ext cx="3763693" cy="2338756"/>
          </a:xfrm>
        </p:spPr>
        <p:txBody>
          <a:bodyPr vert="horz" lIns="91440" tIns="45720" rIns="91440" bIns="45720" rtlCol="0" anchor="t">
            <a:normAutofit/>
          </a:bodyPr>
          <a:lstStyle/>
          <a:p>
            <a:pPr algn="ctr"/>
            <a:br>
              <a:rPr lang="en-US" sz="3600" b="0" kern="1200" cap="none" baseline="0" dirty="0">
                <a:solidFill>
                  <a:srgbClr val="FF0000"/>
                </a:solidFill>
                <a:latin typeface="+mj-lt"/>
                <a:ea typeface="+mj-ea"/>
                <a:cs typeface="+mj-cs"/>
              </a:rPr>
            </a:br>
            <a:br>
              <a:rPr lang="en-US" sz="3600" b="0" kern="1200" cap="none" baseline="0" dirty="0">
                <a:solidFill>
                  <a:srgbClr val="FF0000"/>
                </a:solidFill>
                <a:latin typeface="+mj-lt"/>
                <a:ea typeface="+mj-ea"/>
                <a:cs typeface="+mj-cs"/>
              </a:rPr>
            </a:br>
            <a:r>
              <a:rPr lang="en-US" sz="4000" b="0" kern="1200" cap="none" baseline="0" dirty="0" err="1">
                <a:solidFill>
                  <a:srgbClr val="FF0000"/>
                </a:solidFill>
                <a:latin typeface="+mj-lt"/>
                <a:ea typeface="+mj-ea"/>
                <a:cs typeface="+mj-cs"/>
              </a:rPr>
              <a:t>Arten</a:t>
            </a:r>
            <a:r>
              <a:rPr lang="en-US" sz="4000" b="0" kern="1200" cap="none" baseline="0" dirty="0">
                <a:solidFill>
                  <a:srgbClr val="FF0000"/>
                </a:solidFill>
                <a:latin typeface="+mj-lt"/>
                <a:ea typeface="+mj-ea"/>
                <a:cs typeface="+mj-cs"/>
              </a:rPr>
              <a:t> von KI</a:t>
            </a:r>
          </a:p>
        </p:txBody>
      </p:sp>
      <p:graphicFrame>
        <p:nvGraphicFramePr>
          <p:cNvPr id="6" name="Inhaltsplatzhalter 2">
            <a:extLst>
              <a:ext uri="{FF2B5EF4-FFF2-40B4-BE49-F238E27FC236}">
                <a16:creationId xmlns:a16="http://schemas.microsoft.com/office/drawing/2014/main" id="{9DECE71A-39A3-7E0D-E81E-72F5A4AAD7F8}"/>
              </a:ext>
            </a:extLst>
          </p:cNvPr>
          <p:cNvGraphicFramePr>
            <a:graphicFrameLocks noGrp="1"/>
          </p:cNvGraphicFramePr>
          <p:nvPr>
            <p:ph sz="half" idx="1"/>
            <p:extLst>
              <p:ext uri="{D42A27DB-BD31-4B8C-83A1-F6EECF244321}">
                <p14:modId xmlns:p14="http://schemas.microsoft.com/office/powerpoint/2010/main" val="1512854620"/>
              </p:ext>
            </p:extLst>
          </p:nvPr>
        </p:nvGraphicFramePr>
        <p:xfrm>
          <a:off x="5524499" y="1006573"/>
          <a:ext cx="6257770" cy="48072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1266" name="Picture 2" descr="KI verändert die Bildung - im Guten wie im Schlechten | cep - Centrum für  europäische Politik">
            <a:hlinkClick r:id="rId7"/>
            <a:extLst>
              <a:ext uri="{FF2B5EF4-FFF2-40B4-BE49-F238E27FC236}">
                <a16:creationId xmlns:a16="http://schemas.microsoft.com/office/drawing/2014/main" id="{B1ECE28A-1E73-AA21-9781-F43271A6D1E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5028" y="3512682"/>
            <a:ext cx="5409908" cy="2338745"/>
          </a:xfrm>
          <a:prstGeom prst="rect">
            <a:avLst/>
          </a:prstGeom>
          <a:noFill/>
          <a:extLst>
            <a:ext uri="{909E8E84-426E-40DD-AFC4-6F175D3DCCD1}">
              <a14:hiddenFill xmlns:a14="http://schemas.microsoft.com/office/drawing/2010/main">
                <a:solidFill>
                  <a:srgbClr val="FFFFFF"/>
                </a:solidFill>
              </a14:hiddenFill>
            </a:ext>
          </a:extLst>
        </p:spPr>
      </p:pic>
      <p:pic>
        <p:nvPicPr>
          <p:cNvPr id="11267" name="Picture 3" descr="KI verändert die Bildung - im Guten wie im Schlechten | cep - Centrum für  europäische Politik">
            <a:hlinkClick r:id="rId7"/>
            <a:extLst>
              <a:ext uri="{FF2B5EF4-FFF2-40B4-BE49-F238E27FC236}">
                <a16:creationId xmlns:a16="http://schemas.microsoft.com/office/drawing/2014/main" id="{91CF582D-D1C2-2260-CDA3-895CA0FCA9A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5144075" y="-7124700"/>
            <a:ext cx="4343400" cy="1866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745655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CA46ACFB-EC7F-1139-25A5-8D98E3D5E28A}"/>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FA7E575-DD14-CC64-8236-36F0613397EE}"/>
              </a:ext>
            </a:extLst>
          </p:cNvPr>
          <p:cNvSpPr>
            <a:spLocks noGrp="1"/>
          </p:cNvSpPr>
          <p:nvPr>
            <p:ph type="title"/>
          </p:nvPr>
        </p:nvSpPr>
        <p:spPr>
          <a:xfrm>
            <a:off x="1091204" y="1091868"/>
            <a:ext cx="12192000" cy="965528"/>
          </a:xfrm>
        </p:spPr>
        <p:txBody>
          <a:bodyPr vert="horz" lIns="91440" tIns="45720" rIns="91440" bIns="45720" rtlCol="0" anchor="t">
            <a:normAutofit/>
          </a:bodyPr>
          <a:lstStyle/>
          <a:p>
            <a:pPr algn="ctr"/>
            <a:r>
              <a:rPr lang="en-US" sz="3600" b="0" kern="1200" cap="none" baseline="0" dirty="0" err="1">
                <a:solidFill>
                  <a:srgbClr val="FF0000"/>
                </a:solidFill>
                <a:latin typeface="+mj-lt"/>
                <a:ea typeface="+mj-ea"/>
                <a:cs typeface="+mj-cs"/>
              </a:rPr>
              <a:t>Arten</a:t>
            </a:r>
            <a:r>
              <a:rPr lang="en-US" sz="3600" b="0" kern="1200" cap="none" baseline="0" dirty="0">
                <a:solidFill>
                  <a:srgbClr val="FF0000"/>
                </a:solidFill>
                <a:latin typeface="+mj-lt"/>
                <a:ea typeface="+mj-ea"/>
                <a:cs typeface="+mj-cs"/>
              </a:rPr>
              <a:t> von KI</a:t>
            </a:r>
          </a:p>
        </p:txBody>
      </p:sp>
      <p:graphicFrame>
        <p:nvGraphicFramePr>
          <p:cNvPr id="19" name="Inhaltsplatzhalter 3">
            <a:extLst>
              <a:ext uri="{FF2B5EF4-FFF2-40B4-BE49-F238E27FC236}">
                <a16:creationId xmlns:a16="http://schemas.microsoft.com/office/drawing/2014/main" id="{9B36980D-2423-904D-4C8B-94731B6A1657}"/>
              </a:ext>
            </a:extLst>
          </p:cNvPr>
          <p:cNvGraphicFramePr>
            <a:graphicFrameLocks noGrp="1"/>
          </p:cNvGraphicFramePr>
          <p:nvPr>
            <p:ph sz="half" idx="2"/>
            <p:extLst>
              <p:ext uri="{D42A27DB-BD31-4B8C-83A1-F6EECF244321}">
                <p14:modId xmlns:p14="http://schemas.microsoft.com/office/powerpoint/2010/main" val="943321812"/>
              </p:ext>
            </p:extLst>
          </p:nvPr>
        </p:nvGraphicFramePr>
        <p:xfrm>
          <a:off x="1091204" y="1091868"/>
          <a:ext cx="4711236" cy="5449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1267" name="Picture 3" descr="Innovative social robotics in health care - IFE">
            <a:hlinkClick r:id="rId8"/>
            <a:extLst>
              <a:ext uri="{FF2B5EF4-FFF2-40B4-BE49-F238E27FC236}">
                <a16:creationId xmlns:a16="http://schemas.microsoft.com/office/drawing/2014/main" id="{D46101A3-BD03-6CE0-4999-5226BBD065B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6265993" y="2057396"/>
            <a:ext cx="1856945" cy="1547454"/>
          </a:xfrm>
          <a:prstGeom prst="rect">
            <a:avLst/>
          </a:prstGeom>
          <a:noFill/>
          <a:extLst>
            <a:ext uri="{909E8E84-426E-40DD-AFC4-6F175D3DCCD1}">
              <a14:hiddenFill xmlns:a14="http://schemas.microsoft.com/office/drawing/2010/main">
                <a:solidFill>
                  <a:srgbClr val="FFFFFF"/>
                </a:solidFill>
              </a14:hiddenFill>
            </a:ext>
          </a:extLst>
        </p:spPr>
      </p:pic>
      <p:pic>
        <p:nvPicPr>
          <p:cNvPr id="11269" name="Picture 5" descr="DAP-Tuning mit generativer KI">
            <a:hlinkClick r:id="rId10"/>
            <a:extLst>
              <a:ext uri="{FF2B5EF4-FFF2-40B4-BE49-F238E27FC236}">
                <a16:creationId xmlns:a16="http://schemas.microsoft.com/office/drawing/2014/main" id="{90573082-5B14-1249-5B37-F1A4A8F2DA7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302945" y="2057396"/>
            <a:ext cx="5193105" cy="3894829"/>
          </a:xfrm>
          <a:prstGeom prst="rect">
            <a:avLst/>
          </a:prstGeom>
          <a:noFill/>
          <a:extLst>
            <a:ext uri="{909E8E84-426E-40DD-AFC4-6F175D3DCCD1}">
              <a14:hiddenFill xmlns:a14="http://schemas.microsoft.com/office/drawing/2010/main">
                <a:solidFill>
                  <a:srgbClr val="FFFFFF"/>
                </a:solidFill>
              </a14:hiddenFill>
            </a:ext>
          </a:extLst>
        </p:spPr>
      </p:pic>
      <p:pic>
        <p:nvPicPr>
          <p:cNvPr id="11270" name="Picture 6" descr="DAP-Tuning mit generativer KI">
            <a:hlinkClick r:id="rId12"/>
            <a:extLst>
              <a:ext uri="{FF2B5EF4-FFF2-40B4-BE49-F238E27FC236}">
                <a16:creationId xmlns:a16="http://schemas.microsoft.com/office/drawing/2014/main" id="{E22AC05F-EF4D-8047-6DA8-B2654B6D20C7}"/>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546992" y="-1764710"/>
            <a:ext cx="1616308" cy="121067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7233574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0BC4B5F-7AE8-11A3-9594-AE1D338F1B0B}"/>
              </a:ext>
            </a:extLst>
          </p:cNvPr>
          <p:cNvPicPr>
            <a:picLocks noChangeAspect="1"/>
          </p:cNvPicPr>
          <p:nvPr/>
        </p:nvPicPr>
        <p:blipFill>
          <a:blip r:embed="rId3">
            <a:duotone>
              <a:schemeClr val="bg2">
                <a:shade val="45000"/>
                <a:satMod val="135000"/>
              </a:schemeClr>
              <a:prstClr val="white"/>
            </a:duotone>
          </a:blip>
          <a:srcRect t="15730"/>
          <a:stretch/>
        </p:blipFill>
        <p:spPr>
          <a:xfrm>
            <a:off x="20" y="10"/>
            <a:ext cx="12191980" cy="6857990"/>
          </a:xfrm>
          <a:prstGeom prst="rect">
            <a:avLst/>
          </a:prstGeom>
        </p:spPr>
      </p:pic>
      <p:sp>
        <p:nvSpPr>
          <p:cNvPr id="2" name="Titel 1">
            <a:extLst>
              <a:ext uri="{FF2B5EF4-FFF2-40B4-BE49-F238E27FC236}">
                <a16:creationId xmlns:a16="http://schemas.microsoft.com/office/drawing/2014/main" id="{23A82DFE-2A79-77E4-1C80-915EFC04D70A}"/>
              </a:ext>
            </a:extLst>
          </p:cNvPr>
          <p:cNvSpPr>
            <a:spLocks noGrp="1"/>
          </p:cNvSpPr>
          <p:nvPr>
            <p:ph type="title"/>
          </p:nvPr>
        </p:nvSpPr>
        <p:spPr>
          <a:xfrm>
            <a:off x="838200" y="365125"/>
            <a:ext cx="10515600" cy="1325563"/>
          </a:xfrm>
        </p:spPr>
        <p:txBody>
          <a:bodyPr>
            <a:normAutofit/>
          </a:bodyPr>
          <a:lstStyle/>
          <a:p>
            <a:endParaRPr lang="de-DE" b="0" dirty="0"/>
          </a:p>
        </p:txBody>
      </p:sp>
      <p:graphicFrame>
        <p:nvGraphicFramePr>
          <p:cNvPr id="5" name="Inhaltsplatzhalter 2">
            <a:extLst>
              <a:ext uri="{FF2B5EF4-FFF2-40B4-BE49-F238E27FC236}">
                <a16:creationId xmlns:a16="http://schemas.microsoft.com/office/drawing/2014/main" id="{3CAB0B3D-804D-8548-3493-CBFC0C01A8A4}"/>
              </a:ext>
            </a:extLst>
          </p:cNvPr>
          <p:cNvGraphicFramePr>
            <a:graphicFrameLocks noGrp="1"/>
          </p:cNvGraphicFramePr>
          <p:nvPr>
            <p:ph idx="1"/>
            <p:extLst>
              <p:ext uri="{D42A27DB-BD31-4B8C-83A1-F6EECF244321}">
                <p14:modId xmlns:p14="http://schemas.microsoft.com/office/powerpoint/2010/main" val="4247746677"/>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7063602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DB9BDDE-FAFE-6EB6-ED9F-214D18573E61}"/>
              </a:ext>
            </a:extLst>
          </p:cNvPr>
          <p:cNvSpPr>
            <a:spLocks noGrp="1"/>
          </p:cNvSpPr>
          <p:nvPr>
            <p:ph type="title"/>
          </p:nvPr>
        </p:nvSpPr>
        <p:spPr/>
        <p:txBody>
          <a:bodyPr/>
          <a:lstStyle/>
          <a:p>
            <a:pPr algn="ctr"/>
            <a:r>
              <a:rPr lang="de-DE" sz="3600" dirty="0">
                <a:solidFill>
                  <a:srgbClr val="FF0000"/>
                </a:solidFill>
              </a:rPr>
              <a:t>Modelle zur Konzeptualisierung der KI</a:t>
            </a:r>
            <a:endParaRPr lang="de-DE" dirty="0">
              <a:solidFill>
                <a:srgbClr val="FF0000"/>
              </a:solidFill>
            </a:endParaRPr>
          </a:p>
        </p:txBody>
      </p:sp>
      <p:graphicFrame>
        <p:nvGraphicFramePr>
          <p:cNvPr id="5" name="Inhaltsplatzhalter 2">
            <a:extLst>
              <a:ext uri="{FF2B5EF4-FFF2-40B4-BE49-F238E27FC236}">
                <a16:creationId xmlns:a16="http://schemas.microsoft.com/office/drawing/2014/main" id="{8E0F3FC4-C61A-D8CD-8466-6FBFBC8F111C}"/>
              </a:ext>
            </a:extLst>
          </p:cNvPr>
          <p:cNvGraphicFramePr>
            <a:graphicFrameLocks noGrp="1"/>
          </p:cNvGraphicFramePr>
          <p:nvPr>
            <p:ph idx="1"/>
            <p:extLst>
              <p:ext uri="{D42A27DB-BD31-4B8C-83A1-F6EECF244321}">
                <p14:modId xmlns:p14="http://schemas.microsoft.com/office/powerpoint/2010/main" val="91082289"/>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533742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A8908DB7-C3A6-4FCB-9820-CEE02B398C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52804668-FBBC-F3D4-9D10-7AD51D2B6C9B}"/>
              </a:ext>
            </a:extLst>
          </p:cNvPr>
          <p:cNvSpPr>
            <a:spLocks noGrp="1"/>
          </p:cNvSpPr>
          <p:nvPr>
            <p:ph type="title"/>
          </p:nvPr>
        </p:nvSpPr>
        <p:spPr>
          <a:xfrm>
            <a:off x="630936" y="640823"/>
            <a:ext cx="3419856" cy="5583148"/>
          </a:xfrm>
        </p:spPr>
        <p:txBody>
          <a:bodyPr anchor="ctr">
            <a:normAutofit/>
          </a:bodyPr>
          <a:lstStyle/>
          <a:p>
            <a:r>
              <a:rPr lang="de-DE" sz="4000" dirty="0">
                <a:solidFill>
                  <a:srgbClr val="FF0000"/>
                </a:solidFill>
              </a:rPr>
              <a:t>Das Modell von </a:t>
            </a:r>
            <a:r>
              <a:rPr lang="de-DE" sz="4000" dirty="0" err="1">
                <a:solidFill>
                  <a:srgbClr val="FF0000"/>
                </a:solidFill>
              </a:rPr>
              <a:t>Ng</a:t>
            </a:r>
            <a:r>
              <a:rPr lang="de-DE" sz="4000" dirty="0">
                <a:solidFill>
                  <a:srgbClr val="FF0000"/>
                </a:solidFill>
              </a:rPr>
              <a:t> et al. (2021)</a:t>
            </a:r>
          </a:p>
        </p:txBody>
      </p:sp>
      <p:sp>
        <p:nvSpPr>
          <p:cNvPr id="11" name="sketch line">
            <a:extLst>
              <a:ext uri="{FF2B5EF4-FFF2-40B4-BE49-F238E27FC236}">
                <a16:creationId xmlns:a16="http://schemas.microsoft.com/office/drawing/2014/main" id="{535742DD-1B16-4E9D-B715-0D74B4574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267200" y="630936"/>
            <a:ext cx="18288" cy="5590381"/>
          </a:xfrm>
          <a:custGeom>
            <a:avLst/>
            <a:gdLst>
              <a:gd name="connsiteX0" fmla="*/ 0 w 18288"/>
              <a:gd name="connsiteY0" fmla="*/ 0 h 5590381"/>
              <a:gd name="connsiteX1" fmla="*/ 18288 w 18288"/>
              <a:gd name="connsiteY1" fmla="*/ 0 h 5590381"/>
              <a:gd name="connsiteX2" fmla="*/ 18288 w 18288"/>
              <a:gd name="connsiteY2" fmla="*/ 754701 h 5590381"/>
              <a:gd name="connsiteX3" fmla="*/ 18288 w 18288"/>
              <a:gd name="connsiteY3" fmla="*/ 1565307 h 5590381"/>
              <a:gd name="connsiteX4" fmla="*/ 18288 w 18288"/>
              <a:gd name="connsiteY4" fmla="*/ 2152297 h 5590381"/>
              <a:gd name="connsiteX5" fmla="*/ 18288 w 18288"/>
              <a:gd name="connsiteY5" fmla="*/ 2906998 h 5590381"/>
              <a:gd name="connsiteX6" fmla="*/ 18288 w 18288"/>
              <a:gd name="connsiteY6" fmla="*/ 3549892 h 5590381"/>
              <a:gd name="connsiteX7" fmla="*/ 18288 w 18288"/>
              <a:gd name="connsiteY7" fmla="*/ 4080978 h 5590381"/>
              <a:gd name="connsiteX8" fmla="*/ 18288 w 18288"/>
              <a:gd name="connsiteY8" fmla="*/ 4835680 h 5590381"/>
              <a:gd name="connsiteX9" fmla="*/ 18288 w 18288"/>
              <a:gd name="connsiteY9" fmla="*/ 5590381 h 5590381"/>
              <a:gd name="connsiteX10" fmla="*/ 0 w 18288"/>
              <a:gd name="connsiteY10" fmla="*/ 5590381 h 5590381"/>
              <a:gd name="connsiteX11" fmla="*/ 0 w 18288"/>
              <a:gd name="connsiteY11" fmla="*/ 4835680 h 5590381"/>
              <a:gd name="connsiteX12" fmla="*/ 0 w 18288"/>
              <a:gd name="connsiteY12" fmla="*/ 4304593 h 5590381"/>
              <a:gd name="connsiteX13" fmla="*/ 0 w 18288"/>
              <a:gd name="connsiteY13" fmla="*/ 3773507 h 5590381"/>
              <a:gd name="connsiteX14" fmla="*/ 0 w 18288"/>
              <a:gd name="connsiteY14" fmla="*/ 3186517 h 5590381"/>
              <a:gd name="connsiteX15" fmla="*/ 0 w 18288"/>
              <a:gd name="connsiteY15" fmla="*/ 2487720 h 5590381"/>
              <a:gd name="connsiteX16" fmla="*/ 0 w 18288"/>
              <a:gd name="connsiteY16" fmla="*/ 1956633 h 5590381"/>
              <a:gd name="connsiteX17" fmla="*/ 0 w 18288"/>
              <a:gd name="connsiteY17" fmla="*/ 1425547 h 5590381"/>
              <a:gd name="connsiteX18" fmla="*/ 0 w 18288"/>
              <a:gd name="connsiteY18" fmla="*/ 614942 h 5590381"/>
              <a:gd name="connsiteX19" fmla="*/ 0 w 18288"/>
              <a:gd name="connsiteY19" fmla="*/ 0 h 559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88" h="5590381" fill="none" extrusionOk="0">
                <a:moveTo>
                  <a:pt x="0" y="0"/>
                </a:moveTo>
                <a:cubicBezTo>
                  <a:pt x="7726" y="-435"/>
                  <a:pt x="14198" y="437"/>
                  <a:pt x="18288" y="0"/>
                </a:cubicBezTo>
                <a:cubicBezTo>
                  <a:pt x="-5226" y="225076"/>
                  <a:pt x="46275" y="562283"/>
                  <a:pt x="18288" y="754701"/>
                </a:cubicBezTo>
                <a:cubicBezTo>
                  <a:pt x="-9699" y="947119"/>
                  <a:pt x="30081" y="1239251"/>
                  <a:pt x="18288" y="1565307"/>
                </a:cubicBezTo>
                <a:cubicBezTo>
                  <a:pt x="6495" y="1891363"/>
                  <a:pt x="7160" y="1999140"/>
                  <a:pt x="18288" y="2152297"/>
                </a:cubicBezTo>
                <a:cubicBezTo>
                  <a:pt x="29417" y="2305454"/>
                  <a:pt x="28705" y="2598333"/>
                  <a:pt x="18288" y="2906998"/>
                </a:cubicBezTo>
                <a:cubicBezTo>
                  <a:pt x="7871" y="3215663"/>
                  <a:pt x="35263" y="3327412"/>
                  <a:pt x="18288" y="3549892"/>
                </a:cubicBezTo>
                <a:cubicBezTo>
                  <a:pt x="1313" y="3772372"/>
                  <a:pt x="38561" y="3843836"/>
                  <a:pt x="18288" y="4080978"/>
                </a:cubicBezTo>
                <a:cubicBezTo>
                  <a:pt x="-1985" y="4318120"/>
                  <a:pt x="-3806" y="4511166"/>
                  <a:pt x="18288" y="4835680"/>
                </a:cubicBezTo>
                <a:cubicBezTo>
                  <a:pt x="40382" y="5160194"/>
                  <a:pt x="-13070" y="5401748"/>
                  <a:pt x="18288" y="5590381"/>
                </a:cubicBezTo>
                <a:cubicBezTo>
                  <a:pt x="12010" y="5589863"/>
                  <a:pt x="6799" y="5589982"/>
                  <a:pt x="0" y="5590381"/>
                </a:cubicBezTo>
                <a:cubicBezTo>
                  <a:pt x="-6480" y="5250523"/>
                  <a:pt x="-32148" y="5052531"/>
                  <a:pt x="0" y="4835680"/>
                </a:cubicBezTo>
                <a:cubicBezTo>
                  <a:pt x="32148" y="4618829"/>
                  <a:pt x="5352" y="4496374"/>
                  <a:pt x="0" y="4304593"/>
                </a:cubicBezTo>
                <a:cubicBezTo>
                  <a:pt x="-5352" y="4112812"/>
                  <a:pt x="9645" y="3919423"/>
                  <a:pt x="0" y="3773507"/>
                </a:cubicBezTo>
                <a:cubicBezTo>
                  <a:pt x="-9645" y="3627591"/>
                  <a:pt x="-10654" y="3330687"/>
                  <a:pt x="0" y="3186517"/>
                </a:cubicBezTo>
                <a:cubicBezTo>
                  <a:pt x="10654" y="3042347"/>
                  <a:pt x="18181" y="2635923"/>
                  <a:pt x="0" y="2487720"/>
                </a:cubicBezTo>
                <a:cubicBezTo>
                  <a:pt x="-18181" y="2339517"/>
                  <a:pt x="-7947" y="2113537"/>
                  <a:pt x="0" y="1956633"/>
                </a:cubicBezTo>
                <a:cubicBezTo>
                  <a:pt x="7947" y="1799729"/>
                  <a:pt x="-15145" y="1657735"/>
                  <a:pt x="0" y="1425547"/>
                </a:cubicBezTo>
                <a:cubicBezTo>
                  <a:pt x="15145" y="1193359"/>
                  <a:pt x="-23832" y="948054"/>
                  <a:pt x="0" y="614942"/>
                </a:cubicBezTo>
                <a:cubicBezTo>
                  <a:pt x="23832" y="281831"/>
                  <a:pt x="2816" y="129878"/>
                  <a:pt x="0" y="0"/>
                </a:cubicBezTo>
                <a:close/>
              </a:path>
              <a:path w="18288" h="5590381" stroke="0" extrusionOk="0">
                <a:moveTo>
                  <a:pt x="0" y="0"/>
                </a:moveTo>
                <a:cubicBezTo>
                  <a:pt x="5871" y="848"/>
                  <a:pt x="11713" y="-200"/>
                  <a:pt x="18288" y="0"/>
                </a:cubicBezTo>
                <a:cubicBezTo>
                  <a:pt x="41141" y="165299"/>
                  <a:pt x="3613" y="427555"/>
                  <a:pt x="18288" y="698798"/>
                </a:cubicBezTo>
                <a:cubicBezTo>
                  <a:pt x="32963" y="970041"/>
                  <a:pt x="19680" y="1226199"/>
                  <a:pt x="18288" y="1397595"/>
                </a:cubicBezTo>
                <a:cubicBezTo>
                  <a:pt x="16896" y="1568991"/>
                  <a:pt x="38798" y="1794517"/>
                  <a:pt x="18288" y="2152297"/>
                </a:cubicBezTo>
                <a:cubicBezTo>
                  <a:pt x="-2222" y="2510077"/>
                  <a:pt x="40846" y="2594424"/>
                  <a:pt x="18288" y="2739287"/>
                </a:cubicBezTo>
                <a:cubicBezTo>
                  <a:pt x="-4270" y="2884150"/>
                  <a:pt x="27117" y="3129706"/>
                  <a:pt x="18288" y="3493988"/>
                </a:cubicBezTo>
                <a:cubicBezTo>
                  <a:pt x="9459" y="3858270"/>
                  <a:pt x="54201" y="4041447"/>
                  <a:pt x="18288" y="4304593"/>
                </a:cubicBezTo>
                <a:cubicBezTo>
                  <a:pt x="-17625" y="4567740"/>
                  <a:pt x="49627" y="5149125"/>
                  <a:pt x="18288" y="5590381"/>
                </a:cubicBezTo>
                <a:cubicBezTo>
                  <a:pt x="10860" y="5590744"/>
                  <a:pt x="7568" y="5590157"/>
                  <a:pt x="0" y="5590381"/>
                </a:cubicBezTo>
                <a:cubicBezTo>
                  <a:pt x="36767" y="5266821"/>
                  <a:pt x="-16223" y="5116146"/>
                  <a:pt x="0" y="4835680"/>
                </a:cubicBezTo>
                <a:cubicBezTo>
                  <a:pt x="16223" y="4555214"/>
                  <a:pt x="-16316" y="4356490"/>
                  <a:pt x="0" y="4136882"/>
                </a:cubicBezTo>
                <a:cubicBezTo>
                  <a:pt x="16316" y="3917274"/>
                  <a:pt x="8005" y="3773465"/>
                  <a:pt x="0" y="3549892"/>
                </a:cubicBezTo>
                <a:cubicBezTo>
                  <a:pt x="-8005" y="3326319"/>
                  <a:pt x="27623" y="3052456"/>
                  <a:pt x="0" y="2851094"/>
                </a:cubicBezTo>
                <a:cubicBezTo>
                  <a:pt x="-27623" y="2649732"/>
                  <a:pt x="5614" y="2455815"/>
                  <a:pt x="0" y="2264104"/>
                </a:cubicBezTo>
                <a:cubicBezTo>
                  <a:pt x="-5614" y="2072393"/>
                  <a:pt x="22598" y="1990723"/>
                  <a:pt x="0" y="1733018"/>
                </a:cubicBezTo>
                <a:cubicBezTo>
                  <a:pt x="-22598" y="1475313"/>
                  <a:pt x="-6965" y="1369123"/>
                  <a:pt x="0" y="1090124"/>
                </a:cubicBezTo>
                <a:cubicBezTo>
                  <a:pt x="6965" y="811125"/>
                  <a:pt x="-19273" y="507044"/>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3114097614">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2" descr="SupraTix GmbH | Die Taxonomie von Bloom">
            <a:hlinkClick r:id="rId3"/>
            <a:extLst>
              <a:ext uri="{FF2B5EF4-FFF2-40B4-BE49-F238E27FC236}">
                <a16:creationId xmlns:a16="http://schemas.microsoft.com/office/drawing/2014/main" id="{61486D41-AC34-2DCD-797F-DE5FC87C4D39}"/>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4654296" y="1174364"/>
            <a:ext cx="6894576" cy="2826776"/>
          </a:xfrm>
          <a:prstGeom prst="rect">
            <a:avLst/>
          </a:prstGeom>
          <a:noFill/>
          <a:extLst>
            <a:ext uri="{909E8E84-426E-40DD-AFC4-6F175D3DCCD1}">
              <a14:hiddenFill xmlns:a14="http://schemas.microsoft.com/office/drawing/2010/main">
                <a:solidFill>
                  <a:srgbClr val="FFFFFF"/>
                </a:solidFill>
              </a14:hiddenFill>
            </a:ext>
          </a:extLst>
        </p:spPr>
      </p:pic>
      <p:sp>
        <p:nvSpPr>
          <p:cNvPr id="3" name="Inhaltsplatzhalter 2">
            <a:extLst>
              <a:ext uri="{FF2B5EF4-FFF2-40B4-BE49-F238E27FC236}">
                <a16:creationId xmlns:a16="http://schemas.microsoft.com/office/drawing/2014/main" id="{37BE3B9F-EB88-CBFE-CEAE-6EB54FD9F67A}"/>
              </a:ext>
            </a:extLst>
          </p:cNvPr>
          <p:cNvSpPr>
            <a:spLocks noGrp="1"/>
          </p:cNvSpPr>
          <p:nvPr>
            <p:ph idx="1"/>
          </p:nvPr>
        </p:nvSpPr>
        <p:spPr>
          <a:xfrm>
            <a:off x="4654296" y="4727152"/>
            <a:ext cx="6894576" cy="1571336"/>
          </a:xfrm>
        </p:spPr>
        <p:txBody>
          <a:bodyPr anchor="t">
            <a:normAutofit fontScale="92500" lnSpcReduction="20000"/>
          </a:bodyPr>
          <a:lstStyle/>
          <a:p>
            <a:r>
              <a:rPr lang="de-DE" sz="2600" dirty="0">
                <a:solidFill>
                  <a:srgbClr val="0070C0"/>
                </a:solidFill>
              </a:rPr>
              <a:t>1.	Wissen und Verstehen von KI</a:t>
            </a:r>
          </a:p>
          <a:p>
            <a:r>
              <a:rPr lang="de-DE" sz="2600" dirty="0">
                <a:solidFill>
                  <a:srgbClr val="0070C0"/>
                </a:solidFill>
              </a:rPr>
              <a:t>2.	Nutzen und Anwenden von KI</a:t>
            </a:r>
          </a:p>
          <a:p>
            <a:r>
              <a:rPr lang="de-DE" sz="2600" dirty="0">
                <a:solidFill>
                  <a:srgbClr val="0070C0"/>
                </a:solidFill>
              </a:rPr>
              <a:t>3.	Bewertung und Generierung von KI</a:t>
            </a:r>
          </a:p>
          <a:p>
            <a:pPr marL="0" indent="0">
              <a:buNone/>
            </a:pPr>
            <a:r>
              <a:rPr lang="de-DE" sz="2600" dirty="0">
                <a:solidFill>
                  <a:srgbClr val="0070C0"/>
                </a:solidFill>
              </a:rPr>
              <a:t>	Die Taxonomie nach Bloom</a:t>
            </a:r>
            <a:endParaRPr lang="de-DE" sz="2600" dirty="0">
              <a:solidFill>
                <a:srgbClr val="0070C0"/>
              </a:solidFill>
              <a:highlight>
                <a:srgbClr val="FFFF00"/>
              </a:highlight>
              <a:latin typeface="Times New Roman" panose="02020603050405020304" pitchFamily="18" charset="0"/>
              <a:cs typeface="Times New Roman" panose="02020603050405020304" pitchFamily="18" charset="0"/>
            </a:endParaRPr>
          </a:p>
          <a:p>
            <a:endParaRPr lang="de-DE" sz="1700" dirty="0">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endParaRPr>
          </a:p>
          <a:p>
            <a:endParaRPr lang="de-DE" sz="1700" dirty="0">
              <a:highlight>
                <a:srgbClr val="FFFF00"/>
              </a:highlight>
              <a:latin typeface="Times New Roman" panose="02020603050405020304" pitchFamily="18" charset="0"/>
              <a:ea typeface="Calibri" panose="020F0502020204030204" pitchFamily="34" charset="0"/>
              <a:cs typeface="Times New Roman" panose="02020603050405020304" pitchFamily="18" charset="0"/>
            </a:endParaRPr>
          </a:p>
          <a:p>
            <a:endParaRPr lang="de-DE" sz="1700" dirty="0">
              <a:effectLst/>
              <a:latin typeface="Calibri" panose="020F0502020204030204" pitchFamily="34" charset="0"/>
              <a:ea typeface="Calibri" panose="020F0502020204030204" pitchFamily="34" charset="0"/>
              <a:cs typeface="Times New Roman" panose="02020603050405020304" pitchFamily="18" charset="0"/>
            </a:endParaRPr>
          </a:p>
          <a:p>
            <a:endParaRPr lang="de-DE" sz="1700" dirty="0"/>
          </a:p>
        </p:txBody>
      </p:sp>
    </p:spTree>
    <p:extLst>
      <p:ext uri="{BB962C8B-B14F-4D97-AF65-F5344CB8AC3E}">
        <p14:creationId xmlns:p14="http://schemas.microsoft.com/office/powerpoint/2010/main" val="41432953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80B2AE4-1E14-7144-6250-33FF5EC884D5}"/>
              </a:ext>
            </a:extLst>
          </p:cNvPr>
          <p:cNvSpPr>
            <a:spLocks noGrp="1"/>
          </p:cNvSpPr>
          <p:nvPr>
            <p:ph type="title"/>
          </p:nvPr>
        </p:nvSpPr>
        <p:spPr/>
        <p:txBody>
          <a:bodyPr/>
          <a:lstStyle/>
          <a:p>
            <a:r>
              <a:rPr lang="de-DE" dirty="0"/>
              <a:t>Das Modell von Huang (2021)</a:t>
            </a:r>
          </a:p>
        </p:txBody>
      </p:sp>
      <p:graphicFrame>
        <p:nvGraphicFramePr>
          <p:cNvPr id="5" name="Inhaltsplatzhalter 2">
            <a:extLst>
              <a:ext uri="{FF2B5EF4-FFF2-40B4-BE49-F238E27FC236}">
                <a16:creationId xmlns:a16="http://schemas.microsoft.com/office/drawing/2014/main" id="{A2992189-13BF-AD45-4896-8069F8E859E1}"/>
              </a:ext>
            </a:extLst>
          </p:cNvPr>
          <p:cNvGraphicFramePr>
            <a:graphicFrameLocks noGrp="1"/>
          </p:cNvGraphicFramePr>
          <p:nvPr>
            <p:ph idx="1"/>
            <p:extLst>
              <p:ext uri="{D42A27DB-BD31-4B8C-83A1-F6EECF244321}">
                <p14:modId xmlns:p14="http://schemas.microsoft.com/office/powerpoint/2010/main" val="3021172961"/>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4500938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CEA2053A-DB14-B955-AB11-68B1D738A93E}"/>
              </a:ext>
            </a:extLst>
          </p:cNvPr>
          <p:cNvSpPr>
            <a:spLocks noGrp="1"/>
          </p:cNvSpPr>
          <p:nvPr>
            <p:ph type="title"/>
          </p:nvPr>
        </p:nvSpPr>
        <p:spPr>
          <a:xfrm>
            <a:off x="621792" y="1161288"/>
            <a:ext cx="3602736" cy="4526280"/>
          </a:xfrm>
        </p:spPr>
        <p:txBody>
          <a:bodyPr>
            <a:normAutofit/>
          </a:bodyPr>
          <a:lstStyle/>
          <a:p>
            <a:pPr algn="ctr"/>
            <a:r>
              <a:rPr lang="de-DE" sz="4000" dirty="0">
                <a:solidFill>
                  <a:srgbClr val="FF0000"/>
                </a:solidFill>
              </a:rPr>
              <a:t>4.</a:t>
            </a:r>
            <a:br>
              <a:rPr lang="de-DE" sz="4000" dirty="0">
                <a:solidFill>
                  <a:srgbClr val="FF0000"/>
                </a:solidFill>
              </a:rPr>
            </a:br>
            <a:r>
              <a:rPr lang="de-DE" sz="4000" dirty="0">
                <a:solidFill>
                  <a:srgbClr val="FF0000"/>
                </a:solidFill>
              </a:rPr>
              <a:t>Generative KI</a:t>
            </a:r>
          </a:p>
        </p:txBody>
      </p:sp>
      <p:sp>
        <p:nvSpPr>
          <p:cNvPr id="15" name="Rectangle 14">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5" name="Inhaltsplatzhalter 2">
            <a:extLst>
              <a:ext uri="{FF2B5EF4-FFF2-40B4-BE49-F238E27FC236}">
                <a16:creationId xmlns:a16="http://schemas.microsoft.com/office/drawing/2014/main" id="{7DC746F1-505E-72E4-BB08-251B9401BD99}"/>
              </a:ext>
            </a:extLst>
          </p:cNvPr>
          <p:cNvGraphicFramePr>
            <a:graphicFrameLocks noGrp="1"/>
          </p:cNvGraphicFramePr>
          <p:nvPr>
            <p:ph idx="1"/>
            <p:extLst>
              <p:ext uri="{D42A27DB-BD31-4B8C-83A1-F6EECF244321}">
                <p14:modId xmlns:p14="http://schemas.microsoft.com/office/powerpoint/2010/main" val="3101418810"/>
              </p:ext>
            </p:extLst>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6043388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8CA06CD6-90CA-4C45-856C-6771339E1E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tx1">
              <a:alpha val="10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5A32258A-BCB4-3E5B-9510-2B427A705E62}"/>
              </a:ext>
            </a:extLst>
          </p:cNvPr>
          <p:cNvSpPr>
            <a:spLocks noGrp="1"/>
          </p:cNvSpPr>
          <p:nvPr>
            <p:ph type="title"/>
          </p:nvPr>
        </p:nvSpPr>
        <p:spPr>
          <a:xfrm>
            <a:off x="838200" y="963507"/>
            <a:ext cx="3494362" cy="4930986"/>
          </a:xfrm>
        </p:spPr>
        <p:txBody>
          <a:bodyPr>
            <a:normAutofit/>
          </a:bodyPr>
          <a:lstStyle/>
          <a:p>
            <a:pPr algn="r"/>
            <a:r>
              <a:rPr lang="de-DE" sz="3200" dirty="0">
                <a:solidFill>
                  <a:srgbClr val="FF0000"/>
                </a:solidFill>
              </a:rPr>
              <a:t>Generative KI</a:t>
            </a:r>
            <a:br>
              <a:rPr lang="de-DE" sz="3200" dirty="0">
                <a:solidFill>
                  <a:srgbClr val="FF0000"/>
                </a:solidFill>
              </a:rPr>
            </a:br>
            <a:r>
              <a:rPr lang="de-DE" sz="3200" dirty="0">
                <a:solidFill>
                  <a:srgbClr val="FF0000"/>
                </a:solidFill>
              </a:rPr>
              <a:t>In der Literatur werden zwei unterschiedliche Richtungen identifiziert:</a:t>
            </a:r>
          </a:p>
        </p:txBody>
      </p:sp>
      <p:cxnSp>
        <p:nvCxnSpPr>
          <p:cNvPr id="16" name="Straight Connector 15">
            <a:extLst>
              <a:ext uri="{FF2B5EF4-FFF2-40B4-BE49-F238E27FC236}">
                <a16:creationId xmlns:a16="http://schemas.microsoft.com/office/drawing/2014/main" id="{5021601D-2758-4B15-A31C-FDA184C51B3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2057400"/>
            <a:ext cx="0" cy="2743200"/>
          </a:xfrm>
          <a:prstGeom prst="line">
            <a:avLst/>
          </a:prstGeom>
          <a:ln w="1905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3" name="Inhaltsplatzhalter 2">
            <a:extLst>
              <a:ext uri="{FF2B5EF4-FFF2-40B4-BE49-F238E27FC236}">
                <a16:creationId xmlns:a16="http://schemas.microsoft.com/office/drawing/2014/main" id="{3618DEAE-2785-7D2C-8502-48ACA68AAA26}"/>
              </a:ext>
            </a:extLst>
          </p:cNvPr>
          <p:cNvSpPr>
            <a:spLocks noGrp="1"/>
          </p:cNvSpPr>
          <p:nvPr>
            <p:ph sz="half" idx="1"/>
          </p:nvPr>
        </p:nvSpPr>
        <p:spPr>
          <a:xfrm>
            <a:off x="4976030" y="963507"/>
            <a:ext cx="6250940" cy="2304627"/>
          </a:xfrm>
        </p:spPr>
        <p:txBody>
          <a:bodyPr anchor="b">
            <a:normAutofit/>
          </a:bodyPr>
          <a:lstStyle/>
          <a:p>
            <a:r>
              <a:rPr lang="de-DE"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G</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enerative </a:t>
            </a:r>
            <a:r>
              <a:rPr lang="de-DE"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Adversarial</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Network (GAN</a:t>
            </a:r>
            <a:endParaRPr lang="de-DE" dirty="0">
              <a:solidFill>
                <a:srgbClr val="0070C0"/>
              </a:solidFill>
            </a:endParaRPr>
          </a:p>
          <a:p>
            <a:endParaRPr lang="de-DE" sz="2000" dirty="0"/>
          </a:p>
        </p:txBody>
      </p:sp>
      <p:sp>
        <p:nvSpPr>
          <p:cNvPr id="4" name="Inhaltsplatzhalter 3">
            <a:extLst>
              <a:ext uri="{FF2B5EF4-FFF2-40B4-BE49-F238E27FC236}">
                <a16:creationId xmlns:a16="http://schemas.microsoft.com/office/drawing/2014/main" id="{FDEC1EC2-40BF-45C2-473B-CEB656750655}"/>
              </a:ext>
            </a:extLst>
          </p:cNvPr>
          <p:cNvSpPr>
            <a:spLocks noGrp="1"/>
          </p:cNvSpPr>
          <p:nvPr>
            <p:ph sz="half" idx="2"/>
          </p:nvPr>
        </p:nvSpPr>
        <p:spPr>
          <a:xfrm>
            <a:off x="4976030" y="3589866"/>
            <a:ext cx="6250940" cy="2304628"/>
          </a:xfrm>
        </p:spPr>
        <p:txBody>
          <a:bodyPr>
            <a:normAutofit/>
          </a:bodyPr>
          <a:lstStyle/>
          <a:p>
            <a:pPr lvl="0"/>
            <a:r>
              <a:rPr lang="de-DE" dirty="0">
                <a:solidFill>
                  <a:srgbClr val="0070C0"/>
                </a:solidFill>
              </a:rPr>
              <a:t>Generative </a:t>
            </a:r>
            <a:r>
              <a:rPr lang="de-DE" dirty="0" err="1">
                <a:solidFill>
                  <a:srgbClr val="0070C0"/>
                </a:solidFill>
              </a:rPr>
              <a:t>Pre-Trained</a:t>
            </a:r>
            <a:r>
              <a:rPr lang="de-DE" dirty="0">
                <a:solidFill>
                  <a:srgbClr val="0070C0"/>
                </a:solidFill>
              </a:rPr>
              <a:t> Transformer (GPT) (</a:t>
            </a:r>
            <a:r>
              <a:rPr lang="de-DE" dirty="0" err="1">
                <a:solidFill>
                  <a:srgbClr val="0070C0"/>
                </a:solidFill>
              </a:rPr>
              <a:t>Abukmeil</a:t>
            </a:r>
            <a:r>
              <a:rPr lang="de-DE" dirty="0">
                <a:solidFill>
                  <a:srgbClr val="0070C0"/>
                </a:solidFill>
              </a:rPr>
              <a:t> et at., 2021; Brown et al., 2020; Hu, 2022; </a:t>
            </a:r>
            <a:r>
              <a:rPr lang="de-DE" dirty="0" err="1">
                <a:solidFill>
                  <a:srgbClr val="0070C0"/>
                </a:solidFill>
              </a:rPr>
              <a:t>Gui</a:t>
            </a:r>
            <a:r>
              <a:rPr lang="de-DE" dirty="0">
                <a:solidFill>
                  <a:srgbClr val="0070C0"/>
                </a:solidFill>
              </a:rPr>
              <a:t> et al., 2021). </a:t>
            </a:r>
            <a:endParaRPr lang="en-US" dirty="0">
              <a:solidFill>
                <a:srgbClr val="0070C0"/>
              </a:solidFill>
            </a:endParaRPr>
          </a:p>
          <a:p>
            <a:endParaRPr lang="de-DE" sz="2000" dirty="0">
              <a:solidFill>
                <a:srgbClr val="0070C0"/>
              </a:solidFill>
            </a:endParaRPr>
          </a:p>
        </p:txBody>
      </p:sp>
    </p:spTree>
    <p:extLst>
      <p:ext uri="{BB962C8B-B14F-4D97-AF65-F5344CB8AC3E}">
        <p14:creationId xmlns:p14="http://schemas.microsoft.com/office/powerpoint/2010/main" val="144822276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702E43F-852E-980D-3C6D-BDCBB5544D69}"/>
              </a:ext>
            </a:extLst>
          </p:cNvPr>
          <p:cNvSpPr>
            <a:spLocks noGrp="1"/>
          </p:cNvSpPr>
          <p:nvPr>
            <p:ph type="title"/>
          </p:nvPr>
        </p:nvSpPr>
        <p:spPr/>
        <p:txBody>
          <a:bodyPr>
            <a:normAutofit/>
          </a:bodyPr>
          <a:lstStyle/>
          <a:p>
            <a:pPr algn="ctr"/>
            <a:r>
              <a:rPr lang="de-DE" sz="3600" b="0" dirty="0">
                <a:solidFill>
                  <a:srgbClr val="FF0000"/>
                </a:solidFill>
              </a:rPr>
              <a:t>Die Entwicklung von KI</a:t>
            </a:r>
          </a:p>
        </p:txBody>
      </p:sp>
      <p:graphicFrame>
        <p:nvGraphicFramePr>
          <p:cNvPr id="6" name="Inhaltsplatzhalter 2">
            <a:extLst>
              <a:ext uri="{FF2B5EF4-FFF2-40B4-BE49-F238E27FC236}">
                <a16:creationId xmlns:a16="http://schemas.microsoft.com/office/drawing/2014/main" id="{E351362B-216B-792A-E492-F4B5CF64B80F}"/>
              </a:ext>
            </a:extLst>
          </p:cNvPr>
          <p:cNvGraphicFramePr>
            <a:graphicFrameLocks noGrp="1"/>
          </p:cNvGraphicFramePr>
          <p:nvPr>
            <p:ph sz="half" idx="1"/>
          </p:nvPr>
        </p:nvGraphicFramePr>
        <p:xfrm>
          <a:off x="1082185" y="2440568"/>
          <a:ext cx="4841505" cy="3801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Inhaltsplatzhalter 3">
            <a:extLst>
              <a:ext uri="{FF2B5EF4-FFF2-40B4-BE49-F238E27FC236}">
                <a16:creationId xmlns:a16="http://schemas.microsoft.com/office/drawing/2014/main" id="{2D4581E5-07B3-0B42-62EA-A2AA6D5FD769}"/>
              </a:ext>
            </a:extLst>
          </p:cNvPr>
          <p:cNvSpPr>
            <a:spLocks noGrp="1"/>
          </p:cNvSpPr>
          <p:nvPr>
            <p:ph sz="half" idx="2"/>
          </p:nvPr>
        </p:nvSpPr>
        <p:spPr/>
        <p:txBody>
          <a:bodyPr>
            <a:normAutofit lnSpcReduction="10000"/>
          </a:bodyPr>
          <a:lstStyle/>
          <a:p>
            <a:r>
              <a:rPr lang="de-DE" sz="4000" dirty="0">
                <a:solidFill>
                  <a:srgbClr val="0070C0"/>
                </a:solidFill>
              </a:rPr>
              <a:t>Künstliche Intelligenz</a:t>
            </a:r>
            <a:endParaRPr lang="de-DE" sz="6900" dirty="0">
              <a:solidFill>
                <a:srgbClr val="0070C0"/>
              </a:solidFill>
            </a:endParaRPr>
          </a:p>
          <a:p>
            <a:r>
              <a:rPr lang="de-DE" sz="3600" dirty="0">
                <a:solidFill>
                  <a:srgbClr val="0070C0"/>
                </a:solidFill>
              </a:rPr>
              <a:t>In allen Bereichen des Lebens, insbesondere in den Bereichen: Arbeit, Bildung, Unternehmen, Wirtschaft, Gesundheit, Transport, Sicherheit, Landwirtschaft</a:t>
            </a:r>
          </a:p>
          <a:p>
            <a:endParaRPr lang="de-DE" sz="3600" dirty="0">
              <a:solidFill>
                <a:schemeClr val="accent4">
                  <a:lumMod val="50000"/>
                </a:schemeClr>
              </a:solidFill>
            </a:endParaRPr>
          </a:p>
        </p:txBody>
      </p:sp>
    </p:spTree>
    <p:extLst>
      <p:ext uri="{BB962C8B-B14F-4D97-AF65-F5344CB8AC3E}">
        <p14:creationId xmlns:p14="http://schemas.microsoft.com/office/powerpoint/2010/main" val="274921194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 name="Rectangle 21">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el 4">
            <a:extLst>
              <a:ext uri="{FF2B5EF4-FFF2-40B4-BE49-F238E27FC236}">
                <a16:creationId xmlns:a16="http://schemas.microsoft.com/office/drawing/2014/main" id="{6A6232CF-43D8-04C4-936F-EBBD4CF6DDD9}"/>
              </a:ext>
            </a:extLst>
          </p:cNvPr>
          <p:cNvSpPr>
            <a:spLocks noGrp="1"/>
          </p:cNvSpPr>
          <p:nvPr>
            <p:ph type="title"/>
          </p:nvPr>
        </p:nvSpPr>
        <p:spPr>
          <a:xfrm>
            <a:off x="586478" y="1683756"/>
            <a:ext cx="3115265" cy="2396359"/>
          </a:xfrm>
        </p:spPr>
        <p:txBody>
          <a:bodyPr anchor="b">
            <a:normAutofit/>
          </a:bodyPr>
          <a:lstStyle/>
          <a:p>
            <a:pPr algn="r"/>
            <a:r>
              <a:rPr lang="de-DE" sz="2500">
                <a:solidFill>
                  <a:srgbClr val="FFFFFF"/>
                </a:solidFill>
                <a:latin typeface="Times New Roman" panose="02020603050405020304" pitchFamily="18" charset="0"/>
                <a:ea typeface="Calibri" panose="020F0502020204030204" pitchFamily="34" charset="0"/>
                <a:cs typeface="Times New Roman" panose="02020603050405020304" pitchFamily="18" charset="0"/>
              </a:rPr>
              <a:t>G</a:t>
            </a:r>
            <a:r>
              <a:rPr lang="de-DE" sz="2500">
                <a:solidFill>
                  <a:srgbClr val="FFFFFF"/>
                </a:solidFill>
                <a:effectLst/>
                <a:latin typeface="Times New Roman" panose="02020603050405020304" pitchFamily="18" charset="0"/>
                <a:ea typeface="Calibri" panose="020F0502020204030204" pitchFamily="34" charset="0"/>
                <a:cs typeface="Times New Roman" panose="02020603050405020304" pitchFamily="18" charset="0"/>
              </a:rPr>
              <a:t>enerative Adversarial Network (GAN)</a:t>
            </a:r>
            <a:br>
              <a:rPr lang="de-DE" sz="2500">
                <a:solidFill>
                  <a:srgbClr val="FFFFFF"/>
                </a:solidFill>
              </a:rPr>
            </a:br>
            <a:r>
              <a:rPr lang="de-DE" sz="2500">
                <a:solidFill>
                  <a:srgbClr val="FFFFFF"/>
                </a:solidFill>
              </a:rPr>
              <a:t>(Erstmals von Goodfellow (2014) vorgestellt</a:t>
            </a:r>
          </a:p>
        </p:txBody>
      </p:sp>
      <p:graphicFrame>
        <p:nvGraphicFramePr>
          <p:cNvPr id="8" name="Inhaltsplatzhalter 5">
            <a:extLst>
              <a:ext uri="{FF2B5EF4-FFF2-40B4-BE49-F238E27FC236}">
                <a16:creationId xmlns:a16="http://schemas.microsoft.com/office/drawing/2014/main" id="{4E81A860-20FD-C463-9080-F0A2CA31544C}"/>
              </a:ext>
            </a:extLst>
          </p:cNvPr>
          <p:cNvGraphicFramePr>
            <a:graphicFrameLocks noGrp="1"/>
          </p:cNvGraphicFramePr>
          <p:nvPr>
            <p:ph idx="1"/>
            <p:extLst>
              <p:ext uri="{D42A27DB-BD31-4B8C-83A1-F6EECF244321}">
                <p14:modId xmlns:p14="http://schemas.microsoft.com/office/powerpoint/2010/main" val="1117714731"/>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53856825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21F2638-DF5B-1525-CE7C-C73C510924EC}"/>
              </a:ext>
            </a:extLst>
          </p:cNvPr>
          <p:cNvPicPr>
            <a:picLocks noChangeAspect="1"/>
          </p:cNvPicPr>
          <p:nvPr/>
        </p:nvPicPr>
        <p:blipFill>
          <a:blip r:embed="rId3">
            <a:duotone>
              <a:schemeClr val="bg2">
                <a:shade val="45000"/>
                <a:satMod val="135000"/>
              </a:schemeClr>
              <a:prstClr val="white"/>
            </a:duotone>
          </a:blip>
          <a:srcRect t="15730"/>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744F5F5F-A093-7872-1672-020DBEAB9490}"/>
              </a:ext>
            </a:extLst>
          </p:cNvPr>
          <p:cNvSpPr>
            <a:spLocks noGrp="1"/>
          </p:cNvSpPr>
          <p:nvPr>
            <p:ph type="title"/>
          </p:nvPr>
        </p:nvSpPr>
        <p:spPr>
          <a:xfrm>
            <a:off x="838200" y="365125"/>
            <a:ext cx="10515600" cy="1325563"/>
          </a:xfrm>
        </p:spPr>
        <p:txBody>
          <a:bodyPr vert="horz" lIns="91440" tIns="45720" rIns="91440" bIns="45720" rtlCol="0" anchor="ctr">
            <a:normAutofit/>
          </a:bodyPr>
          <a:lstStyle/>
          <a:p>
            <a:r>
              <a:rPr lang="en-US" dirty="0">
                <a:solidFill>
                  <a:srgbClr val="FF0000"/>
                </a:solidFill>
              </a:rPr>
              <a:t>G</a:t>
            </a:r>
            <a:r>
              <a:rPr lang="en-US" dirty="0">
                <a:solidFill>
                  <a:srgbClr val="FF0000"/>
                </a:solidFill>
                <a:effectLst/>
              </a:rPr>
              <a:t>enerative Adversarial Network (GAN</a:t>
            </a:r>
            <a:br>
              <a:rPr lang="en-US" dirty="0">
                <a:solidFill>
                  <a:srgbClr val="FF0000"/>
                </a:solidFill>
              </a:rPr>
            </a:br>
            <a:endParaRPr lang="en-US" dirty="0">
              <a:solidFill>
                <a:srgbClr val="FF0000"/>
              </a:solidFill>
            </a:endParaRPr>
          </a:p>
        </p:txBody>
      </p:sp>
      <p:graphicFrame>
        <p:nvGraphicFramePr>
          <p:cNvPr id="5" name="Inhaltsplatzhalter 2">
            <a:extLst>
              <a:ext uri="{FF2B5EF4-FFF2-40B4-BE49-F238E27FC236}">
                <a16:creationId xmlns:a16="http://schemas.microsoft.com/office/drawing/2014/main" id="{32611834-06C5-FD45-DB04-44581FFD7F2E}"/>
              </a:ext>
            </a:extLst>
          </p:cNvPr>
          <p:cNvGraphicFramePr>
            <a:graphicFrameLocks noGrp="1"/>
          </p:cNvGraphicFramePr>
          <p:nvPr>
            <p:ph sz="half" idx="1"/>
            <p:extLst>
              <p:ext uri="{D42A27DB-BD31-4B8C-83A1-F6EECF244321}">
                <p14:modId xmlns:p14="http://schemas.microsoft.com/office/powerpoint/2010/main" val="709356162"/>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2387453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E223F18D-CFB1-4F5E-6676-EB750280B8FF}"/>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3894D1CA-30CB-698D-862A-0B655FD10907}"/>
              </a:ext>
            </a:extLst>
          </p:cNvPr>
          <p:cNvSpPr>
            <a:spLocks noGrp="1"/>
          </p:cNvSpPr>
          <p:nvPr>
            <p:ph type="title"/>
          </p:nvPr>
        </p:nvSpPr>
        <p:spPr/>
        <p:txBody>
          <a:bodyPr>
            <a:normAutofit/>
          </a:bodyPr>
          <a:lstStyle/>
          <a:p>
            <a:pPr algn="ctr"/>
            <a:r>
              <a:rPr lang="de-DE" sz="3200" b="0" dirty="0">
                <a:solidFill>
                  <a:srgbClr val="FF0000"/>
                </a:solidFill>
              </a:rPr>
              <a:t>Generative KI</a:t>
            </a:r>
            <a:br>
              <a:rPr lang="de-DE" sz="3200" b="0" dirty="0">
                <a:solidFill>
                  <a:srgbClr val="FF0000"/>
                </a:solidFill>
              </a:rPr>
            </a:br>
            <a:r>
              <a:rPr lang="de-DE" sz="3200" b="0" dirty="0">
                <a:solidFill>
                  <a:srgbClr val="FF0000"/>
                </a:solidFill>
              </a:rPr>
              <a:t>Einsatzbereiche</a:t>
            </a:r>
          </a:p>
        </p:txBody>
      </p:sp>
      <p:graphicFrame>
        <p:nvGraphicFramePr>
          <p:cNvPr id="6" name="Inhaltsplatzhalter 2">
            <a:extLst>
              <a:ext uri="{FF2B5EF4-FFF2-40B4-BE49-F238E27FC236}">
                <a16:creationId xmlns:a16="http://schemas.microsoft.com/office/drawing/2014/main" id="{79C321C1-B350-94A8-8BE9-297F4477D008}"/>
              </a:ext>
            </a:extLst>
          </p:cNvPr>
          <p:cNvGraphicFramePr>
            <a:graphicFrameLocks noGrp="1"/>
          </p:cNvGraphicFramePr>
          <p:nvPr>
            <p:ph sz="half" idx="1"/>
            <p:extLst>
              <p:ext uri="{D42A27DB-BD31-4B8C-83A1-F6EECF244321}">
                <p14:modId xmlns:p14="http://schemas.microsoft.com/office/powerpoint/2010/main" val="4194332751"/>
              </p:ext>
            </p:extLst>
          </p:nvPr>
        </p:nvGraphicFramePr>
        <p:xfrm>
          <a:off x="1082185" y="2130600"/>
          <a:ext cx="4841505" cy="3801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Inhaltsplatzhalter 3">
            <a:extLst>
              <a:ext uri="{FF2B5EF4-FFF2-40B4-BE49-F238E27FC236}">
                <a16:creationId xmlns:a16="http://schemas.microsoft.com/office/drawing/2014/main" id="{6B1964CA-0211-66EA-3453-E5F5F881C589}"/>
              </a:ext>
            </a:extLst>
          </p:cNvPr>
          <p:cNvSpPr>
            <a:spLocks noGrp="1"/>
          </p:cNvSpPr>
          <p:nvPr>
            <p:ph sz="half" idx="2"/>
          </p:nvPr>
        </p:nvSpPr>
        <p:spPr>
          <a:xfrm>
            <a:off x="6730139" y="1236693"/>
            <a:ext cx="5181600" cy="4351338"/>
          </a:xfrm>
        </p:spPr>
        <p:txBody>
          <a:bodyPr>
            <a:normAutofit lnSpcReduction="10000"/>
          </a:bodyPr>
          <a:lstStyle/>
          <a:p>
            <a:endParaRPr lang="de-DE" sz="2400" dirty="0"/>
          </a:p>
          <a:p>
            <a:pPr marL="0" indent="0">
              <a:buNone/>
            </a:pPr>
            <a:endParaRPr lang="de-DE" sz="2400" dirty="0"/>
          </a:p>
          <a:p>
            <a:pPr marL="0" indent="0">
              <a:buNone/>
            </a:pPr>
            <a:endParaRPr lang="de-DE" sz="3200" dirty="0">
              <a:solidFill>
                <a:srgbClr val="0070C0"/>
              </a:solidFill>
            </a:endParaRPr>
          </a:p>
          <a:p>
            <a:pPr marL="0" indent="0">
              <a:buNone/>
            </a:pPr>
            <a:r>
              <a:rPr lang="de-DE" sz="3200" dirty="0">
                <a:solidFill>
                  <a:srgbClr val="0070C0"/>
                </a:solidFill>
              </a:rPr>
              <a:t>Trotz bestehender Bedenken gegenüber generativer KI, die wirtschaftliche, soziale, ethische, rechtliche, politische und ökologische Fragen berühren, KI ist gekommen, um zu bleiben.</a:t>
            </a:r>
          </a:p>
        </p:txBody>
      </p:sp>
    </p:spTree>
    <p:extLst>
      <p:ext uri="{BB962C8B-B14F-4D97-AF65-F5344CB8AC3E}">
        <p14:creationId xmlns:p14="http://schemas.microsoft.com/office/powerpoint/2010/main" val="56669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6B4CCCB2-4F61-5EB4-0195-FD648A677DF8}"/>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B35E67C3-CA48-74E8-4A44-F6EAAB9D6FBA}"/>
              </a:ext>
            </a:extLst>
          </p:cNvPr>
          <p:cNvSpPr>
            <a:spLocks noGrp="1"/>
          </p:cNvSpPr>
          <p:nvPr>
            <p:ph type="title"/>
          </p:nvPr>
        </p:nvSpPr>
        <p:spPr/>
        <p:txBody>
          <a:bodyPr/>
          <a:lstStyle/>
          <a:p>
            <a:pPr algn="ctr"/>
            <a:r>
              <a:rPr lang="de-DE" sz="3600" dirty="0">
                <a:solidFill>
                  <a:srgbClr val="FF0000"/>
                </a:solidFill>
              </a:rPr>
              <a:t>Generative KI</a:t>
            </a:r>
            <a:endParaRPr lang="de-DE" dirty="0">
              <a:solidFill>
                <a:srgbClr val="FF0000"/>
              </a:solidFill>
            </a:endParaRPr>
          </a:p>
        </p:txBody>
      </p:sp>
      <p:sp>
        <p:nvSpPr>
          <p:cNvPr id="3" name="Inhaltsplatzhalter 2">
            <a:extLst>
              <a:ext uri="{FF2B5EF4-FFF2-40B4-BE49-F238E27FC236}">
                <a16:creationId xmlns:a16="http://schemas.microsoft.com/office/drawing/2014/main" id="{D1BA9D66-6160-2A6D-52F7-8274C5AFAAED}"/>
              </a:ext>
            </a:extLst>
          </p:cNvPr>
          <p:cNvSpPr>
            <a:spLocks noGrp="1"/>
          </p:cNvSpPr>
          <p:nvPr>
            <p:ph idx="1"/>
          </p:nvPr>
        </p:nvSpPr>
        <p:spPr/>
        <p:txBody>
          <a:bodyPr/>
          <a:lstStyle/>
          <a:p>
            <a:pPr marL="0" indent="0">
              <a:buNone/>
            </a:pPr>
            <a:endParaRPr lang="de-DE" dirty="0"/>
          </a:p>
        </p:txBody>
      </p:sp>
      <p:pic>
        <p:nvPicPr>
          <p:cNvPr id="8194" name="Picture 2" descr="7 examples of real businesses using DALL·E for visual content">
            <a:hlinkClick r:id="rId3"/>
            <a:extLst>
              <a:ext uri="{FF2B5EF4-FFF2-40B4-BE49-F238E27FC236}">
                <a16:creationId xmlns:a16="http://schemas.microsoft.com/office/drawing/2014/main" id="{C7A3103C-7B38-371C-8BE5-7738579AE45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46950" y="1690688"/>
            <a:ext cx="4845050" cy="4310277"/>
          </a:xfrm>
          <a:prstGeom prst="rect">
            <a:avLst/>
          </a:prstGeom>
          <a:noFill/>
          <a:extLst>
            <a:ext uri="{909E8E84-426E-40DD-AFC4-6F175D3DCCD1}">
              <a14:hiddenFill xmlns:a14="http://schemas.microsoft.com/office/drawing/2010/main">
                <a:solidFill>
                  <a:srgbClr val="FFFFFF"/>
                </a:solidFill>
              </a14:hiddenFill>
            </a:ext>
          </a:extLst>
        </p:spPr>
      </p:pic>
      <p:pic>
        <p:nvPicPr>
          <p:cNvPr id="8195" name="Picture 3" descr="7 examples of real businesses using DALL·E for visual content">
            <a:hlinkClick r:id="rId3"/>
            <a:extLst>
              <a:ext uri="{FF2B5EF4-FFF2-40B4-BE49-F238E27FC236}">
                <a16:creationId xmlns:a16="http://schemas.microsoft.com/office/drawing/2014/main" id="{C852D73B-9C1A-126C-8E02-406A341A5F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042187" y="-3093382"/>
            <a:ext cx="1272761" cy="1133720"/>
          </a:xfrm>
          <a:prstGeom prst="rect">
            <a:avLst/>
          </a:prstGeom>
          <a:noFill/>
          <a:extLst>
            <a:ext uri="{909E8E84-426E-40DD-AFC4-6F175D3DCCD1}">
              <a14:hiddenFill xmlns:a14="http://schemas.microsoft.com/office/drawing/2010/main">
                <a:solidFill>
                  <a:srgbClr val="FFFFFF"/>
                </a:solidFill>
              </a14:hiddenFill>
            </a:ext>
          </a:extLst>
        </p:spPr>
      </p:pic>
      <p:pic>
        <p:nvPicPr>
          <p:cNvPr id="8197" name="Picture 5" descr="DALL-E : AI Image Generator für Android - Lade die APK von Uptodown herunter">
            <a:hlinkClick r:id="rId6"/>
            <a:extLst>
              <a:ext uri="{FF2B5EF4-FFF2-40B4-BE49-F238E27FC236}">
                <a16:creationId xmlns:a16="http://schemas.microsoft.com/office/drawing/2014/main" id="{1B2E4145-8EB0-6ACE-4631-1117F3354F5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0013" y="2545449"/>
            <a:ext cx="2540000" cy="2540001"/>
          </a:xfrm>
          <a:prstGeom prst="rect">
            <a:avLst/>
          </a:prstGeom>
          <a:noFill/>
          <a:extLst>
            <a:ext uri="{909E8E84-426E-40DD-AFC4-6F175D3DCCD1}">
              <a14:hiddenFill xmlns:a14="http://schemas.microsoft.com/office/drawing/2010/main">
                <a:solidFill>
                  <a:srgbClr val="FFFFFF"/>
                </a:solidFill>
              </a14:hiddenFill>
            </a:ext>
          </a:extLst>
        </p:spPr>
      </p:pic>
      <p:pic>
        <p:nvPicPr>
          <p:cNvPr id="8198" name="Picture 6" descr="DALL-E : AI Image Generator für Android - Lade die APK von Uptodown herunter">
            <a:hlinkClick r:id="rId6"/>
            <a:extLst>
              <a:ext uri="{FF2B5EF4-FFF2-40B4-BE49-F238E27FC236}">
                <a16:creationId xmlns:a16="http://schemas.microsoft.com/office/drawing/2014/main" id="{25219D87-4542-00B9-9BF8-81EC39CAC25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2763" y="2545449"/>
            <a:ext cx="2540000" cy="25400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215704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D009D6D5-DAC2-4A8B-A17A-E206B9012D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2AFA65AD-6C65-5181-A92D-CCA037ED1992}"/>
              </a:ext>
            </a:extLst>
          </p:cNvPr>
          <p:cNvSpPr>
            <a:spLocks noGrp="1"/>
          </p:cNvSpPr>
          <p:nvPr>
            <p:ph type="title"/>
          </p:nvPr>
        </p:nvSpPr>
        <p:spPr>
          <a:xfrm>
            <a:off x="838201" y="365125"/>
            <a:ext cx="5251316" cy="1807305"/>
          </a:xfrm>
        </p:spPr>
        <p:txBody>
          <a:bodyPr>
            <a:normAutofit/>
          </a:bodyPr>
          <a:lstStyle/>
          <a:p>
            <a:pPr algn="ctr"/>
            <a:r>
              <a:rPr lang="de-DE" sz="4000" dirty="0">
                <a:solidFill>
                  <a:srgbClr val="FF0000"/>
                </a:solidFill>
              </a:rPr>
              <a:t>Anwendungsbereiche von generativer KI</a:t>
            </a:r>
          </a:p>
        </p:txBody>
      </p:sp>
      <p:sp>
        <p:nvSpPr>
          <p:cNvPr id="3" name="Inhaltsplatzhalter 2">
            <a:extLst>
              <a:ext uri="{FF2B5EF4-FFF2-40B4-BE49-F238E27FC236}">
                <a16:creationId xmlns:a16="http://schemas.microsoft.com/office/drawing/2014/main" id="{A159F81B-A715-E522-A8D3-8E6C250C6D97}"/>
              </a:ext>
            </a:extLst>
          </p:cNvPr>
          <p:cNvSpPr>
            <a:spLocks noGrp="1"/>
          </p:cNvSpPr>
          <p:nvPr>
            <p:ph idx="1"/>
          </p:nvPr>
        </p:nvSpPr>
        <p:spPr>
          <a:xfrm>
            <a:off x="838200" y="2333297"/>
            <a:ext cx="4619621" cy="3843666"/>
          </a:xfrm>
        </p:spPr>
        <p:txBody>
          <a:bodyPr>
            <a:normAutofit lnSpcReduction="10000"/>
          </a:bodyPr>
          <a:lstStyle/>
          <a:p>
            <a:endParaRPr lang="de-DE" sz="2000" dirty="0"/>
          </a:p>
          <a:p>
            <a:r>
              <a:rPr lang="de-DE" dirty="0">
                <a:solidFill>
                  <a:schemeClr val="accent6">
                    <a:lumMod val="50000"/>
                  </a:schemeClr>
                </a:solidFill>
              </a:rPr>
              <a:t>In der Automobilbranche</a:t>
            </a:r>
          </a:p>
          <a:p>
            <a:r>
              <a:rPr lang="de-DE" dirty="0">
                <a:solidFill>
                  <a:schemeClr val="accent6">
                    <a:lumMod val="50000"/>
                  </a:schemeClr>
                </a:solidFill>
              </a:rPr>
              <a:t>Im Gesundheitswesen</a:t>
            </a:r>
          </a:p>
          <a:p>
            <a:r>
              <a:rPr lang="de-DE" dirty="0">
                <a:solidFill>
                  <a:schemeClr val="accent6">
                    <a:lumMod val="50000"/>
                  </a:schemeClr>
                </a:solidFill>
              </a:rPr>
              <a:t>In der wissenschaftlichen Forschung</a:t>
            </a:r>
          </a:p>
          <a:p>
            <a:r>
              <a:rPr lang="de-DE" dirty="0">
                <a:solidFill>
                  <a:schemeClr val="accent6">
                    <a:lumMod val="50000"/>
                  </a:schemeClr>
                </a:solidFill>
              </a:rPr>
              <a:t>In der Medien- und Unterhaltungsindustrie</a:t>
            </a:r>
          </a:p>
          <a:p>
            <a:r>
              <a:rPr lang="de-DE" dirty="0">
                <a:solidFill>
                  <a:schemeClr val="accent6">
                    <a:lumMod val="50000"/>
                  </a:schemeClr>
                </a:solidFill>
              </a:rPr>
              <a:t>Meteorologie</a:t>
            </a:r>
          </a:p>
          <a:p>
            <a:r>
              <a:rPr lang="de-DE" dirty="0">
                <a:solidFill>
                  <a:schemeClr val="accent6">
                    <a:lumMod val="50000"/>
                  </a:schemeClr>
                </a:solidFill>
              </a:rPr>
              <a:t>Bildung</a:t>
            </a:r>
          </a:p>
        </p:txBody>
      </p:sp>
      <p:pic>
        <p:nvPicPr>
          <p:cNvPr id="5" name="Picture 4" descr="Person, die ein Mikroskop benutzt">
            <a:extLst>
              <a:ext uri="{FF2B5EF4-FFF2-40B4-BE49-F238E27FC236}">
                <a16:creationId xmlns:a16="http://schemas.microsoft.com/office/drawing/2014/main" id="{907BED44-49F2-EE54-3059-0C36B4F6F00F}"/>
              </a:ext>
            </a:extLst>
          </p:cNvPr>
          <p:cNvPicPr>
            <a:picLocks noChangeAspect="1"/>
          </p:cNvPicPr>
          <p:nvPr/>
        </p:nvPicPr>
        <p:blipFill>
          <a:blip r:embed="rId3"/>
          <a:srcRect l="20172" r="37224" b="1"/>
          <a:stretch/>
        </p:blipFill>
        <p:spPr>
          <a:xfrm>
            <a:off x="6229215" y="10"/>
            <a:ext cx="5962785" cy="6857990"/>
          </a:xfrm>
          <a:custGeom>
            <a:avLst/>
            <a:gdLst/>
            <a:ahLst/>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p:spPr>
      </p:pic>
    </p:spTree>
    <p:extLst>
      <p:ext uri="{BB962C8B-B14F-4D97-AF65-F5344CB8AC3E}">
        <p14:creationId xmlns:p14="http://schemas.microsoft.com/office/powerpoint/2010/main" val="29531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E061AB0-02CF-802B-BC3D-90D9D1DBA224}"/>
              </a:ext>
            </a:extLst>
          </p:cNvPr>
          <p:cNvSpPr>
            <a:spLocks noGrp="1"/>
          </p:cNvSpPr>
          <p:nvPr>
            <p:ph type="title"/>
          </p:nvPr>
        </p:nvSpPr>
        <p:spPr>
          <a:xfrm>
            <a:off x="1383564" y="348865"/>
            <a:ext cx="9718111" cy="1576446"/>
          </a:xfrm>
        </p:spPr>
        <p:txBody>
          <a:bodyPr anchor="ctr">
            <a:normAutofit/>
          </a:bodyPr>
          <a:lstStyle/>
          <a:p>
            <a:pPr algn="ctr"/>
            <a:r>
              <a:rPr lang="de-DE" sz="4000" dirty="0">
                <a:solidFill>
                  <a:srgbClr val="FF0000"/>
                </a:solidFill>
              </a:rPr>
              <a:t>5.</a:t>
            </a:r>
            <a:br>
              <a:rPr lang="de-DE" sz="4000" dirty="0">
                <a:solidFill>
                  <a:srgbClr val="FF0000"/>
                </a:solidFill>
              </a:rPr>
            </a:br>
            <a:r>
              <a:rPr lang="de-DE" sz="4000" dirty="0">
                <a:solidFill>
                  <a:srgbClr val="FF0000"/>
                </a:solidFill>
              </a:rPr>
              <a:t>Der Nutzen von KI im Bildungsbereich</a:t>
            </a:r>
          </a:p>
        </p:txBody>
      </p:sp>
      <p:graphicFrame>
        <p:nvGraphicFramePr>
          <p:cNvPr id="33" name="Inhaltsplatzhalter 2">
            <a:extLst>
              <a:ext uri="{FF2B5EF4-FFF2-40B4-BE49-F238E27FC236}">
                <a16:creationId xmlns:a16="http://schemas.microsoft.com/office/drawing/2014/main" id="{2AFE8ED5-3DF5-B1E4-C681-B5396544776B}"/>
              </a:ext>
            </a:extLst>
          </p:cNvPr>
          <p:cNvGraphicFramePr>
            <a:graphicFrameLocks noGrp="1"/>
          </p:cNvGraphicFramePr>
          <p:nvPr>
            <p:ph idx="1"/>
            <p:extLst>
              <p:ext uri="{D42A27DB-BD31-4B8C-83A1-F6EECF244321}">
                <p14:modId xmlns:p14="http://schemas.microsoft.com/office/powerpoint/2010/main" val="4125422884"/>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3990980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B9B10E40-9CBE-B259-1972-A31B360BA02C}"/>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54D6DD00-C964-0E0B-75F2-F0AE336665C8}"/>
              </a:ext>
            </a:extLst>
          </p:cNvPr>
          <p:cNvSpPr>
            <a:spLocks noGrp="1"/>
          </p:cNvSpPr>
          <p:nvPr>
            <p:ph type="title"/>
          </p:nvPr>
        </p:nvSpPr>
        <p:spPr>
          <a:xfrm>
            <a:off x="1043631" y="809898"/>
            <a:ext cx="10173010" cy="1554480"/>
          </a:xfrm>
        </p:spPr>
        <p:txBody>
          <a:bodyPr anchor="ctr">
            <a:normAutofit/>
          </a:bodyPr>
          <a:lstStyle/>
          <a:p>
            <a:r>
              <a:rPr lang="de-DE" sz="4800" dirty="0">
                <a:solidFill>
                  <a:srgbClr val="FF0000"/>
                </a:solidFill>
              </a:rPr>
              <a:t>Der Nutzen von KI im Bildungsbereich</a:t>
            </a:r>
          </a:p>
        </p:txBody>
      </p:sp>
      <p:graphicFrame>
        <p:nvGraphicFramePr>
          <p:cNvPr id="5" name="Inhaltsplatzhalter 2">
            <a:extLst>
              <a:ext uri="{FF2B5EF4-FFF2-40B4-BE49-F238E27FC236}">
                <a16:creationId xmlns:a16="http://schemas.microsoft.com/office/drawing/2014/main" id="{BB096C48-053A-0B9E-FD35-63CA2196F958}"/>
              </a:ext>
            </a:extLst>
          </p:cNvPr>
          <p:cNvGraphicFramePr>
            <a:graphicFrameLocks noGrp="1"/>
          </p:cNvGraphicFramePr>
          <p:nvPr>
            <p:ph idx="1"/>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1274596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C5CBF4F-D016-0FF6-6C68-337C48E3AA03}"/>
              </a:ext>
            </a:extLst>
          </p:cNvPr>
          <p:cNvSpPr>
            <a:spLocks noGrp="1"/>
          </p:cNvSpPr>
          <p:nvPr>
            <p:ph type="title"/>
          </p:nvPr>
        </p:nvSpPr>
        <p:spPr>
          <a:xfrm>
            <a:off x="630936" y="639520"/>
            <a:ext cx="3429000" cy="1719072"/>
          </a:xfrm>
        </p:spPr>
        <p:txBody>
          <a:bodyPr anchor="b">
            <a:normAutofit/>
          </a:bodyPr>
          <a:lstStyle/>
          <a:p>
            <a:r>
              <a:rPr lang="de-DE" sz="3800" dirty="0">
                <a:solidFill>
                  <a:srgbClr val="FF0000"/>
                </a:solidFill>
              </a:rPr>
              <a:t>KI-Technologien und Chatbots in der Bildung</a:t>
            </a:r>
          </a:p>
        </p:txBody>
      </p:sp>
      <p:sp>
        <p:nvSpPr>
          <p:cNvPr id="3" name="Inhaltsplatzhalter 2">
            <a:extLst>
              <a:ext uri="{FF2B5EF4-FFF2-40B4-BE49-F238E27FC236}">
                <a16:creationId xmlns:a16="http://schemas.microsoft.com/office/drawing/2014/main" id="{E686A3F2-7D69-DAA6-8523-C37F1FE1AAEF}"/>
              </a:ext>
            </a:extLst>
          </p:cNvPr>
          <p:cNvSpPr>
            <a:spLocks noGrp="1"/>
          </p:cNvSpPr>
          <p:nvPr>
            <p:ph idx="1"/>
          </p:nvPr>
        </p:nvSpPr>
        <p:spPr>
          <a:xfrm>
            <a:off x="258792" y="2807208"/>
            <a:ext cx="4485735" cy="3410712"/>
          </a:xfrm>
        </p:spPr>
        <p:txBody>
          <a:bodyPr anchor="t">
            <a:normAutofit fontScale="92500" lnSpcReduction="20000"/>
          </a:bodyPr>
          <a:lstStyle/>
          <a:p>
            <a:r>
              <a:rPr lang="de-DE" dirty="0">
                <a:solidFill>
                  <a:srgbClr val="0070C0"/>
                </a:solidFill>
              </a:rPr>
              <a:t>Als</a:t>
            </a:r>
            <a:r>
              <a:rPr lang="de-DE"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Chatbot werden KI-gestützte Programme bezeichnet, die menschenähnliche Interaktionen mit dem Nutzer simulieren, indem sie Unterstützung und dienstleistungsorientierte Informationen bieten. Dies geschieht durch Text- und Sprachkommunikation. </a:t>
            </a:r>
            <a:endParaRPr lang="de-DE"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endParaRPr>
          </a:p>
          <a:p>
            <a:endParaRPr lang="de-DE" sz="2200" dirty="0"/>
          </a:p>
        </p:txBody>
      </p:sp>
      <p:pic>
        <p:nvPicPr>
          <p:cNvPr id="27650" name="Picture 2" descr="Alle Posts">
            <a:hlinkClick r:id="rId3"/>
            <a:extLst>
              <a:ext uri="{FF2B5EF4-FFF2-40B4-BE49-F238E27FC236}">
                <a16:creationId xmlns:a16="http://schemas.microsoft.com/office/drawing/2014/main" id="{E23CD84F-0C20-C902-4097-2840762F7EF1}"/>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5061422" y="1830514"/>
            <a:ext cx="6496594" cy="3410712"/>
          </a:xfrm>
          <a:prstGeom prst="rect">
            <a:avLst/>
          </a:prstGeom>
          <a:noFill/>
          <a:extLst>
            <a:ext uri="{909E8E84-426E-40DD-AFC4-6F175D3DCCD1}">
              <a14:hiddenFill xmlns:a14="http://schemas.microsoft.com/office/drawing/2010/main">
                <a:solidFill>
                  <a:srgbClr val="FFFFFF"/>
                </a:solidFill>
              </a14:hiddenFill>
            </a:ext>
          </a:extLst>
        </p:spPr>
      </p:pic>
      <p:pic>
        <p:nvPicPr>
          <p:cNvPr id="27651" name="Picture 3" descr="Alle Posts">
            <a:hlinkClick r:id="rId5"/>
            <a:extLst>
              <a:ext uri="{FF2B5EF4-FFF2-40B4-BE49-F238E27FC236}">
                <a16:creationId xmlns:a16="http://schemas.microsoft.com/office/drawing/2014/main" id="{C5D562A5-73EF-5D83-F6FC-1939B429881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12163" y="-1403513"/>
            <a:ext cx="2361303" cy="12415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124932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B438B047-9BBA-1C55-5D80-37D9135B4C57}"/>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C277E59C-33AC-C461-944C-F13D37448F35}"/>
              </a:ext>
            </a:extLst>
          </p:cNvPr>
          <p:cNvSpPr>
            <a:spLocks noGrp="1"/>
          </p:cNvSpPr>
          <p:nvPr>
            <p:ph type="title"/>
          </p:nvPr>
        </p:nvSpPr>
        <p:spPr>
          <a:xfrm>
            <a:off x="1136396" y="4"/>
            <a:ext cx="5814240" cy="1556870"/>
          </a:xfrm>
        </p:spPr>
        <p:txBody>
          <a:bodyPr anchor="b">
            <a:normAutofit/>
          </a:bodyPr>
          <a:lstStyle/>
          <a:p>
            <a:r>
              <a:rPr lang="de-DE" sz="4000" dirty="0">
                <a:solidFill>
                  <a:srgbClr val="FF0000"/>
                </a:solidFill>
              </a:rPr>
              <a:t>KI-Technologien und Chatbots in der Bildung</a:t>
            </a:r>
          </a:p>
        </p:txBody>
      </p:sp>
      <p:sp>
        <p:nvSpPr>
          <p:cNvPr id="3" name="Inhaltsplatzhalter 2">
            <a:extLst>
              <a:ext uri="{FF2B5EF4-FFF2-40B4-BE49-F238E27FC236}">
                <a16:creationId xmlns:a16="http://schemas.microsoft.com/office/drawing/2014/main" id="{19F0CC4D-4769-3275-8B34-27091F46940E}"/>
              </a:ext>
            </a:extLst>
          </p:cNvPr>
          <p:cNvSpPr>
            <a:spLocks noGrp="1"/>
          </p:cNvSpPr>
          <p:nvPr>
            <p:ph idx="1"/>
          </p:nvPr>
        </p:nvSpPr>
        <p:spPr>
          <a:xfrm>
            <a:off x="577516" y="1556874"/>
            <a:ext cx="6373119" cy="4181317"/>
          </a:xfrm>
        </p:spPr>
        <p:txBody>
          <a:bodyPr>
            <a:normAutofit fontScale="92500" lnSpcReduction="20000"/>
          </a:bodyPr>
          <a:lstStyle/>
          <a:p>
            <a:pPr marL="0" indent="0">
              <a:spcAft>
                <a:spcPts val="600"/>
              </a:spcAft>
              <a:buNone/>
            </a:pPr>
            <a:endParaRPr lang="de-DE" sz="2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endParaRPr>
          </a:p>
          <a:p>
            <a:pPr marL="457200">
              <a:spcAft>
                <a:spcPts val="600"/>
              </a:spcAft>
            </a:pPr>
            <a:r>
              <a:rPr lang="de-DE" sz="2600"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ChatGPT</a:t>
            </a:r>
            <a:r>
              <a:rPr lang="de-DE" sz="26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hat im Bildungsbereich das Potential für verschiedene Anwendungen, wie</a:t>
            </a:r>
            <a:endParaRPr lang="de-DE" sz="26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buFont typeface="+mj-lt"/>
              <a:buAutoNum type="arabicPeriod"/>
            </a:pPr>
            <a:r>
              <a:rPr lang="de-DE" sz="26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Maßgeschneiderte Bildungsmaterialien und Unterrichtspläne in Übereinstimmung mit individuellen Lernerfordernissen und Vorlieben;</a:t>
            </a:r>
            <a:endParaRPr lang="de-DE" sz="26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buFont typeface="+mj-lt"/>
              <a:buAutoNum type="arabicPeriod"/>
            </a:pPr>
            <a:r>
              <a:rPr lang="de-DE" sz="26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Angebot von zeitnahem Feedback und Anleitung im Bildungsprozess;</a:t>
            </a:r>
            <a:endParaRPr lang="de-DE" sz="26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buFont typeface="+mj-lt"/>
              <a:buAutoNum type="arabicPeriod"/>
            </a:pPr>
            <a:r>
              <a:rPr lang="de-DE" sz="26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Entwicklung fesselnder Bildungsmaterialien, wie Ratespielen, Tests, gemeinsamen Übungen und Multimediaprodukten;</a:t>
            </a:r>
            <a:endParaRPr lang="de-DE" sz="26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9701" name="Picture 5" descr="AI Chatbots for Recruitment—Everything You Need to Know |">
            <a:hlinkClick r:id="rId3"/>
            <a:extLst>
              <a:ext uri="{FF2B5EF4-FFF2-40B4-BE49-F238E27FC236}">
                <a16:creationId xmlns:a16="http://schemas.microsoft.com/office/drawing/2014/main" id="{63E1BBA5-4401-B7F0-34DD-532C90B80ED3}"/>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679766" y="934454"/>
            <a:ext cx="3712869" cy="1939974"/>
          </a:xfrm>
          <a:prstGeom prst="rect">
            <a:avLst/>
          </a:prstGeom>
          <a:noFill/>
          <a:extLst>
            <a:ext uri="{909E8E84-426E-40DD-AFC4-6F175D3DCCD1}">
              <a14:hiddenFill xmlns:a14="http://schemas.microsoft.com/office/drawing/2010/main">
                <a:solidFill>
                  <a:srgbClr val="FFFFFF"/>
                </a:solidFill>
              </a14:hiddenFill>
            </a:ext>
          </a:extLst>
        </p:spPr>
      </p:pic>
      <p:pic>
        <p:nvPicPr>
          <p:cNvPr id="27651" name="Picture 3" descr="Alle Posts">
            <a:hlinkClick r:id="rId5"/>
            <a:extLst>
              <a:ext uri="{FF2B5EF4-FFF2-40B4-BE49-F238E27FC236}">
                <a16:creationId xmlns:a16="http://schemas.microsoft.com/office/drawing/2014/main" id="{18D8035A-6FCA-7887-C409-F6F5DDC98921}"/>
              </a:ext>
            </a:extLst>
          </p:cNvPr>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7665410" y="3521330"/>
            <a:ext cx="3712869" cy="1952250"/>
          </a:xfrm>
          <a:prstGeom prst="rect">
            <a:avLst/>
          </a:prstGeom>
          <a:noFill/>
          <a:extLst>
            <a:ext uri="{909E8E84-426E-40DD-AFC4-6F175D3DCCD1}">
              <a14:hiddenFill xmlns:a14="http://schemas.microsoft.com/office/drawing/2010/main">
                <a:solidFill>
                  <a:srgbClr val="FFFFFF"/>
                </a:solidFill>
              </a14:hiddenFill>
            </a:ext>
          </a:extLst>
        </p:spPr>
      </p:pic>
      <p:pic>
        <p:nvPicPr>
          <p:cNvPr id="29702" name="Picture 6" descr="AI Chatbots for Recruitment—Everything You Need to Know |">
            <a:hlinkClick r:id="rId7"/>
            <a:extLst>
              <a:ext uri="{FF2B5EF4-FFF2-40B4-BE49-F238E27FC236}">
                <a16:creationId xmlns:a16="http://schemas.microsoft.com/office/drawing/2014/main" id="{9ECD8B1C-9825-6A91-0440-D59DEF02A4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386386" y="0"/>
            <a:ext cx="1459214" cy="760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45315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0893DDC9-4C9B-ACD4-2864-F44A1D1B6DB8}"/>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A7B6E2C4-BED0-CFFB-A1B0-3DFBB5E9B489}"/>
              </a:ext>
            </a:extLst>
          </p:cNvPr>
          <p:cNvSpPr>
            <a:spLocks noGrp="1"/>
          </p:cNvSpPr>
          <p:nvPr>
            <p:ph type="title"/>
          </p:nvPr>
        </p:nvSpPr>
        <p:spPr>
          <a:xfrm>
            <a:off x="1136396" y="457201"/>
            <a:ext cx="5814240" cy="1556870"/>
          </a:xfrm>
        </p:spPr>
        <p:txBody>
          <a:bodyPr anchor="b">
            <a:normAutofit/>
          </a:bodyPr>
          <a:lstStyle/>
          <a:p>
            <a:r>
              <a:rPr lang="de-DE" sz="4000" dirty="0">
                <a:solidFill>
                  <a:srgbClr val="FF0000"/>
                </a:solidFill>
              </a:rPr>
              <a:t>KI-Technologien und Chatbots in der Bildung</a:t>
            </a:r>
          </a:p>
        </p:txBody>
      </p:sp>
      <p:sp>
        <p:nvSpPr>
          <p:cNvPr id="3" name="Inhaltsplatzhalter 2">
            <a:extLst>
              <a:ext uri="{FF2B5EF4-FFF2-40B4-BE49-F238E27FC236}">
                <a16:creationId xmlns:a16="http://schemas.microsoft.com/office/drawing/2014/main" id="{7D9B59A7-298E-32C5-0715-B0078DBA629E}"/>
              </a:ext>
            </a:extLst>
          </p:cNvPr>
          <p:cNvSpPr>
            <a:spLocks noGrp="1"/>
          </p:cNvSpPr>
          <p:nvPr>
            <p:ph idx="1"/>
          </p:nvPr>
        </p:nvSpPr>
        <p:spPr>
          <a:xfrm>
            <a:off x="1136396" y="2277036"/>
            <a:ext cx="5966533" cy="3461155"/>
          </a:xfrm>
        </p:spPr>
        <p:txBody>
          <a:bodyPr>
            <a:normAutofit lnSpcReduction="10000"/>
          </a:bodyPr>
          <a:lstStyle/>
          <a:p>
            <a:pPr marL="0" lvl="0" indent="0">
              <a:buNone/>
            </a:pP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4.	Unterstützung der Lehrkräfte durch </a:t>
            </a: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Prüfungsaufgaben, automatisierte </a:t>
            </a: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Korrekturen und produktives </a:t>
            </a: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Feedback </a:t>
            </a: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gegenüber den Schülern; </a:t>
            </a: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p>
          <a:p>
            <a:pPr marL="0" lvl="0" indent="0">
              <a:buNone/>
            </a:pP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und</a:t>
            </a:r>
            <a:endParaRPr lang="de-DE" sz="2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endParaRPr>
          </a:p>
          <a:p>
            <a:pPr marL="0" lvl="0" indent="0">
              <a:spcAft>
                <a:spcPts val="600"/>
              </a:spcAft>
              <a:buNone/>
            </a:pP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5.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Schaffung kreativer Lernkontexte, die </a:t>
            </a: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den Leistungen und dem Fortschritt </a:t>
            </a: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jedes Schülers angemessen sind </a:t>
            </a: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a:t>
            </a:r>
            <a:r>
              <a:rPr lang="de-DE" sz="2400"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Mizumoto</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&amp; </a:t>
            </a:r>
            <a:r>
              <a:rPr lang="de-DE" sz="2400"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Eguchi</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2023; Ray,</a:t>
            </a:r>
            <a:r>
              <a:rPr lang="el-GR"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de-DE" sz="2400"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2023). </a:t>
            </a:r>
            <a:endParaRPr lang="de-DE" sz="2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endParaRPr>
          </a:p>
          <a:p>
            <a:endParaRPr lang="de-DE" sz="1400" dirty="0"/>
          </a:p>
        </p:txBody>
      </p:sp>
      <p:pic>
        <p:nvPicPr>
          <p:cNvPr id="29701" name="Picture 5" descr="AI Chatbots for Recruitment—Everything You Need to Know |">
            <a:hlinkClick r:id="rId3"/>
            <a:extLst>
              <a:ext uri="{FF2B5EF4-FFF2-40B4-BE49-F238E27FC236}">
                <a16:creationId xmlns:a16="http://schemas.microsoft.com/office/drawing/2014/main" id="{DE03147A-44A7-5DCE-9D76-180994D1B9E5}"/>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679766" y="934454"/>
            <a:ext cx="3712869" cy="1939974"/>
          </a:xfrm>
          <a:prstGeom prst="rect">
            <a:avLst/>
          </a:prstGeom>
          <a:noFill/>
          <a:extLst>
            <a:ext uri="{909E8E84-426E-40DD-AFC4-6F175D3DCCD1}">
              <a14:hiddenFill xmlns:a14="http://schemas.microsoft.com/office/drawing/2010/main">
                <a:solidFill>
                  <a:srgbClr val="FFFFFF"/>
                </a:solidFill>
              </a14:hiddenFill>
            </a:ext>
          </a:extLst>
        </p:spPr>
      </p:pic>
      <p:pic>
        <p:nvPicPr>
          <p:cNvPr id="27651" name="Picture 3" descr="Alle Posts">
            <a:hlinkClick r:id="rId5"/>
            <a:extLst>
              <a:ext uri="{FF2B5EF4-FFF2-40B4-BE49-F238E27FC236}">
                <a16:creationId xmlns:a16="http://schemas.microsoft.com/office/drawing/2014/main" id="{951386FD-0CFF-92EE-DAF4-C734FCB062A6}"/>
              </a:ext>
            </a:extLst>
          </p:cNvPr>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7665410" y="3521330"/>
            <a:ext cx="3712869" cy="1952250"/>
          </a:xfrm>
          <a:prstGeom prst="rect">
            <a:avLst/>
          </a:prstGeom>
          <a:noFill/>
          <a:extLst>
            <a:ext uri="{909E8E84-426E-40DD-AFC4-6F175D3DCCD1}">
              <a14:hiddenFill xmlns:a14="http://schemas.microsoft.com/office/drawing/2010/main">
                <a:solidFill>
                  <a:srgbClr val="FFFFFF"/>
                </a:solidFill>
              </a14:hiddenFill>
            </a:ext>
          </a:extLst>
        </p:spPr>
      </p:pic>
      <p:pic>
        <p:nvPicPr>
          <p:cNvPr id="29702" name="Picture 6" descr="AI Chatbots for Recruitment—Everything You Need to Know |">
            <a:hlinkClick r:id="rId7"/>
            <a:extLst>
              <a:ext uri="{FF2B5EF4-FFF2-40B4-BE49-F238E27FC236}">
                <a16:creationId xmlns:a16="http://schemas.microsoft.com/office/drawing/2014/main" id="{B37C78B3-DAFD-3684-D4AC-2DAB509D53B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386386" y="0"/>
            <a:ext cx="1459214" cy="7601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41913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37896" name="Rectangle 37895">
            <a:extLst>
              <a:ext uri="{FF2B5EF4-FFF2-40B4-BE49-F238E27FC236}">
                <a16:creationId xmlns:a16="http://schemas.microsoft.com/office/drawing/2014/main" id="{201CC55D-ED54-4C5C-95E6-10947BD110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3236F91B-BE33-C474-1BD9-8F22402B9BF6}"/>
              </a:ext>
            </a:extLst>
          </p:cNvPr>
          <p:cNvSpPr>
            <a:spLocks noGrp="1"/>
          </p:cNvSpPr>
          <p:nvPr>
            <p:ph type="title"/>
          </p:nvPr>
        </p:nvSpPr>
        <p:spPr>
          <a:xfrm>
            <a:off x="589560" y="856180"/>
            <a:ext cx="4560584" cy="1128068"/>
          </a:xfrm>
        </p:spPr>
        <p:txBody>
          <a:bodyPr anchor="ctr">
            <a:normAutofit/>
          </a:bodyPr>
          <a:lstStyle/>
          <a:p>
            <a:endParaRPr lang="de-DE" sz="4000" dirty="0"/>
          </a:p>
        </p:txBody>
      </p:sp>
      <p:grpSp>
        <p:nvGrpSpPr>
          <p:cNvPr id="37898" name="Group 37897">
            <a:extLst>
              <a:ext uri="{FF2B5EF4-FFF2-40B4-BE49-F238E27FC236}">
                <a16:creationId xmlns:a16="http://schemas.microsoft.com/office/drawing/2014/main" id="{1DE889C7-FAD6-4397-98E2-05D503484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083484"/>
            <a:ext cx="355196" cy="673460"/>
            <a:chOff x="0" y="823811"/>
            <a:chExt cx="355196" cy="673460"/>
          </a:xfrm>
        </p:grpSpPr>
        <p:sp>
          <p:nvSpPr>
            <p:cNvPr id="37899" name="Rectangle 37898">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23811"/>
              <a:ext cx="87363"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00" name="Rectangle 37899">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9341" y="823811"/>
              <a:ext cx="195855"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902" name="Rectangle 37901">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5085" y="2090569"/>
            <a:ext cx="4297680" cy="27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035E9886-9E94-2068-9A16-6888B548470D}"/>
              </a:ext>
            </a:extLst>
          </p:cNvPr>
          <p:cNvSpPr>
            <a:spLocks noGrp="1"/>
          </p:cNvSpPr>
          <p:nvPr>
            <p:ph idx="1"/>
          </p:nvPr>
        </p:nvSpPr>
        <p:spPr>
          <a:xfrm>
            <a:off x="590719" y="2330505"/>
            <a:ext cx="4559425" cy="3979585"/>
          </a:xfrm>
        </p:spPr>
        <p:txBody>
          <a:bodyPr anchor="ctr">
            <a:normAutofit/>
          </a:bodyPr>
          <a:lstStyle/>
          <a:p>
            <a:pPr algn="ctr"/>
            <a:r>
              <a:rPr lang="de-DE" b="1" dirty="0">
                <a:solidFill>
                  <a:srgbClr val="FF0000"/>
                </a:solidFill>
              </a:rPr>
              <a:t>1.	</a:t>
            </a:r>
          </a:p>
          <a:p>
            <a:pPr algn="ctr"/>
            <a:r>
              <a:rPr lang="de-DE" b="1" dirty="0">
                <a:solidFill>
                  <a:srgbClr val="FF0000"/>
                </a:solidFill>
              </a:rPr>
              <a:t>DEFINITION VON KI</a:t>
            </a:r>
          </a:p>
        </p:txBody>
      </p:sp>
      <p:sp>
        <p:nvSpPr>
          <p:cNvPr id="37904" name="Rectangle 37903">
            <a:extLst>
              <a:ext uri="{FF2B5EF4-FFF2-40B4-BE49-F238E27FC236}">
                <a16:creationId xmlns:a16="http://schemas.microsoft.com/office/drawing/2014/main" id="{C13237C8-E62C-4F0D-A318-BD6FB6C2D1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06" name="Rectangle 37905">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513853"/>
            <a:ext cx="6009366" cy="583457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7890" name="Picture 2" descr="Types of AI | Artificial Intelligence Type">
            <a:hlinkClick r:id="rId2"/>
            <a:extLst>
              <a:ext uri="{FF2B5EF4-FFF2-40B4-BE49-F238E27FC236}">
                <a16:creationId xmlns:a16="http://schemas.microsoft.com/office/drawing/2014/main" id="{4CAE81E3-9ECA-E69D-682A-765E47ACB6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1973" r="1" b="2"/>
          <a:stretch/>
        </p:blipFill>
        <p:spPr bwMode="auto">
          <a:xfrm>
            <a:off x="5977788" y="799352"/>
            <a:ext cx="5425410" cy="5259296"/>
          </a:xfrm>
          <a:prstGeom prst="rect">
            <a:avLst/>
          </a:prstGeom>
          <a:noFill/>
          <a:extLst>
            <a:ext uri="{909E8E84-426E-40DD-AFC4-6F175D3DCCD1}">
              <a14:hiddenFill xmlns:a14="http://schemas.microsoft.com/office/drawing/2010/main">
                <a:solidFill>
                  <a:srgbClr val="FFFFFF"/>
                </a:solidFill>
              </a14:hiddenFill>
            </a:ext>
          </a:extLst>
        </p:spPr>
      </p:pic>
      <p:pic>
        <p:nvPicPr>
          <p:cNvPr id="37891" name="Picture 3" descr="Types of AI | Artificial Intelligence Type">
            <a:hlinkClick r:id="rId2"/>
            <a:extLst>
              <a:ext uri="{FF2B5EF4-FFF2-40B4-BE49-F238E27FC236}">
                <a16:creationId xmlns:a16="http://schemas.microsoft.com/office/drawing/2014/main" id="{3E3A631F-E095-0940-2E53-10FEB82C934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355513" y="-3178175"/>
            <a:ext cx="3810000" cy="2133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275624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28A99C7-7108-600E-BEA7-CCF1327BB7B6}"/>
              </a:ext>
            </a:extLst>
          </p:cNvPr>
          <p:cNvSpPr>
            <a:spLocks noGrp="1"/>
          </p:cNvSpPr>
          <p:nvPr>
            <p:ph type="title"/>
          </p:nvPr>
        </p:nvSpPr>
        <p:spPr>
          <a:xfrm>
            <a:off x="635000" y="640823"/>
            <a:ext cx="3418659" cy="5583148"/>
          </a:xfrm>
        </p:spPr>
        <p:txBody>
          <a:bodyPr anchor="ctr">
            <a:normAutofit/>
          </a:bodyPr>
          <a:lstStyle/>
          <a:p>
            <a:r>
              <a:rPr lang="de-DE" sz="4000" dirty="0">
                <a:solidFill>
                  <a:srgbClr val="FF0000"/>
                </a:solidFill>
              </a:rPr>
              <a:t>Virtual Reality (VR) und </a:t>
            </a:r>
            <a:r>
              <a:rPr lang="de-DE" sz="4000" dirty="0" err="1">
                <a:solidFill>
                  <a:srgbClr val="FF0000"/>
                </a:solidFill>
              </a:rPr>
              <a:t>Augmented</a:t>
            </a:r>
            <a:r>
              <a:rPr lang="de-DE" sz="4000" dirty="0">
                <a:solidFill>
                  <a:srgbClr val="FF0000"/>
                </a:solidFill>
              </a:rPr>
              <a:t> Reality (AR) </a:t>
            </a:r>
            <a:br>
              <a:rPr lang="de-DE" sz="4000" dirty="0">
                <a:solidFill>
                  <a:srgbClr val="FF0000"/>
                </a:solidFill>
              </a:rPr>
            </a:br>
            <a:r>
              <a:rPr lang="de-DE" sz="4000" dirty="0">
                <a:solidFill>
                  <a:srgbClr val="FF0000"/>
                </a:solidFill>
              </a:rPr>
              <a:t>in der Bildung</a:t>
            </a:r>
          </a:p>
        </p:txBody>
      </p:sp>
      <p:graphicFrame>
        <p:nvGraphicFramePr>
          <p:cNvPr id="5" name="Inhaltsplatzhalter 2">
            <a:extLst>
              <a:ext uri="{FF2B5EF4-FFF2-40B4-BE49-F238E27FC236}">
                <a16:creationId xmlns:a16="http://schemas.microsoft.com/office/drawing/2014/main" id="{42B68B00-3639-4B0D-9ADB-977639CC7E08}"/>
              </a:ext>
            </a:extLst>
          </p:cNvPr>
          <p:cNvGraphicFramePr>
            <a:graphicFrameLocks noGrp="1"/>
          </p:cNvGraphicFramePr>
          <p:nvPr>
            <p:ph idx="1"/>
            <p:extLst>
              <p:ext uri="{D42A27DB-BD31-4B8C-83A1-F6EECF244321}">
                <p14:modId xmlns:p14="http://schemas.microsoft.com/office/powerpoint/2010/main" val="1472416870"/>
              </p:ext>
            </p:extLst>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5817654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8D0C392-F029-1543-888E-7AEFD6F6B388}"/>
              </a:ext>
            </a:extLst>
          </p:cNvPr>
          <p:cNvSpPr>
            <a:spLocks noGrp="1"/>
          </p:cNvSpPr>
          <p:nvPr>
            <p:ph type="title"/>
          </p:nvPr>
        </p:nvSpPr>
        <p:spPr>
          <a:xfrm>
            <a:off x="645174" y="1188637"/>
            <a:ext cx="3513824" cy="4480726"/>
          </a:xfrm>
        </p:spPr>
        <p:txBody>
          <a:bodyPr>
            <a:normAutofit/>
          </a:bodyPr>
          <a:lstStyle/>
          <a:p>
            <a:pPr algn="r"/>
            <a:r>
              <a:rPr lang="de-DE" sz="2800" dirty="0">
                <a:solidFill>
                  <a:srgbClr val="FF0000"/>
                </a:solidFill>
              </a:rPr>
              <a:t>Einsatzmöglichkeiten von VR und AR </a:t>
            </a:r>
            <a:br>
              <a:rPr lang="de-DE" sz="2800" dirty="0">
                <a:solidFill>
                  <a:srgbClr val="FF0000"/>
                </a:solidFill>
              </a:rPr>
            </a:br>
            <a:r>
              <a:rPr lang="de-DE" sz="2800" dirty="0">
                <a:solidFill>
                  <a:srgbClr val="FF0000"/>
                </a:solidFill>
              </a:rPr>
              <a:t>in der Bildung</a:t>
            </a:r>
          </a:p>
        </p:txBody>
      </p:sp>
      <p:graphicFrame>
        <p:nvGraphicFramePr>
          <p:cNvPr id="5" name="Inhaltsplatzhalter 2">
            <a:extLst>
              <a:ext uri="{FF2B5EF4-FFF2-40B4-BE49-F238E27FC236}">
                <a16:creationId xmlns:a16="http://schemas.microsoft.com/office/drawing/2014/main" id="{9B9052B7-69BC-EAF1-80C2-F6967E31E353}"/>
              </a:ext>
            </a:extLst>
          </p:cNvPr>
          <p:cNvGraphicFramePr>
            <a:graphicFrameLocks noGrp="1"/>
          </p:cNvGraphicFramePr>
          <p:nvPr>
            <p:ph idx="1"/>
          </p:nvPr>
        </p:nvGraphicFramePr>
        <p:xfrm>
          <a:off x="5293698" y="1265230"/>
          <a:ext cx="4840901" cy="43109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01815942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12FF9C9-E0F5-375C-1611-5C84CE460AE8}"/>
              </a:ext>
            </a:extLst>
          </p:cNvPr>
          <p:cNvSpPr>
            <a:spLocks noGrp="1"/>
          </p:cNvSpPr>
          <p:nvPr>
            <p:ph type="title"/>
          </p:nvPr>
        </p:nvSpPr>
        <p:spPr>
          <a:solidFill>
            <a:schemeClr val="bg1"/>
          </a:solidFill>
        </p:spPr>
        <p:txBody>
          <a:bodyPr/>
          <a:lstStyle/>
          <a:p>
            <a:pPr algn="ctr"/>
            <a:r>
              <a:rPr lang="de-DE" dirty="0">
                <a:solidFill>
                  <a:srgbClr val="FF0000"/>
                </a:solidFill>
              </a:rPr>
              <a:t>06.</a:t>
            </a:r>
            <a:br>
              <a:rPr lang="de-DE" dirty="0">
                <a:solidFill>
                  <a:srgbClr val="FF0000"/>
                </a:solidFill>
              </a:rPr>
            </a:br>
            <a:r>
              <a:rPr lang="de-DE" dirty="0">
                <a:solidFill>
                  <a:srgbClr val="FF0000"/>
                </a:solidFill>
              </a:rPr>
              <a:t>Soziale Roboter</a:t>
            </a:r>
          </a:p>
        </p:txBody>
      </p:sp>
      <p:sp>
        <p:nvSpPr>
          <p:cNvPr id="7" name="Inhaltsplatzhalter 6">
            <a:extLst>
              <a:ext uri="{FF2B5EF4-FFF2-40B4-BE49-F238E27FC236}">
                <a16:creationId xmlns:a16="http://schemas.microsoft.com/office/drawing/2014/main" id="{D5076059-A972-38C6-18DD-9A6F18C4720B}"/>
              </a:ext>
            </a:extLst>
          </p:cNvPr>
          <p:cNvSpPr>
            <a:spLocks noGrp="1"/>
          </p:cNvSpPr>
          <p:nvPr>
            <p:ph idx="1"/>
          </p:nvPr>
        </p:nvSpPr>
        <p:spPr>
          <a:xfrm>
            <a:off x="1727200" y="6247541"/>
            <a:ext cx="10515600" cy="4351338"/>
          </a:xfrm>
        </p:spPr>
        <p:txBody>
          <a:bodyPr/>
          <a:lstStyle/>
          <a:p>
            <a:endParaRPr lang="de-DE" dirty="0"/>
          </a:p>
        </p:txBody>
      </p:sp>
      <p:pic>
        <p:nvPicPr>
          <p:cNvPr id="47110" name="Picture 6" descr="Roboter soll Kita-Kindern Sprachen beibringen">
            <a:hlinkClick r:id="rId2"/>
            <a:extLst>
              <a:ext uri="{FF2B5EF4-FFF2-40B4-BE49-F238E27FC236}">
                <a16:creationId xmlns:a16="http://schemas.microsoft.com/office/drawing/2014/main" id="{C3C4342F-15C7-DDBE-7B45-21BBBF6D8E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16000" y="2524853"/>
            <a:ext cx="10160000" cy="3390901"/>
          </a:xfrm>
          <a:prstGeom prst="rect">
            <a:avLst/>
          </a:prstGeom>
          <a:noFill/>
          <a:extLst>
            <a:ext uri="{909E8E84-426E-40DD-AFC4-6F175D3DCCD1}">
              <a14:hiddenFill xmlns:a14="http://schemas.microsoft.com/office/drawing/2010/main">
                <a:solidFill>
                  <a:srgbClr val="FFFFFF"/>
                </a:solidFill>
              </a14:hiddenFill>
            </a:ext>
          </a:extLst>
        </p:spPr>
      </p:pic>
      <p:pic>
        <p:nvPicPr>
          <p:cNvPr id="47111" name="Picture 7" descr="Roboter soll Kita-Kindern Sprachen beibringen">
            <a:hlinkClick r:id="rId2"/>
            <a:extLst>
              <a:ext uri="{FF2B5EF4-FFF2-40B4-BE49-F238E27FC236}">
                <a16:creationId xmlns:a16="http://schemas.microsoft.com/office/drawing/2014/main" id="{0C515A5F-67F4-AE6F-5AC2-8AE7FF05469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55425" y="2524853"/>
            <a:ext cx="4940300" cy="16383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913771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012014B-9C41-5C34-0CFC-0767C7370DFC}"/>
              </a:ext>
            </a:extLst>
          </p:cNvPr>
          <p:cNvSpPr>
            <a:spLocks noGrp="1"/>
          </p:cNvSpPr>
          <p:nvPr>
            <p:ph type="title"/>
          </p:nvPr>
        </p:nvSpPr>
        <p:spPr>
          <a:xfrm>
            <a:off x="635000" y="640823"/>
            <a:ext cx="3418659" cy="5583148"/>
          </a:xfrm>
        </p:spPr>
        <p:txBody>
          <a:bodyPr anchor="ctr">
            <a:normAutofit/>
          </a:bodyPr>
          <a:lstStyle/>
          <a:p>
            <a:r>
              <a:rPr lang="de-DE" sz="3800" dirty="0">
                <a:solidFill>
                  <a:srgbClr val="FF0000"/>
                </a:solidFill>
              </a:rPr>
              <a:t>Charakteristika eines sozialen Roboters</a:t>
            </a:r>
          </a:p>
        </p:txBody>
      </p:sp>
      <p:graphicFrame>
        <p:nvGraphicFramePr>
          <p:cNvPr id="5" name="Inhaltsplatzhalter 2">
            <a:extLst>
              <a:ext uri="{FF2B5EF4-FFF2-40B4-BE49-F238E27FC236}">
                <a16:creationId xmlns:a16="http://schemas.microsoft.com/office/drawing/2014/main" id="{6E472819-6884-DD4A-3951-3EA52F7957EF}"/>
              </a:ext>
            </a:extLst>
          </p:cNvPr>
          <p:cNvGraphicFramePr>
            <a:graphicFrameLocks noGrp="1"/>
          </p:cNvGraphicFramePr>
          <p:nvPr>
            <p:ph idx="1"/>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7386092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EA537362-8347-9AA0-424E-7B138ED259A0}"/>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D41743DE-AE91-3DDE-5FFE-24BBC2D4DED4}"/>
              </a:ext>
            </a:extLst>
          </p:cNvPr>
          <p:cNvSpPr>
            <a:spLocks noGrp="1"/>
          </p:cNvSpPr>
          <p:nvPr>
            <p:ph type="title"/>
          </p:nvPr>
        </p:nvSpPr>
        <p:spPr>
          <a:xfrm>
            <a:off x="635000" y="640823"/>
            <a:ext cx="3418659" cy="5583148"/>
          </a:xfrm>
        </p:spPr>
        <p:txBody>
          <a:bodyPr anchor="ctr">
            <a:normAutofit/>
          </a:bodyPr>
          <a:lstStyle/>
          <a:p>
            <a:r>
              <a:rPr lang="de-DE" sz="3800" dirty="0">
                <a:solidFill>
                  <a:srgbClr val="FF0000"/>
                </a:solidFill>
              </a:rPr>
              <a:t>Charakteristika eines sozialen Roboters</a:t>
            </a:r>
          </a:p>
        </p:txBody>
      </p:sp>
      <p:graphicFrame>
        <p:nvGraphicFramePr>
          <p:cNvPr id="5" name="Inhaltsplatzhalter 2">
            <a:extLst>
              <a:ext uri="{FF2B5EF4-FFF2-40B4-BE49-F238E27FC236}">
                <a16:creationId xmlns:a16="http://schemas.microsoft.com/office/drawing/2014/main" id="{077D8C80-4EFB-AD6C-CB70-49D45E1F8B97}"/>
              </a:ext>
            </a:extLst>
          </p:cNvPr>
          <p:cNvGraphicFramePr>
            <a:graphicFrameLocks noGrp="1"/>
          </p:cNvGraphicFramePr>
          <p:nvPr>
            <p:ph idx="1"/>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6593021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B3B234-3F0D-30CE-EC95-F7B742074BB6}"/>
              </a:ext>
            </a:extLst>
          </p:cNvPr>
          <p:cNvSpPr>
            <a:spLocks noGrp="1"/>
          </p:cNvSpPr>
          <p:nvPr>
            <p:ph type="title"/>
          </p:nvPr>
        </p:nvSpPr>
        <p:spPr>
          <a:xfrm>
            <a:off x="119888" y="640823"/>
            <a:ext cx="3933771" cy="5583148"/>
          </a:xfrm>
        </p:spPr>
        <p:txBody>
          <a:bodyPr vert="horz" lIns="91440" tIns="45720" rIns="91440" bIns="45720" rtlCol="0" anchor="ctr">
            <a:normAutofit/>
          </a:bodyPr>
          <a:lstStyle/>
          <a:p>
            <a:pPr algn="ctr"/>
            <a:r>
              <a:rPr lang="en-US" sz="3200" kern="1200" dirty="0" err="1">
                <a:solidFill>
                  <a:srgbClr val="FF0000"/>
                </a:solidFill>
                <a:latin typeface="+mj-lt"/>
                <a:ea typeface="+mj-ea"/>
                <a:cs typeface="+mj-cs"/>
              </a:rPr>
              <a:t>Einsatzmöglichkeiten</a:t>
            </a:r>
            <a:r>
              <a:rPr lang="en-US" sz="3200" kern="1200" dirty="0">
                <a:solidFill>
                  <a:srgbClr val="FF0000"/>
                </a:solidFill>
                <a:latin typeface="+mj-lt"/>
                <a:ea typeface="+mj-ea"/>
                <a:cs typeface="+mj-cs"/>
              </a:rPr>
              <a:t> von </a:t>
            </a:r>
            <a:r>
              <a:rPr lang="en-US" sz="3200" kern="1200" dirty="0" err="1">
                <a:solidFill>
                  <a:srgbClr val="FF0000"/>
                </a:solidFill>
                <a:latin typeface="+mj-lt"/>
                <a:ea typeface="+mj-ea"/>
                <a:cs typeface="+mj-cs"/>
              </a:rPr>
              <a:t>sozialen</a:t>
            </a:r>
            <a:r>
              <a:rPr lang="en-US" sz="3200" kern="1200" dirty="0">
                <a:solidFill>
                  <a:srgbClr val="FF0000"/>
                </a:solidFill>
                <a:latin typeface="+mj-lt"/>
                <a:ea typeface="+mj-ea"/>
                <a:cs typeface="+mj-cs"/>
              </a:rPr>
              <a:t> </a:t>
            </a:r>
            <a:r>
              <a:rPr lang="en-US" sz="3200" kern="1200" dirty="0" err="1">
                <a:solidFill>
                  <a:srgbClr val="FF0000"/>
                </a:solidFill>
                <a:latin typeface="+mj-lt"/>
                <a:ea typeface="+mj-ea"/>
                <a:cs typeface="+mj-cs"/>
              </a:rPr>
              <a:t>Robotern</a:t>
            </a:r>
            <a:endParaRPr lang="en-US" sz="3200" kern="1200" dirty="0">
              <a:solidFill>
                <a:srgbClr val="FF0000"/>
              </a:solidFill>
              <a:latin typeface="+mj-lt"/>
              <a:ea typeface="+mj-ea"/>
              <a:cs typeface="+mj-cs"/>
            </a:endParaRPr>
          </a:p>
        </p:txBody>
      </p:sp>
      <p:graphicFrame>
        <p:nvGraphicFramePr>
          <p:cNvPr id="15" name="Inhaltsplatzhalter 4">
            <a:extLst>
              <a:ext uri="{FF2B5EF4-FFF2-40B4-BE49-F238E27FC236}">
                <a16:creationId xmlns:a16="http://schemas.microsoft.com/office/drawing/2014/main" id="{36A9062E-6224-6791-1F10-143004D2E6C5}"/>
              </a:ext>
            </a:extLst>
          </p:cNvPr>
          <p:cNvGraphicFramePr>
            <a:graphicFrameLocks noGrp="1"/>
          </p:cNvGraphicFramePr>
          <p:nvPr>
            <p:ph sz="half" idx="1"/>
            <p:extLst>
              <p:ext uri="{D42A27DB-BD31-4B8C-83A1-F6EECF244321}">
                <p14:modId xmlns:p14="http://schemas.microsoft.com/office/powerpoint/2010/main" val="1322947607"/>
              </p:ext>
            </p:extLst>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0803151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0F30226-00FB-651D-35B8-F51440E82FE9}"/>
              </a:ext>
            </a:extLst>
          </p:cNvPr>
          <p:cNvSpPr>
            <a:spLocks noGrp="1"/>
          </p:cNvSpPr>
          <p:nvPr>
            <p:ph type="title"/>
          </p:nvPr>
        </p:nvSpPr>
        <p:spPr>
          <a:xfrm>
            <a:off x="1043631" y="809898"/>
            <a:ext cx="10173010" cy="1554480"/>
          </a:xfrm>
        </p:spPr>
        <p:txBody>
          <a:bodyPr anchor="ctr">
            <a:normAutofit/>
          </a:bodyPr>
          <a:lstStyle/>
          <a:p>
            <a:r>
              <a:rPr lang="de-DE" sz="3600" dirty="0">
                <a:solidFill>
                  <a:srgbClr val="FF0000"/>
                </a:solidFill>
              </a:rPr>
              <a:t>Einsatzmöglichkeiten von sozialen Robotern</a:t>
            </a:r>
          </a:p>
        </p:txBody>
      </p:sp>
      <p:graphicFrame>
        <p:nvGraphicFramePr>
          <p:cNvPr id="5" name="Inhaltsplatzhalter 2">
            <a:extLst>
              <a:ext uri="{FF2B5EF4-FFF2-40B4-BE49-F238E27FC236}">
                <a16:creationId xmlns:a16="http://schemas.microsoft.com/office/drawing/2014/main" id="{CE30B72C-7947-3D4B-4A98-CB2D9996AAC3}"/>
              </a:ext>
            </a:extLst>
          </p:cNvPr>
          <p:cNvGraphicFramePr>
            <a:graphicFrameLocks noGrp="1"/>
          </p:cNvGraphicFramePr>
          <p:nvPr>
            <p:ph idx="1"/>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652714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63D3011-5FE6-2B12-F1FF-A40B39707FB1}"/>
              </a:ext>
            </a:extLst>
          </p:cNvPr>
          <p:cNvSpPr>
            <a:spLocks noGrp="1"/>
          </p:cNvSpPr>
          <p:nvPr>
            <p:ph type="title"/>
          </p:nvPr>
        </p:nvSpPr>
        <p:spPr>
          <a:xfrm>
            <a:off x="836679" y="723898"/>
            <a:ext cx="6002110" cy="1495425"/>
          </a:xfrm>
        </p:spPr>
        <p:txBody>
          <a:bodyPr>
            <a:normAutofit/>
          </a:bodyPr>
          <a:lstStyle/>
          <a:p>
            <a:pPr algn="ctr"/>
            <a:br>
              <a:rPr lang="de-DE" sz="3200" dirty="0">
                <a:solidFill>
                  <a:srgbClr val="FF0000"/>
                </a:solidFill>
              </a:rPr>
            </a:br>
            <a:r>
              <a:rPr lang="de-DE" sz="3200" dirty="0">
                <a:solidFill>
                  <a:srgbClr val="FF0000"/>
                </a:solidFill>
              </a:rPr>
              <a:t>Soziale Roboter - dialogische Rollen</a:t>
            </a:r>
          </a:p>
        </p:txBody>
      </p:sp>
      <p:pic>
        <p:nvPicPr>
          <p:cNvPr id="6" name="Picture 5" descr="Ein Bild, das Blau, Farbigkeit, Screenshot, Vektorgrafiken enthält.&#10;&#10;KI-generierte Inhalte können fehlerhaft sein.">
            <a:extLst>
              <a:ext uri="{FF2B5EF4-FFF2-40B4-BE49-F238E27FC236}">
                <a16:creationId xmlns:a16="http://schemas.microsoft.com/office/drawing/2014/main" id="{43D9464A-796E-BBB7-4783-529CB2EDD75C}"/>
              </a:ext>
            </a:extLst>
          </p:cNvPr>
          <p:cNvPicPr>
            <a:picLocks noChangeAspect="1"/>
          </p:cNvPicPr>
          <p:nvPr/>
        </p:nvPicPr>
        <p:blipFill>
          <a:blip r:embed="rId3"/>
          <a:srcRect l="16206" r="10995"/>
          <a:stretch/>
        </p:blipFill>
        <p:spPr>
          <a:xfrm>
            <a:off x="7199440" y="10"/>
            <a:ext cx="4992560" cy="6857990"/>
          </a:xfrm>
          <a:prstGeom prst="rect">
            <a:avLst/>
          </a:prstGeom>
          <a:effectLst/>
        </p:spPr>
      </p:pic>
      <p:graphicFrame>
        <p:nvGraphicFramePr>
          <p:cNvPr id="5" name="Inhaltsplatzhalter 2">
            <a:extLst>
              <a:ext uri="{FF2B5EF4-FFF2-40B4-BE49-F238E27FC236}">
                <a16:creationId xmlns:a16="http://schemas.microsoft.com/office/drawing/2014/main" id="{FB4D2386-240F-D6C3-E760-1CAAB2230BEA}"/>
              </a:ext>
            </a:extLst>
          </p:cNvPr>
          <p:cNvGraphicFramePr>
            <a:graphicFrameLocks noGrp="1"/>
          </p:cNvGraphicFramePr>
          <p:nvPr>
            <p:ph idx="1"/>
          </p:nvPr>
        </p:nvGraphicFramePr>
        <p:xfrm>
          <a:off x="414068" y="2405067"/>
          <a:ext cx="6424722" cy="372903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19245337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77E21D9E-34FD-9010-B9D7-6A3974CFB340}"/>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4E8B1E4A-0581-6FBD-CA67-E9D323E299FC}"/>
              </a:ext>
            </a:extLst>
          </p:cNvPr>
          <p:cNvSpPr>
            <a:spLocks noGrp="1"/>
          </p:cNvSpPr>
          <p:nvPr>
            <p:ph type="title"/>
          </p:nvPr>
        </p:nvSpPr>
        <p:spPr/>
        <p:txBody>
          <a:bodyPr>
            <a:normAutofit/>
          </a:bodyPr>
          <a:lstStyle/>
          <a:p>
            <a:pPr algn="ctr"/>
            <a:r>
              <a:rPr lang="de-DE" sz="3600" dirty="0">
                <a:solidFill>
                  <a:srgbClr val="FF0000"/>
                </a:solidFill>
              </a:rPr>
              <a:t>Innovative dialogische Rollen, </a:t>
            </a:r>
            <a:br>
              <a:rPr lang="de-DE" sz="3600" dirty="0">
                <a:solidFill>
                  <a:srgbClr val="FF0000"/>
                </a:solidFill>
              </a:rPr>
            </a:br>
            <a:r>
              <a:rPr lang="de-DE" sz="3600" dirty="0">
                <a:solidFill>
                  <a:srgbClr val="FF0000"/>
                </a:solidFill>
              </a:rPr>
              <a:t>die ein sozialer Roboter erfüllen kann</a:t>
            </a:r>
          </a:p>
        </p:txBody>
      </p:sp>
      <p:graphicFrame>
        <p:nvGraphicFramePr>
          <p:cNvPr id="5" name="Inhaltsplatzhalter 2">
            <a:extLst>
              <a:ext uri="{FF2B5EF4-FFF2-40B4-BE49-F238E27FC236}">
                <a16:creationId xmlns:a16="http://schemas.microsoft.com/office/drawing/2014/main" id="{71B4B218-51F8-0F57-6388-A8CB1BC146FF}"/>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41710201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060B081-8AA8-6D83-C004-9B639AE56ECF}"/>
              </a:ext>
            </a:extLst>
          </p:cNvPr>
          <p:cNvSpPr>
            <a:spLocks noGrp="1"/>
          </p:cNvSpPr>
          <p:nvPr>
            <p:ph type="title"/>
          </p:nvPr>
        </p:nvSpPr>
        <p:spPr/>
        <p:txBody>
          <a:bodyPr>
            <a:normAutofit/>
          </a:bodyPr>
          <a:lstStyle/>
          <a:p>
            <a:pPr algn="ctr"/>
            <a:r>
              <a:rPr lang="de-DE" sz="3600" dirty="0">
                <a:solidFill>
                  <a:srgbClr val="FF0000"/>
                </a:solidFill>
              </a:rPr>
              <a:t>Innovative dialogische Rollen, </a:t>
            </a:r>
            <a:br>
              <a:rPr lang="de-DE" sz="3600" dirty="0">
                <a:solidFill>
                  <a:srgbClr val="FF0000"/>
                </a:solidFill>
              </a:rPr>
            </a:br>
            <a:r>
              <a:rPr lang="de-DE" sz="3600" dirty="0">
                <a:solidFill>
                  <a:srgbClr val="FF0000"/>
                </a:solidFill>
              </a:rPr>
              <a:t>die ein sozialer Roboter erfüllen kann</a:t>
            </a:r>
          </a:p>
        </p:txBody>
      </p:sp>
      <p:graphicFrame>
        <p:nvGraphicFramePr>
          <p:cNvPr id="5" name="Inhaltsplatzhalter 2">
            <a:extLst>
              <a:ext uri="{FF2B5EF4-FFF2-40B4-BE49-F238E27FC236}">
                <a16:creationId xmlns:a16="http://schemas.microsoft.com/office/drawing/2014/main" id="{741AA952-A10A-7B76-9178-DCCF35C1DE2F}"/>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773517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9" name="Rectangle 18">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5462E205-91D6-DABB-09D6-0ABAA3E6100D}"/>
              </a:ext>
            </a:extLst>
          </p:cNvPr>
          <p:cNvSpPr>
            <a:spLocks noGrp="1"/>
          </p:cNvSpPr>
          <p:nvPr>
            <p:ph type="title"/>
          </p:nvPr>
        </p:nvSpPr>
        <p:spPr>
          <a:xfrm>
            <a:off x="1043631" y="809898"/>
            <a:ext cx="10173010" cy="1554480"/>
          </a:xfrm>
        </p:spPr>
        <p:txBody>
          <a:bodyPr anchor="ctr">
            <a:normAutofit/>
          </a:bodyPr>
          <a:lstStyle/>
          <a:p>
            <a:pPr algn="ctr"/>
            <a:r>
              <a:rPr lang="de-DE" dirty="0">
                <a:solidFill>
                  <a:srgbClr val="FF0000"/>
                </a:solidFill>
              </a:rPr>
              <a:t>Definition von KI</a:t>
            </a:r>
          </a:p>
        </p:txBody>
      </p:sp>
      <p:cxnSp>
        <p:nvCxnSpPr>
          <p:cNvPr id="25" name="Straight Connector 24">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aphicFrame>
        <p:nvGraphicFramePr>
          <p:cNvPr id="12" name="Inhaltsplatzhalter 2">
            <a:extLst>
              <a:ext uri="{FF2B5EF4-FFF2-40B4-BE49-F238E27FC236}">
                <a16:creationId xmlns:a16="http://schemas.microsoft.com/office/drawing/2014/main" id="{1E50ADF1-0792-0B66-0FAB-C1C000B62853}"/>
              </a:ext>
            </a:extLst>
          </p:cNvPr>
          <p:cNvGraphicFramePr>
            <a:graphicFrameLocks noGrp="1"/>
          </p:cNvGraphicFramePr>
          <p:nvPr>
            <p:ph idx="1"/>
            <p:extLst>
              <p:ext uri="{D42A27DB-BD31-4B8C-83A1-F6EECF244321}">
                <p14:modId xmlns:p14="http://schemas.microsoft.com/office/powerpoint/2010/main" val="348220920"/>
              </p:ext>
            </p:extLst>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7940061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8035828C-51B2-ECA2-DB38-B668443B8B04}"/>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84621562-0DBC-D8F8-0CF4-E121792E2069}"/>
              </a:ext>
            </a:extLst>
          </p:cNvPr>
          <p:cNvSpPr>
            <a:spLocks noGrp="1"/>
          </p:cNvSpPr>
          <p:nvPr>
            <p:ph type="title"/>
          </p:nvPr>
        </p:nvSpPr>
        <p:spPr/>
        <p:txBody>
          <a:bodyPr>
            <a:normAutofit/>
          </a:bodyPr>
          <a:lstStyle/>
          <a:p>
            <a:pPr algn="ctr"/>
            <a:r>
              <a:rPr lang="de-DE" sz="3600" dirty="0">
                <a:solidFill>
                  <a:srgbClr val="FF0000"/>
                </a:solidFill>
              </a:rPr>
              <a:t>Innovative dialogische Rollen, </a:t>
            </a:r>
            <a:br>
              <a:rPr lang="de-DE" sz="3600" dirty="0">
                <a:solidFill>
                  <a:srgbClr val="FF0000"/>
                </a:solidFill>
              </a:rPr>
            </a:br>
            <a:r>
              <a:rPr lang="de-DE" sz="3600" dirty="0">
                <a:solidFill>
                  <a:srgbClr val="FF0000"/>
                </a:solidFill>
              </a:rPr>
              <a:t>die ein sozialer Roboter erfüllen kann</a:t>
            </a:r>
          </a:p>
        </p:txBody>
      </p:sp>
      <p:graphicFrame>
        <p:nvGraphicFramePr>
          <p:cNvPr id="5" name="Inhaltsplatzhalter 2">
            <a:extLst>
              <a:ext uri="{FF2B5EF4-FFF2-40B4-BE49-F238E27FC236}">
                <a16:creationId xmlns:a16="http://schemas.microsoft.com/office/drawing/2014/main" id="{CAFB24B8-6BC1-E956-3BBA-465B16B1A933}"/>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0642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2"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5" grpId="1">
        <p:bldAsOne/>
      </p:bldGraphic>
      <p:bldGraphic spid="5" grpId="2">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71C260F4-EE0E-A89D-30BE-E55167A24FC3}"/>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A63D2200-D38C-D321-E801-DDE2CDE4F2D3}"/>
              </a:ext>
            </a:extLst>
          </p:cNvPr>
          <p:cNvSpPr>
            <a:spLocks noGrp="1"/>
          </p:cNvSpPr>
          <p:nvPr>
            <p:ph type="title"/>
          </p:nvPr>
        </p:nvSpPr>
        <p:spPr/>
        <p:txBody>
          <a:bodyPr>
            <a:normAutofit/>
          </a:bodyPr>
          <a:lstStyle/>
          <a:p>
            <a:pPr algn="ctr"/>
            <a:r>
              <a:rPr lang="de-DE" sz="3600" dirty="0">
                <a:solidFill>
                  <a:srgbClr val="FF0000"/>
                </a:solidFill>
              </a:rPr>
              <a:t>Innovative dialogische Rollen, </a:t>
            </a:r>
            <a:br>
              <a:rPr lang="de-DE" sz="3600" dirty="0">
                <a:solidFill>
                  <a:srgbClr val="FF0000"/>
                </a:solidFill>
              </a:rPr>
            </a:br>
            <a:r>
              <a:rPr lang="de-DE" sz="3600" dirty="0">
                <a:solidFill>
                  <a:srgbClr val="FF0000"/>
                </a:solidFill>
              </a:rPr>
              <a:t>die ein sozialer Roboter erfüllen kann</a:t>
            </a:r>
          </a:p>
        </p:txBody>
      </p:sp>
      <p:graphicFrame>
        <p:nvGraphicFramePr>
          <p:cNvPr id="5" name="Inhaltsplatzhalter 2">
            <a:extLst>
              <a:ext uri="{FF2B5EF4-FFF2-40B4-BE49-F238E27FC236}">
                <a16:creationId xmlns:a16="http://schemas.microsoft.com/office/drawing/2014/main" id="{B12D8734-CD6F-6FE9-753C-CC6E76649F4F}"/>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1668777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6FD68269-96C3-65C8-FBB7-CBCA365689CE}"/>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AD376F6C-DB1B-84B9-50CB-1ED5557A2937}"/>
              </a:ext>
            </a:extLst>
          </p:cNvPr>
          <p:cNvSpPr>
            <a:spLocks noGrp="1"/>
          </p:cNvSpPr>
          <p:nvPr>
            <p:ph type="title"/>
          </p:nvPr>
        </p:nvSpPr>
        <p:spPr/>
        <p:txBody>
          <a:bodyPr>
            <a:normAutofit/>
          </a:bodyPr>
          <a:lstStyle/>
          <a:p>
            <a:pPr algn="ctr"/>
            <a:r>
              <a:rPr lang="de-DE" sz="3600" dirty="0">
                <a:solidFill>
                  <a:srgbClr val="FF0000"/>
                </a:solidFill>
              </a:rPr>
              <a:t>Innovative dialogische Rollen, </a:t>
            </a:r>
            <a:br>
              <a:rPr lang="de-DE" sz="3600" dirty="0">
                <a:solidFill>
                  <a:srgbClr val="FF0000"/>
                </a:solidFill>
              </a:rPr>
            </a:br>
            <a:r>
              <a:rPr lang="de-DE" sz="3600" dirty="0">
                <a:solidFill>
                  <a:srgbClr val="FF0000"/>
                </a:solidFill>
              </a:rPr>
              <a:t>die ein sozialer Roboter erfüllen kann</a:t>
            </a:r>
          </a:p>
        </p:txBody>
      </p:sp>
      <p:graphicFrame>
        <p:nvGraphicFramePr>
          <p:cNvPr id="5" name="Inhaltsplatzhalter 2">
            <a:extLst>
              <a:ext uri="{FF2B5EF4-FFF2-40B4-BE49-F238E27FC236}">
                <a16:creationId xmlns:a16="http://schemas.microsoft.com/office/drawing/2014/main" id="{944F10CA-E49B-52E8-6BBE-951CABD7BD07}"/>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66985834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F540B74A-DFB2-F255-57F9-57A54BBAB13F}"/>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AB4BE0D6-A18F-ED09-8CD6-A0E927148C8C}"/>
              </a:ext>
            </a:extLst>
          </p:cNvPr>
          <p:cNvSpPr>
            <a:spLocks noGrp="1"/>
          </p:cNvSpPr>
          <p:nvPr>
            <p:ph type="title"/>
          </p:nvPr>
        </p:nvSpPr>
        <p:spPr/>
        <p:txBody>
          <a:bodyPr>
            <a:normAutofit/>
          </a:bodyPr>
          <a:lstStyle/>
          <a:p>
            <a:pPr algn="ctr"/>
            <a:r>
              <a:rPr lang="de-DE" sz="3600" dirty="0">
                <a:solidFill>
                  <a:srgbClr val="FF0000"/>
                </a:solidFill>
              </a:rPr>
              <a:t>Innovative dialogische Rollen, </a:t>
            </a:r>
            <a:br>
              <a:rPr lang="de-DE" sz="3600" dirty="0">
                <a:solidFill>
                  <a:srgbClr val="FF0000"/>
                </a:solidFill>
              </a:rPr>
            </a:br>
            <a:r>
              <a:rPr lang="de-DE" sz="3600" dirty="0">
                <a:solidFill>
                  <a:srgbClr val="FF0000"/>
                </a:solidFill>
              </a:rPr>
              <a:t>die ein sozialer Roboter erfüllen kann</a:t>
            </a:r>
          </a:p>
        </p:txBody>
      </p:sp>
      <p:graphicFrame>
        <p:nvGraphicFramePr>
          <p:cNvPr id="5" name="Inhaltsplatzhalter 2">
            <a:extLst>
              <a:ext uri="{FF2B5EF4-FFF2-40B4-BE49-F238E27FC236}">
                <a16:creationId xmlns:a16="http://schemas.microsoft.com/office/drawing/2014/main" id="{140393BA-7F8A-E9A0-B024-EC8ECE49DE00}"/>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151103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19" name="Rectangle 8">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0" name="Freeform: Shape 10">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1" name="Freeform: Shape 12">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2BDAF685-3916-3F45-C326-AF7197F34882}"/>
              </a:ext>
            </a:extLst>
          </p:cNvPr>
          <p:cNvSpPr>
            <a:spLocks noGrp="1"/>
          </p:cNvSpPr>
          <p:nvPr>
            <p:ph type="title"/>
          </p:nvPr>
        </p:nvSpPr>
        <p:spPr>
          <a:xfrm>
            <a:off x="621792" y="1770887"/>
            <a:ext cx="3602736" cy="4526280"/>
          </a:xfrm>
        </p:spPr>
        <p:txBody>
          <a:bodyPr>
            <a:normAutofit fontScale="90000"/>
          </a:bodyPr>
          <a:lstStyle/>
          <a:p>
            <a:pPr algn="ctr"/>
            <a:r>
              <a:rPr lang="de-DE" sz="4000" dirty="0">
                <a:solidFill>
                  <a:srgbClr val="FF0000"/>
                </a:solidFill>
              </a:rPr>
              <a:t>7.</a:t>
            </a:r>
            <a:br>
              <a:rPr lang="de-DE" sz="4000" dirty="0">
                <a:solidFill>
                  <a:srgbClr val="FF0000"/>
                </a:solidFill>
              </a:rPr>
            </a:br>
            <a:r>
              <a:rPr lang="de-DE" sz="4000" dirty="0">
                <a:solidFill>
                  <a:srgbClr val="FF0000"/>
                </a:solidFill>
              </a:rPr>
              <a:t>Früh beginnen: </a:t>
            </a:r>
            <a:br>
              <a:rPr lang="de-DE" sz="4000" dirty="0">
                <a:solidFill>
                  <a:srgbClr val="FF0000"/>
                </a:solidFill>
              </a:rPr>
            </a:br>
            <a:r>
              <a:rPr lang="de-DE" sz="4000" dirty="0">
                <a:solidFill>
                  <a:srgbClr val="FF0000"/>
                </a:solidFill>
              </a:rPr>
              <a:t>Stärkung von KI-Kompetenz (im vorschulischen und schulischen Alter) </a:t>
            </a:r>
            <a:br>
              <a:rPr lang="de-DE" sz="4000" dirty="0"/>
            </a:br>
            <a:br>
              <a:rPr lang="de-DE" sz="4000" dirty="0"/>
            </a:br>
            <a:endParaRPr lang="de-DE" sz="4000" dirty="0"/>
          </a:p>
        </p:txBody>
      </p:sp>
      <p:sp>
        <p:nvSpPr>
          <p:cNvPr id="22" name="Rectangle 14">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23" name="Inhaltsplatzhalter 2">
            <a:extLst>
              <a:ext uri="{FF2B5EF4-FFF2-40B4-BE49-F238E27FC236}">
                <a16:creationId xmlns:a16="http://schemas.microsoft.com/office/drawing/2014/main" id="{305CA9EF-B6A9-3E3A-5812-FE5BFBAAF264}"/>
              </a:ext>
            </a:extLst>
          </p:cNvPr>
          <p:cNvGraphicFramePr>
            <a:graphicFrameLocks noGrp="1"/>
          </p:cNvGraphicFramePr>
          <p:nvPr>
            <p:ph idx="1"/>
            <p:extLst>
              <p:ext uri="{D42A27DB-BD31-4B8C-83A1-F6EECF244321}">
                <p14:modId xmlns:p14="http://schemas.microsoft.com/office/powerpoint/2010/main" val="3372110507"/>
              </p:ext>
            </p:extLst>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98729850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7E789F9D-765F-F0F0-E761-851D457EC955}"/>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7FA7363B-97B8-A52C-98DE-C89A5CC32825}"/>
              </a:ext>
            </a:extLst>
          </p:cNvPr>
          <p:cNvSpPr>
            <a:spLocks noGrp="1"/>
          </p:cNvSpPr>
          <p:nvPr>
            <p:ph type="title"/>
          </p:nvPr>
        </p:nvSpPr>
        <p:spPr>
          <a:xfrm>
            <a:off x="1285240" y="498505"/>
            <a:ext cx="9513389" cy="1618489"/>
          </a:xfrm>
        </p:spPr>
        <p:txBody>
          <a:bodyPr anchor="ctr">
            <a:normAutofit fontScale="90000"/>
          </a:bodyPr>
          <a:lstStyle/>
          <a:p>
            <a:pPr algn="ctr"/>
            <a:r>
              <a:rPr lang="de-DE" sz="4500" dirty="0">
                <a:solidFill>
                  <a:srgbClr val="FF0000"/>
                </a:solidFill>
              </a:rPr>
              <a:t>Stärkung von KI-Kompetenz - Früh beginnen: </a:t>
            </a:r>
            <a:br>
              <a:rPr lang="de-DE" sz="4500" dirty="0">
                <a:solidFill>
                  <a:srgbClr val="FF0000"/>
                </a:solidFill>
              </a:rPr>
            </a:br>
            <a:r>
              <a:rPr lang="de-DE" sz="4500" dirty="0">
                <a:solidFill>
                  <a:srgbClr val="FF0000"/>
                </a:solidFill>
              </a:rPr>
              <a:t>KI-Bildung im vorschulischen Alter</a:t>
            </a:r>
          </a:p>
        </p:txBody>
      </p:sp>
      <p:sp>
        <p:nvSpPr>
          <p:cNvPr id="3" name="Inhaltsplatzhalter 2">
            <a:extLst>
              <a:ext uri="{FF2B5EF4-FFF2-40B4-BE49-F238E27FC236}">
                <a16:creationId xmlns:a16="http://schemas.microsoft.com/office/drawing/2014/main" id="{38F33D96-771B-0E1E-A6D2-3AB39EC05AB7}"/>
              </a:ext>
            </a:extLst>
          </p:cNvPr>
          <p:cNvSpPr>
            <a:spLocks noGrp="1"/>
          </p:cNvSpPr>
          <p:nvPr>
            <p:ph idx="1"/>
          </p:nvPr>
        </p:nvSpPr>
        <p:spPr>
          <a:xfrm>
            <a:off x="1285240" y="2116995"/>
            <a:ext cx="8074815" cy="4114162"/>
          </a:xfrm>
        </p:spPr>
        <p:txBody>
          <a:bodyPr anchor="t">
            <a:normAutofit fontScale="62500" lnSpcReduction="20000"/>
          </a:bodyPr>
          <a:lstStyle/>
          <a:p>
            <a:pPr marL="0" indent="0">
              <a:buNone/>
            </a:pPr>
            <a:endParaRPr lang="de-DE" sz="4400" dirty="0"/>
          </a:p>
          <a:p>
            <a:r>
              <a:rPr lang="de-DE" sz="4400" dirty="0">
                <a:solidFill>
                  <a:srgbClr val="0070C0"/>
                </a:solidFill>
              </a:rPr>
              <a:t>2.	Kinder sollen dazu ermächtigt werden, mit 	zielgerichteter Anleitung KI zu verstehen, zu 	nutzen und zu bewerten. </a:t>
            </a:r>
          </a:p>
          <a:p>
            <a:endParaRPr lang="de-DE" sz="4400" dirty="0">
              <a:solidFill>
                <a:srgbClr val="0070C0"/>
              </a:solidFill>
            </a:endParaRPr>
          </a:p>
          <a:p>
            <a:pPr lvl="2"/>
            <a:r>
              <a:rPr lang="de-DE" sz="4400" dirty="0">
                <a:solidFill>
                  <a:srgbClr val="0070C0"/>
                </a:solidFill>
              </a:rPr>
              <a:t>Bereits ab dem 4. Lebensjahr sind Kinder in der Lage, abstrakte Konzepte wie logische Ordnung und Ursache-Wirkungs-Beziehung zu nutzen, die häufig in technologischen Fragestellungen als Teil der KI-Bildung angewendet werden (</a:t>
            </a:r>
            <a:r>
              <a:rPr lang="de-DE" sz="4400" dirty="0" err="1">
                <a:solidFill>
                  <a:srgbClr val="0070C0"/>
                </a:solidFill>
              </a:rPr>
              <a:t>Kazakoff</a:t>
            </a:r>
            <a:r>
              <a:rPr lang="de-DE" sz="4400" dirty="0">
                <a:solidFill>
                  <a:srgbClr val="0070C0"/>
                </a:solidFill>
              </a:rPr>
              <a:t> et al., 2013; </a:t>
            </a:r>
            <a:r>
              <a:rPr lang="de-DE" sz="4400" dirty="0" err="1">
                <a:solidFill>
                  <a:srgbClr val="0070C0"/>
                </a:solidFill>
              </a:rPr>
              <a:t>Kewalramani</a:t>
            </a:r>
            <a:r>
              <a:rPr lang="de-DE" sz="4400" dirty="0">
                <a:solidFill>
                  <a:srgbClr val="0070C0"/>
                </a:solidFill>
              </a:rPr>
              <a:t> et al., 2021)</a:t>
            </a:r>
          </a:p>
          <a:p>
            <a:endParaRPr lang="de-DE" sz="1900" dirty="0"/>
          </a:p>
        </p:txBody>
      </p:sp>
    </p:spTree>
    <p:extLst>
      <p:ext uri="{BB962C8B-B14F-4D97-AF65-F5344CB8AC3E}">
        <p14:creationId xmlns:p14="http://schemas.microsoft.com/office/powerpoint/2010/main" val="251504769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9833A371-684D-B227-7A25-36BF7AA13BA8}"/>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36A059D2-E4E4-5C98-45CE-04E11A8F27F2}"/>
              </a:ext>
            </a:extLst>
          </p:cNvPr>
          <p:cNvSpPr>
            <a:spLocks noGrp="1"/>
          </p:cNvSpPr>
          <p:nvPr>
            <p:ph type="title"/>
          </p:nvPr>
        </p:nvSpPr>
        <p:spPr>
          <a:xfrm>
            <a:off x="1285240" y="636526"/>
            <a:ext cx="8074815" cy="1618489"/>
          </a:xfrm>
        </p:spPr>
        <p:txBody>
          <a:bodyPr anchor="ctr">
            <a:normAutofit/>
          </a:bodyPr>
          <a:lstStyle/>
          <a:p>
            <a:r>
              <a:rPr lang="de-DE" sz="4000" dirty="0">
                <a:solidFill>
                  <a:srgbClr val="FF0000"/>
                </a:solidFill>
              </a:rPr>
              <a:t>Früh beginnen: </a:t>
            </a:r>
            <a:br>
              <a:rPr lang="de-DE" sz="4000" dirty="0">
                <a:solidFill>
                  <a:srgbClr val="FF0000"/>
                </a:solidFill>
              </a:rPr>
            </a:br>
            <a:r>
              <a:rPr lang="de-DE" sz="4000" dirty="0">
                <a:solidFill>
                  <a:srgbClr val="FF0000"/>
                </a:solidFill>
              </a:rPr>
              <a:t>KI-</a:t>
            </a:r>
            <a:r>
              <a:rPr lang="de-DE" sz="4000" dirty="0" err="1">
                <a:solidFill>
                  <a:srgbClr val="FF0000"/>
                </a:solidFill>
              </a:rPr>
              <a:t>Literacy</a:t>
            </a:r>
            <a:r>
              <a:rPr lang="de-DE" sz="4000" dirty="0">
                <a:solidFill>
                  <a:srgbClr val="FF0000"/>
                </a:solidFill>
              </a:rPr>
              <a:t> im vorschulischen Alter</a:t>
            </a:r>
          </a:p>
        </p:txBody>
      </p:sp>
      <p:sp>
        <p:nvSpPr>
          <p:cNvPr id="3" name="Inhaltsplatzhalter 2">
            <a:extLst>
              <a:ext uri="{FF2B5EF4-FFF2-40B4-BE49-F238E27FC236}">
                <a16:creationId xmlns:a16="http://schemas.microsoft.com/office/drawing/2014/main" id="{8F618509-E13B-448F-8643-E878710E393A}"/>
              </a:ext>
            </a:extLst>
          </p:cNvPr>
          <p:cNvSpPr>
            <a:spLocks noGrp="1"/>
          </p:cNvSpPr>
          <p:nvPr>
            <p:ph idx="1"/>
          </p:nvPr>
        </p:nvSpPr>
        <p:spPr>
          <a:xfrm>
            <a:off x="1285240" y="2255015"/>
            <a:ext cx="8074815" cy="3966459"/>
          </a:xfrm>
        </p:spPr>
        <p:txBody>
          <a:bodyPr anchor="t">
            <a:normAutofit lnSpcReduction="10000"/>
          </a:bodyPr>
          <a:lstStyle/>
          <a:p>
            <a:pPr marL="0" indent="0">
              <a:buNone/>
            </a:pPr>
            <a:r>
              <a:rPr lang="de-DE" sz="2600" dirty="0">
                <a:solidFill>
                  <a:srgbClr val="0070C0"/>
                </a:solidFill>
                <a:effectLst/>
                <a:latin typeface="+mj-lt"/>
                <a:ea typeface="Calibri" panose="020F0502020204030204" pitchFamily="34" charset="0"/>
              </a:rPr>
              <a:t>3.	Kinder verfügen über die Fähigkeit, die 	Grundfunktionen von KI zu verstehen, insbesondere, 	wenn sie ihnen über altersgemäße und in 	Zusammenhang zu ihren früheren Erfahrungen 	stehende Lernmöglichkeiten angeboten werden. </a:t>
            </a:r>
          </a:p>
          <a:p>
            <a:endParaRPr lang="de-DE" sz="2600" dirty="0">
              <a:solidFill>
                <a:srgbClr val="0070C0"/>
              </a:solidFill>
              <a:latin typeface="+mj-lt"/>
              <a:ea typeface="Calibri" panose="020F0502020204030204" pitchFamily="34" charset="0"/>
            </a:endParaRPr>
          </a:p>
          <a:p>
            <a:pPr lvl="1"/>
            <a:r>
              <a:rPr lang="de-DE" sz="2600" dirty="0">
                <a:solidFill>
                  <a:srgbClr val="0070C0"/>
                </a:solidFill>
                <a:effectLst/>
                <a:latin typeface="+mj-lt"/>
                <a:ea typeface="Calibri" panose="020F0502020204030204" pitchFamily="34" charset="0"/>
                <a:cs typeface="Times New Roman" panose="02020603050405020304" pitchFamily="18" charset="0"/>
              </a:rPr>
              <a:t>Kinder sollten stufenweise an die Kompetenz herangeführt werden, in sicherer und angemessener Weise sowie in Interaktion mit Gleichaltrigen, Fragen zu stellen, KI-Spielzeuge zu erforschen und zu manipulieren (</a:t>
            </a:r>
            <a:r>
              <a:rPr lang="de-DE" sz="2600" dirty="0" err="1">
                <a:solidFill>
                  <a:srgbClr val="0070C0"/>
                </a:solidFill>
                <a:effectLst/>
                <a:latin typeface="+mj-lt"/>
                <a:ea typeface="Calibri" panose="020F0502020204030204" pitchFamily="34" charset="0"/>
                <a:cs typeface="Times New Roman" panose="02020603050405020304" pitchFamily="18" charset="0"/>
              </a:rPr>
              <a:t>Kewalramani</a:t>
            </a:r>
            <a:r>
              <a:rPr lang="de-DE" sz="2600" dirty="0">
                <a:solidFill>
                  <a:srgbClr val="0070C0"/>
                </a:solidFill>
                <a:effectLst/>
                <a:latin typeface="+mj-lt"/>
                <a:ea typeface="Calibri" panose="020F0502020204030204" pitchFamily="34" charset="0"/>
                <a:cs typeface="Times New Roman" panose="02020603050405020304" pitchFamily="18" charset="0"/>
              </a:rPr>
              <a:t> et al, 2021)</a:t>
            </a:r>
          </a:p>
          <a:p>
            <a:endParaRPr lang="de-DE" sz="2000" dirty="0">
              <a:effectLst/>
              <a:latin typeface="Times New Roman" panose="02020603050405020304" pitchFamily="18" charset="0"/>
              <a:ea typeface="Calibri" panose="020F0502020204030204" pitchFamily="34" charset="0"/>
            </a:endParaRPr>
          </a:p>
          <a:p>
            <a:endParaRPr lang="de-DE" sz="2000" dirty="0"/>
          </a:p>
        </p:txBody>
      </p:sp>
    </p:spTree>
    <p:extLst>
      <p:ext uri="{BB962C8B-B14F-4D97-AF65-F5344CB8AC3E}">
        <p14:creationId xmlns:p14="http://schemas.microsoft.com/office/powerpoint/2010/main" val="416825088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7205C509-48EF-1B5A-5539-3515B879C25F}"/>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el 1">
            <a:extLst>
              <a:ext uri="{FF2B5EF4-FFF2-40B4-BE49-F238E27FC236}">
                <a16:creationId xmlns:a16="http://schemas.microsoft.com/office/drawing/2014/main" id="{2F198E28-472B-77DF-9332-58F1F44AD26D}"/>
              </a:ext>
            </a:extLst>
          </p:cNvPr>
          <p:cNvSpPr>
            <a:spLocks noGrp="1"/>
          </p:cNvSpPr>
          <p:nvPr>
            <p:ph type="title"/>
          </p:nvPr>
        </p:nvSpPr>
        <p:spPr>
          <a:xfrm>
            <a:off x="1143000" y="1676400"/>
            <a:ext cx="3810000" cy="3505200"/>
          </a:xfrm>
        </p:spPr>
        <p:txBody>
          <a:bodyPr anchor="t">
            <a:normAutofit/>
          </a:bodyPr>
          <a:lstStyle/>
          <a:p>
            <a:r>
              <a:rPr lang="de-DE" sz="4000" dirty="0">
                <a:solidFill>
                  <a:srgbClr val="FF0000"/>
                </a:solidFill>
              </a:rPr>
              <a:t>Früh beginnen: </a:t>
            </a:r>
            <a:br>
              <a:rPr lang="de-DE" sz="4000" dirty="0">
                <a:solidFill>
                  <a:srgbClr val="FF0000"/>
                </a:solidFill>
              </a:rPr>
            </a:br>
            <a:r>
              <a:rPr lang="de-DE" sz="4000" dirty="0">
                <a:solidFill>
                  <a:srgbClr val="FF0000"/>
                </a:solidFill>
              </a:rPr>
              <a:t>Was sollten Kleinkinder über KI lernen?</a:t>
            </a:r>
          </a:p>
        </p:txBody>
      </p:sp>
      <p:sp>
        <p:nvSpPr>
          <p:cNvPr id="3" name="Inhaltsplatzhalter 2">
            <a:extLst>
              <a:ext uri="{FF2B5EF4-FFF2-40B4-BE49-F238E27FC236}">
                <a16:creationId xmlns:a16="http://schemas.microsoft.com/office/drawing/2014/main" id="{9C364D11-99A0-B25B-0C25-0379098F66FD}"/>
              </a:ext>
            </a:extLst>
          </p:cNvPr>
          <p:cNvSpPr>
            <a:spLocks noGrp="1"/>
          </p:cNvSpPr>
          <p:nvPr>
            <p:ph idx="1"/>
          </p:nvPr>
        </p:nvSpPr>
        <p:spPr>
          <a:xfrm>
            <a:off x="4761781" y="1676400"/>
            <a:ext cx="7108166" cy="4191000"/>
          </a:xfrm>
        </p:spPr>
        <p:txBody>
          <a:bodyPr>
            <a:normAutofit fontScale="70000" lnSpcReduction="20000"/>
          </a:bodyPr>
          <a:lstStyle/>
          <a:p>
            <a:pPr marL="0" indent="0">
              <a:buNone/>
            </a:pPr>
            <a:r>
              <a:rPr lang="de-DE" sz="4600" dirty="0">
                <a:solidFill>
                  <a:srgbClr val="FF0000">
                    <a:alpha val="55000"/>
                  </a:srgbClr>
                </a:solidFill>
              </a:rPr>
              <a:t>Das Bildungsziel:</a:t>
            </a:r>
          </a:p>
          <a:p>
            <a:pPr marL="0" indent="0">
              <a:buNone/>
            </a:pPr>
            <a:endParaRPr lang="de-DE" sz="4000" dirty="0">
              <a:solidFill>
                <a:srgbClr val="0070C0">
                  <a:alpha val="55000"/>
                </a:srgbClr>
              </a:solidFill>
            </a:endParaRPr>
          </a:p>
          <a:p>
            <a:pPr marL="0" indent="0">
              <a:buNone/>
            </a:pPr>
            <a:r>
              <a:rPr lang="de-DE" sz="4000" dirty="0">
                <a:solidFill>
                  <a:srgbClr val="0070C0">
                    <a:alpha val="55000"/>
                  </a:srgbClr>
                </a:solidFill>
              </a:rPr>
              <a:t>Kleinkinder sollen </a:t>
            </a:r>
          </a:p>
          <a:p>
            <a:pPr>
              <a:buFontTx/>
              <a:buChar char="-"/>
            </a:pPr>
            <a:r>
              <a:rPr lang="de-DE" sz="4000" dirty="0">
                <a:solidFill>
                  <a:srgbClr val="0070C0">
                    <a:alpha val="55000"/>
                  </a:srgbClr>
                </a:solidFill>
              </a:rPr>
              <a:t>Kenntnisse hinsichtlich der</a:t>
            </a:r>
            <a:r>
              <a:rPr lang="el-GR" sz="4000" dirty="0">
                <a:solidFill>
                  <a:srgbClr val="0070C0">
                    <a:alpha val="55000"/>
                  </a:srgbClr>
                </a:solidFill>
              </a:rPr>
              <a:t> </a:t>
            </a:r>
            <a:r>
              <a:rPr lang="de-DE" sz="4000" dirty="0">
                <a:solidFill>
                  <a:srgbClr val="0070C0">
                    <a:alpha val="55000"/>
                  </a:srgbClr>
                </a:solidFill>
              </a:rPr>
              <a:t>Bedeutung von KI im Alltag erwerben; </a:t>
            </a:r>
            <a:endParaRPr lang="el-GR" sz="4000" dirty="0">
              <a:solidFill>
                <a:srgbClr val="0070C0">
                  <a:alpha val="55000"/>
                </a:srgbClr>
              </a:solidFill>
            </a:endParaRPr>
          </a:p>
          <a:p>
            <a:pPr>
              <a:buFontTx/>
              <a:buChar char="-"/>
            </a:pPr>
            <a:endParaRPr lang="el-GR" sz="4000" dirty="0">
              <a:solidFill>
                <a:srgbClr val="0070C0">
                  <a:alpha val="55000"/>
                </a:srgbClr>
              </a:solidFill>
            </a:endParaRPr>
          </a:p>
          <a:p>
            <a:pPr>
              <a:buFontTx/>
              <a:buChar char="-"/>
            </a:pPr>
            <a:r>
              <a:rPr lang="de-DE" sz="4000" dirty="0">
                <a:solidFill>
                  <a:srgbClr val="0070C0">
                    <a:alpha val="55000"/>
                  </a:srgbClr>
                </a:solidFill>
              </a:rPr>
              <a:t>Verständnis für grundlegende Funktionen von KI entwickeln</a:t>
            </a:r>
            <a:r>
              <a:rPr lang="el-GR" sz="4000" dirty="0">
                <a:solidFill>
                  <a:srgbClr val="0070C0">
                    <a:alpha val="55000"/>
                  </a:srgbClr>
                </a:solidFill>
              </a:rPr>
              <a:t> </a:t>
            </a:r>
            <a:r>
              <a:rPr lang="de-DE" sz="4000" dirty="0">
                <a:solidFill>
                  <a:srgbClr val="0070C0">
                    <a:alpha val="55000"/>
                  </a:srgbClr>
                </a:solidFill>
              </a:rPr>
              <a:t>und</a:t>
            </a:r>
            <a:endParaRPr lang="el-GR" sz="4000" dirty="0">
              <a:solidFill>
                <a:srgbClr val="0070C0">
                  <a:alpha val="55000"/>
                </a:srgbClr>
              </a:solidFill>
            </a:endParaRPr>
          </a:p>
          <a:p>
            <a:pPr marL="0" indent="0">
              <a:buNone/>
            </a:pPr>
            <a:r>
              <a:rPr lang="el-GR" sz="4000" dirty="0">
                <a:solidFill>
                  <a:srgbClr val="0070C0">
                    <a:alpha val="55000"/>
                  </a:srgbClr>
                </a:solidFill>
              </a:rPr>
              <a:t>   </a:t>
            </a:r>
          </a:p>
          <a:p>
            <a:pPr marL="0" indent="0">
              <a:buNone/>
            </a:pPr>
            <a:r>
              <a:rPr lang="el-GR" sz="4000" dirty="0">
                <a:solidFill>
                  <a:srgbClr val="0070C0">
                    <a:alpha val="55000"/>
                  </a:srgbClr>
                </a:solidFill>
              </a:rPr>
              <a:t>- </a:t>
            </a:r>
            <a:r>
              <a:rPr lang="de-DE" sz="4000" dirty="0">
                <a:solidFill>
                  <a:srgbClr val="0070C0">
                    <a:alpha val="55000"/>
                  </a:srgbClr>
                </a:solidFill>
              </a:rPr>
              <a:t>sie sollten lernen, KI ethisch zu nutzen</a:t>
            </a:r>
            <a:r>
              <a:rPr lang="de-DE" sz="4000" dirty="0">
                <a:solidFill>
                  <a:schemeClr val="accent6">
                    <a:lumMod val="50000"/>
                    <a:alpha val="55000"/>
                  </a:schemeClr>
                </a:solidFill>
              </a:rPr>
              <a:t>.</a:t>
            </a:r>
          </a:p>
          <a:p>
            <a:pPr>
              <a:buFontTx/>
              <a:buChar char="-"/>
            </a:pPr>
            <a:endParaRPr lang="de-DE" sz="3300" dirty="0">
              <a:solidFill>
                <a:schemeClr val="accent6">
                  <a:lumMod val="50000"/>
                  <a:alpha val="55000"/>
                </a:schemeClr>
              </a:solidFill>
            </a:endParaRPr>
          </a:p>
        </p:txBody>
      </p:sp>
    </p:spTree>
    <p:extLst>
      <p:ext uri="{BB962C8B-B14F-4D97-AF65-F5344CB8AC3E}">
        <p14:creationId xmlns:p14="http://schemas.microsoft.com/office/powerpoint/2010/main" val="400991532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el 1">
            <a:extLst>
              <a:ext uri="{FF2B5EF4-FFF2-40B4-BE49-F238E27FC236}">
                <a16:creationId xmlns:a16="http://schemas.microsoft.com/office/drawing/2014/main" id="{93811395-476F-1298-F9ED-D2769564AF93}"/>
              </a:ext>
            </a:extLst>
          </p:cNvPr>
          <p:cNvSpPr>
            <a:spLocks noGrp="1"/>
          </p:cNvSpPr>
          <p:nvPr>
            <p:ph type="title"/>
          </p:nvPr>
        </p:nvSpPr>
        <p:spPr>
          <a:xfrm>
            <a:off x="638355" y="1676400"/>
            <a:ext cx="4314645" cy="3505200"/>
          </a:xfrm>
        </p:spPr>
        <p:txBody>
          <a:bodyPr anchor="t">
            <a:normAutofit/>
          </a:bodyPr>
          <a:lstStyle/>
          <a:p>
            <a:r>
              <a:rPr lang="de-DE" sz="3200" dirty="0">
                <a:solidFill>
                  <a:srgbClr val="FF0000"/>
                </a:solidFill>
              </a:rPr>
              <a:t>Stärkung von KI-Kompetenz im vorschulischen Alter (nach </a:t>
            </a:r>
            <a:r>
              <a:rPr lang="de-DE" sz="3200" dirty="0" err="1">
                <a:solidFill>
                  <a:srgbClr val="FF0000"/>
                </a:solidFill>
              </a:rPr>
              <a:t>Durrani</a:t>
            </a:r>
            <a:r>
              <a:rPr lang="de-DE" sz="3200" dirty="0">
                <a:solidFill>
                  <a:srgbClr val="FF0000"/>
                </a:solidFill>
              </a:rPr>
              <a:t> et al., 2024)</a:t>
            </a:r>
          </a:p>
        </p:txBody>
      </p:sp>
      <p:sp>
        <p:nvSpPr>
          <p:cNvPr id="3" name="Inhaltsplatzhalter 2">
            <a:extLst>
              <a:ext uri="{FF2B5EF4-FFF2-40B4-BE49-F238E27FC236}">
                <a16:creationId xmlns:a16="http://schemas.microsoft.com/office/drawing/2014/main" id="{E0830167-3BE6-A557-FDF0-A23FE8FB83D2}"/>
              </a:ext>
            </a:extLst>
          </p:cNvPr>
          <p:cNvSpPr>
            <a:spLocks noGrp="1"/>
          </p:cNvSpPr>
          <p:nvPr>
            <p:ph idx="1"/>
          </p:nvPr>
        </p:nvSpPr>
        <p:spPr>
          <a:xfrm>
            <a:off x="3850105" y="1676400"/>
            <a:ext cx="7467751" cy="3982528"/>
          </a:xfrm>
        </p:spPr>
        <p:txBody>
          <a:bodyPr>
            <a:normAutofit fontScale="92500"/>
          </a:bodyPr>
          <a:lstStyle/>
          <a:p>
            <a:r>
              <a:rPr lang="de-DE" sz="3100" dirty="0">
                <a:solidFill>
                  <a:srgbClr val="0070C0">
                    <a:alpha val="55000"/>
                  </a:srgbClr>
                </a:solidFill>
              </a:rPr>
              <a:t>1.	Im digitalen Zeitalter müssen alle Bürger 	dazu imstande sein, KI-Anwendungen 	zu nutzen und ihre grundlegenden 	Kompetenzen zu verstehen.</a:t>
            </a:r>
          </a:p>
          <a:p>
            <a:endParaRPr lang="de-DE" sz="3100" dirty="0">
              <a:solidFill>
                <a:srgbClr val="0070C0">
                  <a:alpha val="55000"/>
                </a:srgbClr>
              </a:solidFill>
            </a:endParaRPr>
          </a:p>
          <a:p>
            <a:pPr marL="971550" lvl="1" indent="-514350">
              <a:buAutoNum type="arabicPeriod" startAt="2"/>
            </a:pPr>
            <a:r>
              <a:rPr lang="de-DE" sz="3100" dirty="0">
                <a:solidFill>
                  <a:srgbClr val="0070C0">
                    <a:alpha val="55000"/>
                  </a:srgbClr>
                </a:solidFill>
              </a:rPr>
              <a:t>Lernende müssen mit den Werkzeugen ausgestattet werden, die dazu notwendig sind, KI zu verstehen, zu nutzen und gezielt bewerten zu können.</a:t>
            </a:r>
          </a:p>
          <a:p>
            <a:pPr marL="457200" lvl="1" indent="0">
              <a:buNone/>
            </a:pPr>
            <a:endParaRPr lang="de-DE" sz="3100" dirty="0">
              <a:solidFill>
                <a:srgbClr val="0070C0">
                  <a:alpha val="55000"/>
                </a:srgbClr>
              </a:solidFill>
            </a:endParaRPr>
          </a:p>
          <a:p>
            <a:pPr marL="514350" indent="-514350">
              <a:buAutoNum type="arabicPeriod" startAt="2"/>
            </a:pPr>
            <a:endParaRPr lang="de-DE" sz="1500" dirty="0">
              <a:solidFill>
                <a:schemeClr val="tx1">
                  <a:alpha val="55000"/>
                </a:schemeClr>
              </a:solidFill>
            </a:endParaRPr>
          </a:p>
        </p:txBody>
      </p:sp>
    </p:spTree>
    <p:extLst>
      <p:ext uri="{BB962C8B-B14F-4D97-AF65-F5344CB8AC3E}">
        <p14:creationId xmlns:p14="http://schemas.microsoft.com/office/powerpoint/2010/main" val="153606321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54C132D7-5948-A80A-EADE-A13F6E121F18}"/>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8A225E3A-C6BD-01E4-4748-C4BE47B24DF1}"/>
              </a:ext>
            </a:extLst>
          </p:cNvPr>
          <p:cNvSpPr>
            <a:spLocks noGrp="1"/>
          </p:cNvSpPr>
          <p:nvPr>
            <p:ph type="title"/>
          </p:nvPr>
        </p:nvSpPr>
        <p:spPr>
          <a:xfrm>
            <a:off x="406126" y="2010229"/>
            <a:ext cx="4314645" cy="3505200"/>
          </a:xfrm>
        </p:spPr>
        <p:txBody>
          <a:bodyPr anchor="t">
            <a:normAutofit/>
          </a:bodyPr>
          <a:lstStyle/>
          <a:p>
            <a:r>
              <a:rPr lang="de-DE" sz="3200" dirty="0">
                <a:solidFill>
                  <a:srgbClr val="FF0000"/>
                </a:solidFill>
              </a:rPr>
              <a:t>Stärkung von KI-Kompetenz im vorschulischen Alter (nach </a:t>
            </a:r>
            <a:r>
              <a:rPr lang="de-DE" sz="3200" dirty="0" err="1">
                <a:solidFill>
                  <a:srgbClr val="FF0000"/>
                </a:solidFill>
              </a:rPr>
              <a:t>Durrani</a:t>
            </a:r>
            <a:r>
              <a:rPr lang="de-DE" sz="3200" dirty="0">
                <a:solidFill>
                  <a:srgbClr val="FF0000"/>
                </a:solidFill>
              </a:rPr>
              <a:t> et al., 2024)</a:t>
            </a:r>
          </a:p>
        </p:txBody>
      </p:sp>
      <p:sp>
        <p:nvSpPr>
          <p:cNvPr id="3" name="Inhaltsplatzhalter 2">
            <a:extLst>
              <a:ext uri="{FF2B5EF4-FFF2-40B4-BE49-F238E27FC236}">
                <a16:creationId xmlns:a16="http://schemas.microsoft.com/office/drawing/2014/main" id="{D72220E2-F16F-93F7-9A2C-7F27D263B32A}"/>
              </a:ext>
            </a:extLst>
          </p:cNvPr>
          <p:cNvSpPr>
            <a:spLocks noGrp="1"/>
          </p:cNvSpPr>
          <p:nvPr>
            <p:ph idx="1"/>
          </p:nvPr>
        </p:nvSpPr>
        <p:spPr>
          <a:xfrm>
            <a:off x="4183934" y="1284514"/>
            <a:ext cx="7467751" cy="3982528"/>
          </a:xfrm>
          <a:solidFill>
            <a:schemeClr val="tx2">
              <a:lumMod val="25000"/>
              <a:lumOff val="75000"/>
            </a:schemeClr>
          </a:solidFill>
        </p:spPr>
        <p:txBody>
          <a:bodyPr>
            <a:normAutofit/>
          </a:bodyPr>
          <a:lstStyle/>
          <a:p>
            <a:endParaRPr lang="de-DE" sz="3100" dirty="0">
              <a:solidFill>
                <a:srgbClr val="0070C0">
                  <a:alpha val="55000"/>
                </a:srgbClr>
              </a:solidFill>
            </a:endParaRPr>
          </a:p>
          <a:p>
            <a:pPr marL="457200" lvl="1" indent="0">
              <a:buNone/>
            </a:pPr>
            <a:r>
              <a:rPr lang="de-DE" sz="3100" dirty="0">
                <a:solidFill>
                  <a:srgbClr val="0070C0">
                    <a:alpha val="55000"/>
                  </a:srgbClr>
                </a:solidFill>
              </a:rPr>
              <a:t>3.	Lernende sollten dazu imstande sein, 	die grundlegende Funktionsweise von 	KI zu verstehen, umso mehr, als mit 	KI ausgestattete Spielsachen </a:t>
            </a:r>
            <a:r>
              <a:rPr lang="el-GR" sz="3100" dirty="0">
                <a:solidFill>
                  <a:srgbClr val="0070C0">
                    <a:alpha val="55000"/>
                  </a:srgbClr>
                </a:solidFill>
              </a:rPr>
              <a:t>	</a:t>
            </a:r>
            <a:r>
              <a:rPr lang="de-DE" sz="3100" dirty="0">
                <a:solidFill>
                  <a:srgbClr val="0070C0">
                    <a:alpha val="55000"/>
                  </a:srgbClr>
                </a:solidFill>
              </a:rPr>
              <a:t>zunehmend Teil ihres Alltags werden 	(</a:t>
            </a:r>
            <a:r>
              <a:rPr lang="de-DE" sz="3100" dirty="0" err="1">
                <a:solidFill>
                  <a:srgbClr val="0070C0">
                    <a:alpha val="55000"/>
                  </a:srgbClr>
                </a:solidFill>
              </a:rPr>
              <a:t>Kewalramani</a:t>
            </a:r>
            <a:r>
              <a:rPr lang="de-DE" sz="3100" dirty="0">
                <a:solidFill>
                  <a:srgbClr val="0070C0">
                    <a:alpha val="55000"/>
                  </a:srgbClr>
                </a:solidFill>
              </a:rPr>
              <a:t> et al., 2021)</a:t>
            </a:r>
          </a:p>
          <a:p>
            <a:pPr marL="514350" indent="-514350">
              <a:buAutoNum type="arabicPeriod" startAt="2"/>
            </a:pPr>
            <a:endParaRPr lang="de-DE" sz="1500" dirty="0">
              <a:solidFill>
                <a:schemeClr val="tx1">
                  <a:alpha val="55000"/>
                </a:schemeClr>
              </a:solidFill>
            </a:endParaRPr>
          </a:p>
          <a:p>
            <a:pPr marL="514350" indent="-514350">
              <a:buAutoNum type="arabicPeriod" startAt="2"/>
            </a:pPr>
            <a:endParaRPr lang="de-DE" sz="1500" dirty="0">
              <a:solidFill>
                <a:schemeClr val="tx1">
                  <a:alpha val="55000"/>
                </a:schemeClr>
              </a:solidFill>
            </a:endParaRPr>
          </a:p>
        </p:txBody>
      </p:sp>
    </p:spTree>
    <p:extLst>
      <p:ext uri="{BB962C8B-B14F-4D97-AF65-F5344CB8AC3E}">
        <p14:creationId xmlns:p14="http://schemas.microsoft.com/office/powerpoint/2010/main" val="40610872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36" name="Rectangle 35">
            <a:extLst>
              <a:ext uri="{FF2B5EF4-FFF2-40B4-BE49-F238E27FC236}">
                <a16:creationId xmlns:a16="http://schemas.microsoft.com/office/drawing/2014/main" id="{C2554CA6-288E-4202-BC52-2E5A8F0C0A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B10BB131-AC8E-4A8E-A5D1-36260F720C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9189" y="1119031"/>
            <a:ext cx="4619938" cy="46199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8C47B074-6888-23A5-4631-6078998BC26A}"/>
              </a:ext>
            </a:extLst>
          </p:cNvPr>
          <p:cNvSpPr>
            <a:spLocks noGrp="1"/>
          </p:cNvSpPr>
          <p:nvPr>
            <p:ph type="title"/>
          </p:nvPr>
        </p:nvSpPr>
        <p:spPr>
          <a:xfrm>
            <a:off x="1171074" y="1396686"/>
            <a:ext cx="3240506" cy="4064628"/>
          </a:xfrm>
        </p:spPr>
        <p:txBody>
          <a:bodyPr>
            <a:normAutofit/>
          </a:bodyPr>
          <a:lstStyle/>
          <a:p>
            <a:r>
              <a:rPr lang="de-DE">
                <a:solidFill>
                  <a:srgbClr val="FFFFFF"/>
                </a:solidFill>
              </a:rPr>
              <a:t>Definition von KI</a:t>
            </a:r>
          </a:p>
        </p:txBody>
      </p:sp>
      <p:sp>
        <p:nvSpPr>
          <p:cNvPr id="40" name="Arc 39">
            <a:extLst>
              <a:ext uri="{FF2B5EF4-FFF2-40B4-BE49-F238E27FC236}">
                <a16:creationId xmlns:a16="http://schemas.microsoft.com/office/drawing/2014/main" id="{5B7778FC-632E-4DCA-A7CB-0D7731CCF9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9809111">
            <a:off x="8683720" y="941148"/>
            <a:ext cx="2987899" cy="2987899"/>
          </a:xfrm>
          <a:prstGeom prst="arc">
            <a:avLst>
              <a:gd name="adj1" fmla="val 15817365"/>
              <a:gd name="adj2" fmla="val 178138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 name="Oval 41">
            <a:extLst>
              <a:ext uri="{FF2B5EF4-FFF2-40B4-BE49-F238E27FC236}">
                <a16:creationId xmlns:a16="http://schemas.microsoft.com/office/drawing/2014/main" id="{FA23A907-97FB-4A8F-880A-DD77401C429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0048" y="4780992"/>
            <a:ext cx="546100" cy="5461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Inhaltsplatzhalter 2">
            <a:extLst>
              <a:ext uri="{FF2B5EF4-FFF2-40B4-BE49-F238E27FC236}">
                <a16:creationId xmlns:a16="http://schemas.microsoft.com/office/drawing/2014/main" id="{539DE476-9345-1CBC-1038-01AF7C34CB67}"/>
              </a:ext>
            </a:extLst>
          </p:cNvPr>
          <p:cNvSpPr>
            <a:spLocks noGrp="1"/>
          </p:cNvSpPr>
          <p:nvPr>
            <p:ph idx="1"/>
          </p:nvPr>
        </p:nvSpPr>
        <p:spPr>
          <a:xfrm>
            <a:off x="5370153" y="1526033"/>
            <a:ext cx="5536397" cy="3935281"/>
          </a:xfrm>
        </p:spPr>
        <p:txBody>
          <a:bodyPr>
            <a:normAutofit lnSpcReduction="10000"/>
          </a:bodyPr>
          <a:lstStyle/>
          <a:p>
            <a:r>
              <a:rPr lang="de-DE" dirty="0">
                <a:effectLst/>
                <a:latin typeface="Times New Roman" panose="02020603050405020304" pitchFamily="18" charset="0"/>
                <a:ea typeface="Calibri" panose="020F0502020204030204" pitchFamily="34" charset="0"/>
              </a:rPr>
              <a:t>Wang (2019) erweiterte die Definition von KI dahingehend, dass sie kognitive Aufgaben, insbesondere Lernen und Problemlösung, ausführen kann, anhand spannender technologischer Innovationen wie maschinelles Lernen, natürliche Sprachverarbeitung und neurale Netzwerke (</a:t>
            </a:r>
            <a:r>
              <a:rPr lang="de-DE" dirty="0" err="1">
                <a:effectLst/>
                <a:latin typeface="Times New Roman" panose="02020603050405020304" pitchFamily="18" charset="0"/>
                <a:ea typeface="Calibri" panose="020F0502020204030204" pitchFamily="34" charset="0"/>
              </a:rPr>
              <a:t>Zawacki</a:t>
            </a:r>
            <a:r>
              <a:rPr lang="de-DE" dirty="0">
                <a:effectLst/>
                <a:latin typeface="Times New Roman" panose="02020603050405020304" pitchFamily="18" charset="0"/>
                <a:ea typeface="Calibri" panose="020F0502020204030204" pitchFamily="34" charset="0"/>
              </a:rPr>
              <a:t>-Richter et al., 2019). </a:t>
            </a:r>
          </a:p>
          <a:p>
            <a:endParaRPr lang="de-DE" sz="2600" dirty="0">
              <a:latin typeface="Times New Roman" panose="02020603050405020304" pitchFamily="18" charset="0"/>
            </a:endParaRPr>
          </a:p>
          <a:p>
            <a:endParaRPr lang="de-DE" sz="2600" dirty="0"/>
          </a:p>
        </p:txBody>
      </p:sp>
    </p:spTree>
    <p:extLst>
      <p:ext uri="{BB962C8B-B14F-4D97-AF65-F5344CB8AC3E}">
        <p14:creationId xmlns:p14="http://schemas.microsoft.com/office/powerpoint/2010/main" val="398997322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pic>
        <p:nvPicPr>
          <p:cNvPr id="6" name="Picture 5" descr="Ein Bild, das Wasser, Vortex, Welle, Verschwommen enthält.&#10;&#10;KI-generierte Inhalte können fehlerhaft sein.">
            <a:extLst>
              <a:ext uri="{FF2B5EF4-FFF2-40B4-BE49-F238E27FC236}">
                <a16:creationId xmlns:a16="http://schemas.microsoft.com/office/drawing/2014/main" id="{9DD8C201-625D-9980-C6A1-0A45BEDDFDC5}"/>
              </a:ext>
            </a:extLst>
          </p:cNvPr>
          <p:cNvPicPr>
            <a:picLocks noChangeAspect="1"/>
          </p:cNvPicPr>
          <p:nvPr/>
        </p:nvPicPr>
        <p:blipFill>
          <a:blip r:embed="rId3">
            <a:duotone>
              <a:schemeClr val="bg2">
                <a:shade val="45000"/>
                <a:satMod val="135000"/>
              </a:schemeClr>
              <a:prstClr val="white"/>
            </a:duotone>
          </a:blip>
          <a:srcRect t="15413"/>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749B3C42-2586-5FEE-0FC9-80564F6F6597}"/>
              </a:ext>
            </a:extLst>
          </p:cNvPr>
          <p:cNvSpPr>
            <a:spLocks noGrp="1"/>
          </p:cNvSpPr>
          <p:nvPr>
            <p:ph type="title"/>
          </p:nvPr>
        </p:nvSpPr>
        <p:spPr>
          <a:xfrm>
            <a:off x="838200" y="365125"/>
            <a:ext cx="10515600" cy="1325563"/>
          </a:xfrm>
        </p:spPr>
        <p:txBody>
          <a:bodyPr>
            <a:normAutofit/>
          </a:bodyPr>
          <a:lstStyle/>
          <a:p>
            <a:r>
              <a:rPr lang="de-DE" sz="3200" dirty="0">
                <a:solidFill>
                  <a:srgbClr val="FF0000"/>
                </a:solidFill>
              </a:rPr>
              <a:t>Wirksame Mechanismen bei der Förderung von Interesse und Engagement der Lernenden durch KI-gestützte Anwendungen</a:t>
            </a:r>
          </a:p>
        </p:txBody>
      </p:sp>
      <p:graphicFrame>
        <p:nvGraphicFramePr>
          <p:cNvPr id="5" name="Inhaltsplatzhalter 2">
            <a:extLst>
              <a:ext uri="{FF2B5EF4-FFF2-40B4-BE49-F238E27FC236}">
                <a16:creationId xmlns:a16="http://schemas.microsoft.com/office/drawing/2014/main" id="{691567FB-A691-A765-0755-5F11F4BFC5B5}"/>
              </a:ext>
            </a:extLst>
          </p:cNvPr>
          <p:cNvGraphicFramePr>
            <a:graphicFrameLocks noGrp="1"/>
          </p:cNvGraphicFramePr>
          <p:nvPr>
            <p:ph idx="1"/>
            <p:extLst>
              <p:ext uri="{D42A27DB-BD31-4B8C-83A1-F6EECF244321}">
                <p14:modId xmlns:p14="http://schemas.microsoft.com/office/powerpoint/2010/main" val="95575130"/>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3583814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FEDE66A-EE60-7623-7097-0A976DC63EEE}"/>
              </a:ext>
            </a:extLst>
          </p:cNvPr>
          <p:cNvSpPr>
            <a:spLocks noGrp="1"/>
          </p:cNvSpPr>
          <p:nvPr>
            <p:ph type="title"/>
          </p:nvPr>
        </p:nvSpPr>
        <p:spPr>
          <a:xfrm>
            <a:off x="517870" y="2185029"/>
            <a:ext cx="4751554" cy="3364992"/>
          </a:xfrm>
        </p:spPr>
        <p:txBody>
          <a:bodyPr>
            <a:normAutofit/>
          </a:bodyPr>
          <a:lstStyle/>
          <a:p>
            <a:pPr algn="ctr"/>
            <a:br>
              <a:rPr lang="de-DE" sz="3600" dirty="0">
                <a:solidFill>
                  <a:srgbClr val="FF0000"/>
                </a:solidFill>
              </a:rPr>
            </a:br>
            <a:r>
              <a:rPr lang="de-DE" sz="3600" dirty="0">
                <a:solidFill>
                  <a:srgbClr val="FF0000"/>
                </a:solidFill>
              </a:rPr>
              <a:t>Robotik für Kinder im vorschulischen Alter</a:t>
            </a:r>
          </a:p>
        </p:txBody>
      </p:sp>
      <p:graphicFrame>
        <p:nvGraphicFramePr>
          <p:cNvPr id="5" name="Inhaltsplatzhalter 2">
            <a:extLst>
              <a:ext uri="{FF2B5EF4-FFF2-40B4-BE49-F238E27FC236}">
                <a16:creationId xmlns:a16="http://schemas.microsoft.com/office/drawing/2014/main" id="{D0C7FA01-9829-CBAE-EFE7-7D1A479DEF44}"/>
              </a:ext>
            </a:extLst>
          </p:cNvPr>
          <p:cNvGraphicFramePr>
            <a:graphicFrameLocks noGrp="1"/>
          </p:cNvGraphicFramePr>
          <p:nvPr>
            <p:ph idx="1"/>
          </p:nvPr>
        </p:nvGraphicFramePr>
        <p:xfrm>
          <a:off x="5065776" y="978408"/>
          <a:ext cx="6620256" cy="4965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0463626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A5D3FCC7-8C23-078E-822D-9D001DB6C7C9}"/>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63A2432F-39A2-74AE-9672-5EE45CA63852}"/>
              </a:ext>
            </a:extLst>
          </p:cNvPr>
          <p:cNvSpPr>
            <a:spLocks noGrp="1"/>
          </p:cNvSpPr>
          <p:nvPr>
            <p:ph type="title"/>
          </p:nvPr>
        </p:nvSpPr>
        <p:spPr>
          <a:xfrm>
            <a:off x="1043631" y="809898"/>
            <a:ext cx="10173010" cy="1554480"/>
          </a:xfrm>
        </p:spPr>
        <p:txBody>
          <a:bodyPr anchor="ctr">
            <a:normAutofit/>
          </a:bodyPr>
          <a:lstStyle/>
          <a:p>
            <a:br>
              <a:rPr lang="de-DE" sz="3400" b="0" dirty="0"/>
            </a:br>
            <a:br>
              <a:rPr lang="de-DE" sz="3400" b="0" dirty="0"/>
            </a:br>
            <a:r>
              <a:rPr lang="de-DE" sz="3400" b="0" dirty="0"/>
              <a:t>Robotik </a:t>
            </a:r>
            <a:r>
              <a:rPr lang="de-DE" sz="3400" dirty="0"/>
              <a:t>für</a:t>
            </a:r>
            <a:r>
              <a:rPr lang="de-DE" sz="3400" b="0" dirty="0"/>
              <a:t> Kinder im vorschulischen Alter</a:t>
            </a:r>
          </a:p>
        </p:txBody>
      </p:sp>
      <p:graphicFrame>
        <p:nvGraphicFramePr>
          <p:cNvPr id="5" name="Inhaltsplatzhalter 2">
            <a:extLst>
              <a:ext uri="{FF2B5EF4-FFF2-40B4-BE49-F238E27FC236}">
                <a16:creationId xmlns:a16="http://schemas.microsoft.com/office/drawing/2014/main" id="{9834C2E4-8CF8-2FCD-BE7F-94D78B1ADFE0}"/>
              </a:ext>
            </a:extLst>
          </p:cNvPr>
          <p:cNvGraphicFramePr>
            <a:graphicFrameLocks noGrp="1"/>
          </p:cNvGraphicFramePr>
          <p:nvPr>
            <p:ph idx="1"/>
            <p:extLst>
              <p:ext uri="{D42A27DB-BD31-4B8C-83A1-F6EECF244321}">
                <p14:modId xmlns:p14="http://schemas.microsoft.com/office/powerpoint/2010/main" val="25874259"/>
              </p:ext>
            </p:extLst>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9732026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0">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455A09AB-562E-642E-23B1-5DB8A69C0C47}"/>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6617B8D-2F23-0F57-2B55-0B83C92FB15E}"/>
              </a:ext>
            </a:extLst>
          </p:cNvPr>
          <p:cNvSpPr>
            <a:spLocks noGrp="1"/>
          </p:cNvSpPr>
          <p:nvPr>
            <p:ph type="title"/>
          </p:nvPr>
        </p:nvSpPr>
        <p:spPr>
          <a:xfrm>
            <a:off x="521207" y="978408"/>
            <a:ext cx="3154680" cy="4069080"/>
          </a:xfrm>
        </p:spPr>
        <p:txBody>
          <a:bodyPr anchor="t">
            <a:normAutofit/>
          </a:bodyPr>
          <a:lstStyle/>
          <a:p>
            <a:pPr>
              <a:lnSpc>
                <a:spcPct val="90000"/>
              </a:lnSpc>
            </a:pPr>
            <a:br>
              <a:rPr lang="de-DE" sz="4000" b="0" dirty="0"/>
            </a:br>
            <a:r>
              <a:rPr lang="de-DE" sz="4000" b="0" dirty="0">
                <a:solidFill>
                  <a:srgbClr val="FF0000"/>
                </a:solidFill>
              </a:rPr>
              <a:t>Konzepte, wie Robotik und KI gelehrt werden können.</a:t>
            </a:r>
          </a:p>
        </p:txBody>
      </p:sp>
      <p:graphicFrame>
        <p:nvGraphicFramePr>
          <p:cNvPr id="5" name="Inhaltsplatzhalter 2">
            <a:extLst>
              <a:ext uri="{FF2B5EF4-FFF2-40B4-BE49-F238E27FC236}">
                <a16:creationId xmlns:a16="http://schemas.microsoft.com/office/drawing/2014/main" id="{EA8CFDF3-C8F5-F19A-EA05-CE932B92998D}"/>
              </a:ext>
            </a:extLst>
          </p:cNvPr>
          <p:cNvGraphicFramePr>
            <a:graphicFrameLocks noGrp="1"/>
          </p:cNvGraphicFramePr>
          <p:nvPr>
            <p:ph idx="1"/>
            <p:extLst>
              <p:ext uri="{D42A27DB-BD31-4B8C-83A1-F6EECF244321}">
                <p14:modId xmlns:p14="http://schemas.microsoft.com/office/powerpoint/2010/main" val="2728988892"/>
              </p:ext>
            </p:extLst>
          </p:nvPr>
        </p:nvGraphicFramePr>
        <p:xfrm>
          <a:off x="4384964" y="978406"/>
          <a:ext cx="7301068" cy="50109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9765612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873D2DA-8319-2448-3715-91FC5338114A}"/>
              </a:ext>
            </a:extLst>
          </p:cNvPr>
          <p:cNvSpPr>
            <a:spLocks noGrp="1"/>
          </p:cNvSpPr>
          <p:nvPr>
            <p:ph type="title"/>
          </p:nvPr>
        </p:nvSpPr>
        <p:spPr>
          <a:xfrm>
            <a:off x="391890" y="1515005"/>
            <a:ext cx="4321774" cy="3364992"/>
          </a:xfrm>
        </p:spPr>
        <p:txBody>
          <a:bodyPr>
            <a:normAutofit/>
          </a:bodyPr>
          <a:lstStyle/>
          <a:p>
            <a:br>
              <a:rPr lang="de-DE" sz="4000" b="0" dirty="0"/>
            </a:br>
            <a:br>
              <a:rPr lang="de-DE" sz="4000" b="0" dirty="0"/>
            </a:br>
            <a:r>
              <a:rPr lang="de-DE" sz="3600" b="0" dirty="0">
                <a:solidFill>
                  <a:srgbClr val="FF0000"/>
                </a:solidFill>
              </a:rPr>
              <a:t>Die Five-Big-</a:t>
            </a:r>
            <a:r>
              <a:rPr lang="de-DE" sz="3600" b="0" dirty="0" err="1">
                <a:solidFill>
                  <a:srgbClr val="FF0000"/>
                </a:solidFill>
              </a:rPr>
              <a:t>Ideas</a:t>
            </a:r>
            <a:br>
              <a:rPr lang="de-DE" sz="3600" b="0" dirty="0">
                <a:solidFill>
                  <a:srgbClr val="FF0000"/>
                </a:solidFill>
              </a:rPr>
            </a:br>
            <a:r>
              <a:rPr lang="de-DE" sz="3600" b="0" dirty="0">
                <a:solidFill>
                  <a:srgbClr val="FF0000"/>
                </a:solidFill>
              </a:rPr>
              <a:t>nach Su &amp; Yang (2023)</a:t>
            </a:r>
            <a:br>
              <a:rPr lang="de-DE" sz="4000" b="0" dirty="0"/>
            </a:br>
            <a:endParaRPr lang="de-DE" sz="4000" b="0" dirty="0"/>
          </a:p>
        </p:txBody>
      </p:sp>
      <p:graphicFrame>
        <p:nvGraphicFramePr>
          <p:cNvPr id="5" name="Inhaltsplatzhalter 2">
            <a:extLst>
              <a:ext uri="{FF2B5EF4-FFF2-40B4-BE49-F238E27FC236}">
                <a16:creationId xmlns:a16="http://schemas.microsoft.com/office/drawing/2014/main" id="{D930A4F5-B1E7-6950-408D-2ED3540E7C56}"/>
              </a:ext>
            </a:extLst>
          </p:cNvPr>
          <p:cNvGraphicFramePr>
            <a:graphicFrameLocks noGrp="1"/>
          </p:cNvGraphicFramePr>
          <p:nvPr>
            <p:ph idx="1"/>
          </p:nvPr>
        </p:nvGraphicFramePr>
        <p:xfrm>
          <a:off x="5065776" y="978408"/>
          <a:ext cx="6620256" cy="4965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025602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0">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6D5DEADA-EB91-D68D-1701-7F08BA77A038}"/>
              </a:ext>
            </a:extLst>
          </p:cNvPr>
          <p:cNvSpPr>
            <a:spLocks noGrp="1"/>
          </p:cNvSpPr>
          <p:nvPr>
            <p:ph type="title"/>
          </p:nvPr>
        </p:nvSpPr>
        <p:spPr>
          <a:xfrm>
            <a:off x="641773" y="1188637"/>
            <a:ext cx="3686038" cy="4480726"/>
          </a:xfrm>
        </p:spPr>
        <p:txBody>
          <a:bodyPr>
            <a:normAutofit/>
          </a:bodyPr>
          <a:lstStyle/>
          <a:p>
            <a:pPr algn="r"/>
            <a:r>
              <a:rPr lang="de-DE" sz="2800" dirty="0">
                <a:solidFill>
                  <a:srgbClr val="FF0000"/>
                </a:solidFill>
              </a:rPr>
              <a:t>Effektive Methoden für den Fremdsprachenerwerb (nach Su &amp; Wang, 2022</a:t>
            </a:r>
            <a:r>
              <a:rPr lang="de-DE" sz="2100" dirty="0"/>
              <a:t>)</a:t>
            </a:r>
          </a:p>
        </p:txBody>
      </p:sp>
      <p:sp>
        <p:nvSpPr>
          <p:cNvPr id="11" name="Freeform: Shape 10">
            <a:extLst>
              <a:ext uri="{FF2B5EF4-FFF2-40B4-BE49-F238E27FC236}">
                <a16:creationId xmlns:a16="http://schemas.microsoft.com/office/drawing/2014/main" id="{79FCBE05-E963-41B2-97FD-8631A61EB2A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51250" y="323519"/>
            <a:ext cx="7217311" cy="6212748"/>
          </a:xfrm>
          <a:custGeom>
            <a:avLst/>
            <a:gdLst>
              <a:gd name="connsiteX0" fmla="*/ 0 w 7217311"/>
              <a:gd name="connsiteY0" fmla="*/ 0 h 6212748"/>
              <a:gd name="connsiteX1" fmla="*/ 1121310 w 7217311"/>
              <a:gd name="connsiteY1" fmla="*/ 0 h 6212748"/>
              <a:gd name="connsiteX2" fmla="*/ 1837014 w 7217311"/>
              <a:gd name="connsiteY2" fmla="*/ 0 h 6212748"/>
              <a:gd name="connsiteX3" fmla="*/ 2893412 w 7217311"/>
              <a:gd name="connsiteY3" fmla="*/ 0 h 6212748"/>
              <a:gd name="connsiteX4" fmla="*/ 3635911 w 7217311"/>
              <a:gd name="connsiteY4" fmla="*/ 0 h 6212748"/>
              <a:gd name="connsiteX5" fmla="*/ 3635913 w 7217311"/>
              <a:gd name="connsiteY5" fmla="*/ 0 h 6212748"/>
              <a:gd name="connsiteX6" fmla="*/ 7217311 w 7217311"/>
              <a:gd name="connsiteY6" fmla="*/ 0 h 6212748"/>
              <a:gd name="connsiteX7" fmla="*/ 7217311 w 7217311"/>
              <a:gd name="connsiteY7" fmla="*/ 2864954 h 6212748"/>
              <a:gd name="connsiteX8" fmla="*/ 3773866 w 7217311"/>
              <a:gd name="connsiteY8" fmla="*/ 6212748 h 6212748"/>
              <a:gd name="connsiteX9" fmla="*/ 2893412 w 7217311"/>
              <a:gd name="connsiteY9" fmla="*/ 6212748 h 6212748"/>
              <a:gd name="connsiteX10" fmla="*/ 2893412 w 7217311"/>
              <a:gd name="connsiteY10" fmla="*/ 6210962 h 6212748"/>
              <a:gd name="connsiteX11" fmla="*/ 1837014 w 7217311"/>
              <a:gd name="connsiteY11" fmla="*/ 6210962 h 6212748"/>
              <a:gd name="connsiteX12" fmla="*/ 1837014 w 7217311"/>
              <a:gd name="connsiteY12" fmla="*/ 6212748 h 6212748"/>
              <a:gd name="connsiteX13" fmla="*/ 0 w 7217311"/>
              <a:gd name="connsiteY13" fmla="*/ 6212748 h 62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17311" h="6212748">
                <a:moveTo>
                  <a:pt x="0" y="0"/>
                </a:moveTo>
                <a:lnTo>
                  <a:pt x="1121310" y="0"/>
                </a:lnTo>
                <a:lnTo>
                  <a:pt x="1837014" y="0"/>
                </a:lnTo>
                <a:lnTo>
                  <a:pt x="2893412" y="0"/>
                </a:lnTo>
                <a:lnTo>
                  <a:pt x="3635911" y="0"/>
                </a:lnTo>
                <a:lnTo>
                  <a:pt x="3635913" y="0"/>
                </a:lnTo>
                <a:lnTo>
                  <a:pt x="7217311" y="0"/>
                </a:lnTo>
                <a:lnTo>
                  <a:pt x="7217311" y="2864954"/>
                </a:lnTo>
                <a:lnTo>
                  <a:pt x="3773866" y="6212748"/>
                </a:lnTo>
                <a:lnTo>
                  <a:pt x="2893412" y="6212748"/>
                </a:lnTo>
                <a:lnTo>
                  <a:pt x="2893412" y="6210962"/>
                </a:lnTo>
                <a:lnTo>
                  <a:pt x="1837014" y="6210962"/>
                </a:lnTo>
                <a:lnTo>
                  <a:pt x="1837014"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Right Triangle 12">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4D233ACE-F3A1-4543-B9F4-425DDA57933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Inhaltsplatzhalter 2">
            <a:extLst>
              <a:ext uri="{FF2B5EF4-FFF2-40B4-BE49-F238E27FC236}">
                <a16:creationId xmlns:a16="http://schemas.microsoft.com/office/drawing/2014/main" id="{F6F93735-1DA2-93FF-D518-ADB98D3B441E}"/>
              </a:ext>
            </a:extLst>
          </p:cNvPr>
          <p:cNvGraphicFramePr>
            <a:graphicFrameLocks noGrp="1"/>
          </p:cNvGraphicFramePr>
          <p:nvPr>
            <p:ph idx="1"/>
            <p:extLst>
              <p:ext uri="{D42A27DB-BD31-4B8C-83A1-F6EECF244321}">
                <p14:modId xmlns:p14="http://schemas.microsoft.com/office/powerpoint/2010/main" val="2986035051"/>
              </p:ext>
            </p:extLst>
          </p:nvPr>
        </p:nvGraphicFramePr>
        <p:xfrm>
          <a:off x="5101143" y="1008993"/>
          <a:ext cx="5077071" cy="476087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5371695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BF2E2A07-A533-55E3-0000-77D41C27AB6B}"/>
              </a:ext>
            </a:extLst>
          </p:cNvPr>
          <p:cNvSpPr>
            <a:spLocks noGrp="1"/>
          </p:cNvSpPr>
          <p:nvPr>
            <p:ph type="title"/>
          </p:nvPr>
        </p:nvSpPr>
        <p:spPr>
          <a:xfrm>
            <a:off x="1006900" y="1188637"/>
            <a:ext cx="3152097" cy="4480726"/>
          </a:xfrm>
        </p:spPr>
        <p:txBody>
          <a:bodyPr>
            <a:normAutofit/>
          </a:bodyPr>
          <a:lstStyle/>
          <a:p>
            <a:pPr algn="r"/>
            <a:r>
              <a:rPr lang="de-DE" sz="3600" dirty="0">
                <a:solidFill>
                  <a:srgbClr val="FF0000"/>
                </a:solidFill>
              </a:rPr>
              <a:t>Lehrmethoden für KI-Bildung</a:t>
            </a:r>
          </a:p>
        </p:txBody>
      </p:sp>
      <p:sp>
        <p:nvSpPr>
          <p:cNvPr id="11" name="Right Triangle 10">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50232" y="623275"/>
            <a:ext cx="6896595"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Inhaltsplatzhalter 2">
            <a:extLst>
              <a:ext uri="{FF2B5EF4-FFF2-40B4-BE49-F238E27FC236}">
                <a16:creationId xmlns:a16="http://schemas.microsoft.com/office/drawing/2014/main" id="{29856A72-3A90-7F42-CFC3-B3C1320717ED}"/>
              </a:ext>
            </a:extLst>
          </p:cNvPr>
          <p:cNvGraphicFramePr>
            <a:graphicFrameLocks noGrp="1"/>
          </p:cNvGraphicFramePr>
          <p:nvPr>
            <p:ph idx="1"/>
            <p:extLst>
              <p:ext uri="{D42A27DB-BD31-4B8C-83A1-F6EECF244321}">
                <p14:modId xmlns:p14="http://schemas.microsoft.com/office/powerpoint/2010/main" val="2943812927"/>
              </p:ext>
            </p:extLst>
          </p:nvPr>
        </p:nvGraphicFramePr>
        <p:xfrm>
          <a:off x="5293698" y="1265230"/>
          <a:ext cx="4840901" cy="43109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031977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D9EE86DF-E00B-26D1-E2C0-32AE9214BE5F}"/>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7515D20E-1AB7-4E74-9236-2B72B63D6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27C96014-A867-E984-1A6C-D9406D026088}"/>
              </a:ext>
            </a:extLst>
          </p:cNvPr>
          <p:cNvSpPr>
            <a:spLocks noGrp="1"/>
          </p:cNvSpPr>
          <p:nvPr>
            <p:ph type="title"/>
          </p:nvPr>
        </p:nvSpPr>
        <p:spPr>
          <a:xfrm>
            <a:off x="1045028" y="1336329"/>
            <a:ext cx="3892732" cy="4382588"/>
          </a:xfrm>
        </p:spPr>
        <p:txBody>
          <a:bodyPr anchor="ctr">
            <a:normAutofit/>
          </a:bodyPr>
          <a:lstStyle/>
          <a:p>
            <a:r>
              <a:rPr lang="de-DE" sz="4000" dirty="0">
                <a:solidFill>
                  <a:srgbClr val="FF0000"/>
                </a:solidFill>
              </a:rPr>
              <a:t>Lehrmethoden für KI-Bildung</a:t>
            </a:r>
          </a:p>
        </p:txBody>
      </p:sp>
      <p:grpSp>
        <p:nvGrpSpPr>
          <p:cNvPr id="10" name="Group 9">
            <a:extLst>
              <a:ext uri="{FF2B5EF4-FFF2-40B4-BE49-F238E27FC236}">
                <a16:creationId xmlns:a16="http://schemas.microsoft.com/office/drawing/2014/main" id="{032D8612-31EB-44CF-A1D0-14FD4C7054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63461"/>
            <a:ext cx="731521" cy="673460"/>
            <a:chOff x="3940602" y="308034"/>
            <a:chExt cx="2116791" cy="3428999"/>
          </a:xfrm>
          <a:solidFill>
            <a:schemeClr val="accent4"/>
          </a:solidFill>
        </p:grpSpPr>
        <p:sp>
          <p:nvSpPr>
            <p:cNvPr id="11" name="Rectangle 10">
              <a:extLst>
                <a:ext uri="{FF2B5EF4-FFF2-40B4-BE49-F238E27FC236}">
                  <a16:creationId xmlns:a16="http://schemas.microsoft.com/office/drawing/2014/main" id="{F19A4A0F-1B59-4DB0-9764-D10936E987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Rectangle 14">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982976"/>
            <a:ext cx="6009366" cy="5120635"/>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745A0387-4D57-6314-9A38-A6EF4C2777C4}"/>
              </a:ext>
            </a:extLst>
          </p:cNvPr>
          <p:cNvSpPr>
            <a:spLocks noGrp="1"/>
          </p:cNvSpPr>
          <p:nvPr>
            <p:ph idx="1"/>
          </p:nvPr>
        </p:nvSpPr>
        <p:spPr>
          <a:xfrm>
            <a:off x="5685809" y="982341"/>
            <a:ext cx="5867561" cy="4736576"/>
          </a:xfrm>
        </p:spPr>
        <p:txBody>
          <a:bodyPr anchor="ctr">
            <a:normAutofit lnSpcReduction="10000"/>
          </a:bodyPr>
          <a:lstStyle/>
          <a:p>
            <a:pPr marL="0" indent="0">
              <a:buNone/>
            </a:pPr>
            <a:r>
              <a:rPr lang="de-DE" dirty="0">
                <a:solidFill>
                  <a:srgbClr val="0070C0"/>
                </a:solidFill>
              </a:rPr>
              <a:t>Die Organisation von Lernprozessen beruht auf drei (sozialkonstruktivistischen) Annahmen:</a:t>
            </a:r>
          </a:p>
          <a:p>
            <a:pPr marL="0" indent="0">
              <a:buNone/>
            </a:pPr>
            <a:endParaRPr lang="de-DE" dirty="0">
              <a:solidFill>
                <a:srgbClr val="0070C0"/>
              </a:solidFill>
            </a:endParaRPr>
          </a:p>
          <a:p>
            <a:pPr marL="514350" indent="-514350">
              <a:buAutoNum type="alphaLcParenR"/>
            </a:pPr>
            <a:r>
              <a:rPr lang="de-DE" dirty="0">
                <a:solidFill>
                  <a:srgbClr val="0070C0"/>
                </a:solidFill>
              </a:rPr>
              <a:t>Lernen ist kontextspezifisch</a:t>
            </a:r>
          </a:p>
          <a:p>
            <a:pPr marL="514350" indent="-514350">
              <a:buAutoNum type="alphaLcParenR"/>
            </a:pPr>
            <a:r>
              <a:rPr lang="de-DE" dirty="0">
                <a:solidFill>
                  <a:srgbClr val="0070C0"/>
                </a:solidFill>
              </a:rPr>
              <a:t>Die Kinder sind aktive Ko-Konstrukteure des Lernprozesses</a:t>
            </a:r>
          </a:p>
          <a:p>
            <a:pPr marL="514350" indent="-514350">
              <a:buAutoNum type="alphaLcParenR"/>
            </a:pPr>
            <a:r>
              <a:rPr lang="de-DE" dirty="0">
                <a:solidFill>
                  <a:srgbClr val="0070C0"/>
                </a:solidFill>
              </a:rPr>
              <a:t>Lernziel wird über Interaktionen erreicht, wobei die Generierung von Wissen mit Sinnkonstruktion verbunden ist.</a:t>
            </a:r>
          </a:p>
        </p:txBody>
      </p:sp>
    </p:spTree>
    <p:extLst>
      <p:ext uri="{BB962C8B-B14F-4D97-AF65-F5344CB8AC3E}">
        <p14:creationId xmlns:p14="http://schemas.microsoft.com/office/powerpoint/2010/main" val="268581799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7515D20E-1AB7-4E74-9236-2B72B63D6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0DE154E6-02FA-3BCB-24B0-C1B34FAA56DF}"/>
              </a:ext>
            </a:extLst>
          </p:cNvPr>
          <p:cNvSpPr>
            <a:spLocks noGrp="1"/>
          </p:cNvSpPr>
          <p:nvPr>
            <p:ph type="title"/>
          </p:nvPr>
        </p:nvSpPr>
        <p:spPr>
          <a:xfrm>
            <a:off x="1045028" y="1336329"/>
            <a:ext cx="3892732" cy="4382588"/>
          </a:xfrm>
        </p:spPr>
        <p:txBody>
          <a:bodyPr anchor="ctr">
            <a:normAutofit/>
          </a:bodyPr>
          <a:lstStyle/>
          <a:p>
            <a:r>
              <a:rPr lang="de-DE" sz="3400" dirty="0">
                <a:solidFill>
                  <a:srgbClr val="FF0000"/>
                </a:solidFill>
              </a:rPr>
              <a:t>Vorteile von projektbegründetem Lernen</a:t>
            </a:r>
            <a:br>
              <a:rPr lang="de-DE" sz="3400" dirty="0">
                <a:solidFill>
                  <a:srgbClr val="FF0000"/>
                </a:solidFill>
              </a:rPr>
            </a:br>
            <a:r>
              <a:rPr lang="de-DE" sz="3400" dirty="0">
                <a:solidFill>
                  <a:srgbClr val="FF0000"/>
                </a:solidFill>
              </a:rPr>
              <a:t>(nach </a:t>
            </a:r>
            <a:r>
              <a:rPr lang="de-DE" sz="3400" dirty="0" err="1">
                <a:solidFill>
                  <a:srgbClr val="FF0000"/>
                </a:solidFill>
              </a:rPr>
              <a:t>Ferreso</a:t>
            </a:r>
            <a:r>
              <a:rPr lang="de-DE" sz="3400" dirty="0">
                <a:solidFill>
                  <a:srgbClr val="FF0000"/>
                </a:solidFill>
              </a:rPr>
              <a:t>, 2021)</a:t>
            </a:r>
          </a:p>
        </p:txBody>
      </p:sp>
      <p:grpSp>
        <p:nvGrpSpPr>
          <p:cNvPr id="10" name="Group 9">
            <a:extLst>
              <a:ext uri="{FF2B5EF4-FFF2-40B4-BE49-F238E27FC236}">
                <a16:creationId xmlns:a16="http://schemas.microsoft.com/office/drawing/2014/main" id="{032D8612-31EB-44CF-A1D0-14FD4C7054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63461"/>
            <a:ext cx="731521" cy="673460"/>
            <a:chOff x="3940602" y="308034"/>
            <a:chExt cx="2116791" cy="3428999"/>
          </a:xfrm>
          <a:solidFill>
            <a:schemeClr val="accent4"/>
          </a:solidFill>
        </p:grpSpPr>
        <p:sp>
          <p:nvSpPr>
            <p:cNvPr id="7" name="Rectangle 10">
              <a:extLst>
                <a:ext uri="{FF2B5EF4-FFF2-40B4-BE49-F238E27FC236}">
                  <a16:creationId xmlns:a16="http://schemas.microsoft.com/office/drawing/2014/main" id="{F19A4A0F-1B59-4DB0-9764-D10936E987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2">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Rectangle 14">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982976"/>
            <a:ext cx="6009366" cy="5120635"/>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BE817202-6F5C-B7C5-0C26-7B1E2569F4E6}"/>
              </a:ext>
            </a:extLst>
          </p:cNvPr>
          <p:cNvSpPr>
            <a:spLocks noGrp="1"/>
          </p:cNvSpPr>
          <p:nvPr>
            <p:ph idx="1"/>
          </p:nvPr>
        </p:nvSpPr>
        <p:spPr>
          <a:xfrm>
            <a:off x="5519100" y="598282"/>
            <a:ext cx="5837749" cy="5505329"/>
          </a:xfrm>
        </p:spPr>
        <p:txBody>
          <a:bodyPr anchor="ctr">
            <a:normAutofit lnSpcReduction="10000"/>
          </a:bodyPr>
          <a:lstStyle/>
          <a:p>
            <a:pPr marL="0" indent="0">
              <a:buNone/>
            </a:pPr>
            <a:r>
              <a:rPr lang="de-DE" dirty="0">
                <a:solidFill>
                  <a:srgbClr val="FF0000"/>
                </a:solidFill>
              </a:rPr>
              <a:t>Entwicklung von selbständigem, selbstreguliertem Lernen </a:t>
            </a:r>
            <a:r>
              <a:rPr lang="de-DE" dirty="0">
                <a:solidFill>
                  <a:srgbClr val="0070C0"/>
                </a:solidFill>
              </a:rPr>
              <a:t>(</a:t>
            </a:r>
            <a:r>
              <a:rPr lang="de-DE" dirty="0" err="1">
                <a:solidFill>
                  <a:srgbClr val="0070C0"/>
                </a:solidFill>
              </a:rPr>
              <a:t>Kokotsaki</a:t>
            </a:r>
            <a:r>
              <a:rPr lang="de-DE" dirty="0">
                <a:solidFill>
                  <a:srgbClr val="0070C0"/>
                </a:solidFill>
              </a:rPr>
              <a:t> et al., 2016; Barak &amp; </a:t>
            </a:r>
            <a:r>
              <a:rPr lang="de-DE" dirty="0" err="1">
                <a:solidFill>
                  <a:srgbClr val="0070C0"/>
                </a:solidFill>
              </a:rPr>
              <a:t>Shachar</a:t>
            </a:r>
            <a:r>
              <a:rPr lang="de-DE" dirty="0">
                <a:solidFill>
                  <a:srgbClr val="0070C0"/>
                </a:solidFill>
              </a:rPr>
              <a:t>, 2008; Donnelly &amp; </a:t>
            </a:r>
            <a:r>
              <a:rPr lang="de-DE" dirty="0" err="1">
                <a:solidFill>
                  <a:srgbClr val="0070C0"/>
                </a:solidFill>
              </a:rPr>
              <a:t>Fitzmaurice</a:t>
            </a:r>
            <a:r>
              <a:rPr lang="de-DE" dirty="0">
                <a:solidFill>
                  <a:srgbClr val="0070C0"/>
                </a:solidFill>
              </a:rPr>
              <a:t>, 2005)</a:t>
            </a:r>
          </a:p>
          <a:p>
            <a:pPr marL="0" indent="0">
              <a:buNone/>
            </a:pPr>
            <a:r>
              <a:rPr lang="de-DE" dirty="0">
                <a:solidFill>
                  <a:srgbClr val="FF0000"/>
                </a:solidFill>
              </a:rPr>
              <a:t>Stärkung des Lernengagements </a:t>
            </a:r>
            <a:r>
              <a:rPr lang="de-DE" dirty="0">
                <a:solidFill>
                  <a:srgbClr val="0070C0"/>
                </a:solidFill>
              </a:rPr>
              <a:t>(Hanner, 2014; </a:t>
            </a:r>
            <a:r>
              <a:rPr lang="de-DE" dirty="0" err="1">
                <a:solidFill>
                  <a:srgbClr val="0070C0"/>
                </a:solidFill>
              </a:rPr>
              <a:t>Ravitz</a:t>
            </a:r>
            <a:r>
              <a:rPr lang="de-DE" dirty="0">
                <a:solidFill>
                  <a:srgbClr val="0070C0"/>
                </a:solidFill>
              </a:rPr>
              <a:t>, 2009; Cornell &amp; Clarke, 1999); Duke, 2016; Liu &amp; Hsiao, 2002; </a:t>
            </a:r>
            <a:r>
              <a:rPr lang="de-DE" dirty="0" err="1">
                <a:solidFill>
                  <a:srgbClr val="0070C0"/>
                </a:solidFill>
              </a:rPr>
              <a:t>Wurdinger</a:t>
            </a:r>
            <a:r>
              <a:rPr lang="de-DE" dirty="0">
                <a:solidFill>
                  <a:srgbClr val="0070C0"/>
                </a:solidFill>
              </a:rPr>
              <a:t> et al., 2007)</a:t>
            </a:r>
          </a:p>
          <a:p>
            <a:pPr marL="0" indent="0">
              <a:buNone/>
            </a:pPr>
            <a:r>
              <a:rPr lang="de-DE" dirty="0">
                <a:solidFill>
                  <a:srgbClr val="FF0000"/>
                </a:solidFill>
              </a:rPr>
              <a:t>Förderung kognitiver Funktionen </a:t>
            </a:r>
            <a:r>
              <a:rPr lang="de-DE" dirty="0">
                <a:solidFill>
                  <a:srgbClr val="0070C0"/>
                </a:solidFill>
              </a:rPr>
              <a:t>(</a:t>
            </a:r>
            <a:r>
              <a:rPr lang="de-DE" dirty="0" err="1">
                <a:solidFill>
                  <a:srgbClr val="0070C0"/>
                </a:solidFill>
              </a:rPr>
              <a:t>Ravitz</a:t>
            </a:r>
            <a:r>
              <a:rPr lang="de-DE" dirty="0">
                <a:solidFill>
                  <a:srgbClr val="0070C0"/>
                </a:solidFill>
              </a:rPr>
              <a:t>, 2009; Barron &amp; Darling-Hammond, 2008)</a:t>
            </a:r>
          </a:p>
          <a:p>
            <a:pPr marL="0" indent="0">
              <a:buNone/>
            </a:pPr>
            <a:r>
              <a:rPr lang="de-DE" dirty="0">
                <a:solidFill>
                  <a:srgbClr val="FF0000"/>
                </a:solidFill>
              </a:rPr>
              <a:t>Steigerung der Lernmotivation und Leistung </a:t>
            </a:r>
            <a:r>
              <a:rPr lang="de-DE" dirty="0">
                <a:solidFill>
                  <a:srgbClr val="0070C0"/>
                </a:solidFill>
              </a:rPr>
              <a:t>(Chiu, 2020; Williams, 2021;Holmes &amp; Hwang, 2016)</a:t>
            </a:r>
          </a:p>
          <a:p>
            <a:pPr marL="0" indent="0">
              <a:buNone/>
            </a:pPr>
            <a:endParaRPr lang="de-DE" sz="2000" dirty="0"/>
          </a:p>
        </p:txBody>
      </p:sp>
    </p:spTree>
    <p:extLst>
      <p:ext uri="{BB962C8B-B14F-4D97-AF65-F5344CB8AC3E}">
        <p14:creationId xmlns:p14="http://schemas.microsoft.com/office/powerpoint/2010/main" val="304537055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7515D20E-1AB7-4E74-9236-2B72B63D6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9E99AFD4-0E00-6F06-6423-20AF6AD9AEE8}"/>
              </a:ext>
            </a:extLst>
          </p:cNvPr>
          <p:cNvSpPr>
            <a:spLocks noGrp="1"/>
          </p:cNvSpPr>
          <p:nvPr>
            <p:ph type="title"/>
          </p:nvPr>
        </p:nvSpPr>
        <p:spPr>
          <a:xfrm>
            <a:off x="1045028" y="1336329"/>
            <a:ext cx="3892732" cy="4382588"/>
          </a:xfrm>
        </p:spPr>
        <p:txBody>
          <a:bodyPr anchor="ctr">
            <a:normAutofit/>
          </a:bodyPr>
          <a:lstStyle/>
          <a:p>
            <a:r>
              <a:rPr lang="de-DE" sz="3800" dirty="0">
                <a:solidFill>
                  <a:srgbClr val="FF0000"/>
                </a:solidFill>
              </a:rPr>
              <a:t>Vorteile problembasierten Lernens im Kindergarten</a:t>
            </a:r>
          </a:p>
        </p:txBody>
      </p:sp>
      <p:grpSp>
        <p:nvGrpSpPr>
          <p:cNvPr id="10" name="Group 9">
            <a:extLst>
              <a:ext uri="{FF2B5EF4-FFF2-40B4-BE49-F238E27FC236}">
                <a16:creationId xmlns:a16="http://schemas.microsoft.com/office/drawing/2014/main" id="{032D8612-31EB-44CF-A1D0-14FD4C7054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63461"/>
            <a:ext cx="731521" cy="673460"/>
            <a:chOff x="3940602" y="308034"/>
            <a:chExt cx="2116791" cy="3428999"/>
          </a:xfrm>
          <a:solidFill>
            <a:schemeClr val="accent4"/>
          </a:solidFill>
        </p:grpSpPr>
        <p:sp>
          <p:nvSpPr>
            <p:cNvPr id="11" name="Rectangle 10">
              <a:extLst>
                <a:ext uri="{FF2B5EF4-FFF2-40B4-BE49-F238E27FC236}">
                  <a16:creationId xmlns:a16="http://schemas.microsoft.com/office/drawing/2014/main" id="{F19A4A0F-1B59-4DB0-9764-D10936E987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Rectangle 14">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982976"/>
            <a:ext cx="6009366" cy="5120635"/>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C7366BEF-CFA9-FDE8-50D9-D78A4D12F3B6}"/>
              </a:ext>
            </a:extLst>
          </p:cNvPr>
          <p:cNvSpPr>
            <a:spLocks noGrp="1"/>
          </p:cNvSpPr>
          <p:nvPr>
            <p:ph idx="1"/>
          </p:nvPr>
        </p:nvSpPr>
        <p:spPr>
          <a:xfrm>
            <a:off x="6096001" y="1336329"/>
            <a:ext cx="5260848" cy="4382588"/>
          </a:xfrm>
        </p:spPr>
        <p:txBody>
          <a:bodyPr anchor="ctr">
            <a:normAutofit fontScale="92500" lnSpcReduction="10000"/>
          </a:bodyPr>
          <a:lstStyle/>
          <a:p>
            <a:r>
              <a:rPr lang="de-DE" dirty="0">
                <a:solidFill>
                  <a:srgbClr val="FF0000"/>
                </a:solidFill>
              </a:rPr>
              <a:t>Stärkung der Kooperation in der Gruppe</a:t>
            </a:r>
          </a:p>
          <a:p>
            <a:r>
              <a:rPr lang="de-DE" dirty="0">
                <a:solidFill>
                  <a:srgbClr val="FF0000"/>
                </a:solidFill>
              </a:rPr>
              <a:t>Steigerung der Selbststeuerung (</a:t>
            </a:r>
            <a:r>
              <a:rPr lang="de-DE" dirty="0" err="1">
                <a:solidFill>
                  <a:srgbClr val="0070C0"/>
                </a:solidFill>
              </a:rPr>
              <a:t>Pilliner</a:t>
            </a:r>
            <a:r>
              <a:rPr lang="de-DE" dirty="0">
                <a:solidFill>
                  <a:srgbClr val="0070C0"/>
                </a:solidFill>
              </a:rPr>
              <a:t>, 2003; Lambros, 2002)</a:t>
            </a:r>
          </a:p>
          <a:p>
            <a:r>
              <a:rPr lang="de-DE" dirty="0">
                <a:solidFill>
                  <a:srgbClr val="FF0000"/>
                </a:solidFill>
              </a:rPr>
              <a:t>Stärkung der Lernfähigkeiten für das 21. Jahrhundert</a:t>
            </a:r>
            <a:r>
              <a:rPr lang="de-DE" dirty="0">
                <a:solidFill>
                  <a:srgbClr val="0070C0"/>
                </a:solidFill>
              </a:rPr>
              <a:t> (</a:t>
            </a:r>
            <a:r>
              <a:rPr lang="de-DE" dirty="0" err="1">
                <a:solidFill>
                  <a:srgbClr val="0070C0"/>
                </a:solidFill>
              </a:rPr>
              <a:t>Tsoukala</a:t>
            </a:r>
            <a:r>
              <a:rPr lang="de-DE" dirty="0">
                <a:solidFill>
                  <a:srgbClr val="0070C0"/>
                </a:solidFill>
              </a:rPr>
              <a:t>, 2012)</a:t>
            </a:r>
          </a:p>
          <a:p>
            <a:r>
              <a:rPr lang="de-DE" dirty="0">
                <a:solidFill>
                  <a:srgbClr val="FF0000"/>
                </a:solidFill>
              </a:rPr>
              <a:t>Förderung von Kompetenzen, wie Kreativität, Kommunikation, Kooperation, Planungskompetenz sowie von praktischen Kompetenzen.</a:t>
            </a:r>
          </a:p>
        </p:txBody>
      </p:sp>
    </p:spTree>
    <p:extLst>
      <p:ext uri="{BB962C8B-B14F-4D97-AF65-F5344CB8AC3E}">
        <p14:creationId xmlns:p14="http://schemas.microsoft.com/office/powerpoint/2010/main" val="311046242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31" name="Rectangle 30">
            <a:extLst>
              <a:ext uri="{FF2B5EF4-FFF2-40B4-BE49-F238E27FC236}">
                <a16:creationId xmlns:a16="http://schemas.microsoft.com/office/drawing/2014/main" id="{3AD318CC-E2A8-4E27-9548-A047A78999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C5D77E21-9CE7-8997-3FFA-D39347734534}"/>
              </a:ext>
            </a:extLst>
          </p:cNvPr>
          <p:cNvSpPr>
            <a:spLocks noGrp="1"/>
          </p:cNvSpPr>
          <p:nvPr>
            <p:ph type="title"/>
          </p:nvPr>
        </p:nvSpPr>
        <p:spPr>
          <a:xfrm>
            <a:off x="645065" y="1463040"/>
            <a:ext cx="3796306" cy="2690949"/>
          </a:xfrm>
        </p:spPr>
        <p:txBody>
          <a:bodyPr anchor="t">
            <a:normAutofit/>
          </a:bodyPr>
          <a:lstStyle/>
          <a:p>
            <a:r>
              <a:rPr lang="de-DE" sz="2600"/>
              <a:t>KI-Definition</a:t>
            </a:r>
            <a:br>
              <a:rPr lang="de-DE" sz="2600"/>
            </a:br>
            <a:r>
              <a:rPr lang="de-DE" sz="2600"/>
              <a:t>(Vgl.Baidoo-Anu &amp; Owuso, 2023; McCarthy, 2007; Su &amp;. Zhong, 2022; Wang, 2019; Yang, 2022; Zawacki-Richter et al., 2019)</a:t>
            </a:r>
          </a:p>
        </p:txBody>
      </p:sp>
      <p:grpSp>
        <p:nvGrpSpPr>
          <p:cNvPr id="33" name="Group 32">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34" name="Rectangle 33">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5" name="Straight Connector 34">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37" name="Rectangle 36">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3B60885D-430F-68FF-C03C-45A58F991B6C}"/>
              </a:ext>
            </a:extLst>
          </p:cNvPr>
          <p:cNvSpPr>
            <a:spLocks noGrp="1"/>
          </p:cNvSpPr>
          <p:nvPr>
            <p:ph idx="1"/>
          </p:nvPr>
        </p:nvSpPr>
        <p:spPr>
          <a:xfrm>
            <a:off x="5656218" y="740229"/>
            <a:ext cx="5542387" cy="5399314"/>
          </a:xfrm>
        </p:spPr>
        <p:txBody>
          <a:bodyPr anchor="t">
            <a:normAutofit fontScale="70000" lnSpcReduction="20000"/>
          </a:bodyPr>
          <a:lstStyle/>
          <a:p>
            <a:r>
              <a:rPr lang="de-DE" sz="3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Was ist künstliche Intelligenz?</a:t>
            </a:r>
            <a:endParaRPr lang="de-DE" sz="3800" dirty="0">
              <a:solidFill>
                <a:srgbClr val="0070C0"/>
              </a:solidFill>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buSzPts val="1000"/>
              <a:buFont typeface="Symbol" pitchFamily="2" charset="2"/>
              <a:buChar char=""/>
              <a:tabLst>
                <a:tab pos="457200" algn="l"/>
              </a:tabLst>
            </a:pP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Künstliche </a:t>
            </a: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hlinkClick r:id="rId3">
                  <a:extLst>
                    <a:ext uri="{A12FA001-AC4F-418D-AE19-62706E023703}">
                      <ahyp:hlinkClr xmlns:ahyp="http://schemas.microsoft.com/office/drawing/2018/hyperlinkcolor" val="tx"/>
                    </a:ext>
                  </a:extLst>
                </a:hlinkClick>
              </a:rPr>
              <a:t>Intelligenz</a:t>
            </a: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bezeichnet die Fähigkeit einer Maschine </a:t>
            </a:r>
            <a:r>
              <a:rPr lang="de-DE" sz="3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die kognitiven Funktionen eines Menschen,</a:t>
            </a: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wie Lernen, Planen und Kreativität, </a:t>
            </a:r>
            <a:r>
              <a:rPr lang="de-DE" sz="3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zu replizieren</a:t>
            </a: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de-DE" sz="3800" dirty="0">
              <a:solidFill>
                <a:srgbClr val="0070C0"/>
              </a:solidFill>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buSzPts val="1000"/>
              <a:buFont typeface="Symbol" pitchFamily="2" charset="2"/>
              <a:buChar char=""/>
              <a:tabLst>
                <a:tab pos="457200" algn="l"/>
              </a:tabLst>
            </a:pP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KI ermöglicht es Maschinen </a:t>
            </a:r>
            <a:r>
              <a:rPr lang="de-DE" sz="3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ihre Umgebung zu „verstehen“</a:t>
            </a: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de-DE" sz="3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Probleme zu lösen</a:t>
            </a: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und </a:t>
            </a:r>
            <a:r>
              <a:rPr lang="de-DE" sz="3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auf ein bestimmtes Ziel hinzuarbeiten</a:t>
            </a: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de-DE" sz="3800" dirty="0">
              <a:solidFill>
                <a:srgbClr val="0070C0"/>
              </a:solidFill>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buSzPts val="1000"/>
              <a:buFont typeface="Symbol" pitchFamily="2" charset="2"/>
              <a:buChar char=""/>
              <a:tabLst>
                <a:tab pos="457200" algn="l"/>
              </a:tabLst>
            </a:pP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KI-Systeme sind in der Lage, </a:t>
            </a:r>
            <a:r>
              <a:rPr lang="de-DE" sz="3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ihr Verhalten</a:t>
            </a: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bis zu einem gewissen Grad </a:t>
            </a:r>
            <a:r>
              <a:rPr lang="de-DE" sz="3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anzupassen</a:t>
            </a:r>
            <a:r>
              <a:rPr lang="de-DE" sz="3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indem sie die Folgen früherer Handlungen analysieren und Probleme selbständig lösen.</a:t>
            </a:r>
            <a:endParaRPr lang="de-DE" sz="3800" dirty="0">
              <a:solidFill>
                <a:srgbClr val="0070C0"/>
              </a:solidFill>
              <a:effectLst/>
              <a:latin typeface="Aptos" panose="020B0004020202020204" pitchFamily="34" charset="0"/>
              <a:ea typeface="Aptos" panose="020B0004020202020204" pitchFamily="34" charset="0"/>
              <a:cs typeface="Times New Roman" panose="02020603050405020304" pitchFamily="18" charset="0"/>
            </a:endParaRPr>
          </a:p>
          <a:p>
            <a:endParaRPr lang="de-DE" sz="2000" dirty="0"/>
          </a:p>
        </p:txBody>
      </p:sp>
    </p:spTree>
    <p:extLst>
      <p:ext uri="{BB962C8B-B14F-4D97-AF65-F5344CB8AC3E}">
        <p14:creationId xmlns:p14="http://schemas.microsoft.com/office/powerpoint/2010/main" val="595606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A34210D-3E62-0DC2-1AAB-5A58B69BECF3}"/>
              </a:ext>
            </a:extLst>
          </p:cNvPr>
          <p:cNvSpPr>
            <a:spLocks noGrp="1"/>
          </p:cNvSpPr>
          <p:nvPr>
            <p:ph type="title"/>
          </p:nvPr>
        </p:nvSpPr>
        <p:spPr/>
        <p:txBody>
          <a:bodyPr>
            <a:normAutofit fontScale="90000"/>
          </a:bodyPr>
          <a:lstStyle/>
          <a:p>
            <a:pPr algn="ctr"/>
            <a:r>
              <a:rPr lang="de-DE" sz="3600" dirty="0">
                <a:solidFill>
                  <a:srgbClr val="FF0000"/>
                </a:solidFill>
              </a:rPr>
              <a:t>08.</a:t>
            </a:r>
            <a:br>
              <a:rPr lang="de-DE" sz="3600" dirty="0">
                <a:solidFill>
                  <a:srgbClr val="FF0000"/>
                </a:solidFill>
              </a:rPr>
            </a:br>
            <a:r>
              <a:rPr lang="de-DE" sz="3600" dirty="0">
                <a:solidFill>
                  <a:srgbClr val="FF0000"/>
                </a:solidFill>
              </a:rPr>
              <a:t>Einsatzmöglichkeiten von KI in der Schule</a:t>
            </a:r>
            <a:br>
              <a:rPr lang="de-DE" sz="3600" dirty="0">
                <a:solidFill>
                  <a:srgbClr val="FF0000"/>
                </a:solidFill>
              </a:rPr>
            </a:br>
            <a:r>
              <a:rPr lang="de-DE" sz="3600" dirty="0">
                <a:solidFill>
                  <a:srgbClr val="FF0000"/>
                </a:solidFill>
              </a:rPr>
              <a:t>(nach Serafim, 2024)</a:t>
            </a:r>
            <a:br>
              <a:rPr lang="de-DE" sz="3600" dirty="0">
                <a:solidFill>
                  <a:srgbClr val="FF0000"/>
                </a:solidFill>
              </a:rPr>
            </a:br>
            <a:endParaRPr lang="de-DE" sz="3600" dirty="0">
              <a:solidFill>
                <a:srgbClr val="FF0000"/>
              </a:solidFill>
            </a:endParaRPr>
          </a:p>
        </p:txBody>
      </p:sp>
      <p:sp>
        <p:nvSpPr>
          <p:cNvPr id="3" name="Inhaltsplatzhalter 2">
            <a:extLst>
              <a:ext uri="{FF2B5EF4-FFF2-40B4-BE49-F238E27FC236}">
                <a16:creationId xmlns:a16="http://schemas.microsoft.com/office/drawing/2014/main" id="{D91B4E92-5F82-354C-D660-96E631328CBE}"/>
              </a:ext>
            </a:extLst>
          </p:cNvPr>
          <p:cNvSpPr>
            <a:spLocks noGrp="1"/>
          </p:cNvSpPr>
          <p:nvPr>
            <p:ph idx="1"/>
          </p:nvPr>
        </p:nvSpPr>
        <p:spPr/>
        <p:txBody>
          <a:bodyPr/>
          <a:lstStyle/>
          <a:p>
            <a:pPr marL="0" indent="0">
              <a:buNone/>
            </a:pPr>
            <a:endParaRPr lang="de-DE" dirty="0"/>
          </a:p>
          <a:p>
            <a:pPr marL="0" indent="0">
              <a:buNone/>
            </a:pPr>
            <a:endParaRPr lang="de-DE" dirty="0"/>
          </a:p>
          <a:p>
            <a:pPr marL="0" indent="0">
              <a:buNone/>
            </a:pPr>
            <a:endParaRPr lang="de-DE" dirty="0"/>
          </a:p>
          <a:p>
            <a:pPr marL="0" indent="0">
              <a:buNone/>
            </a:pPr>
            <a:endParaRPr lang="de-DE" dirty="0"/>
          </a:p>
          <a:p>
            <a:pPr marL="0" indent="0">
              <a:buNone/>
            </a:pPr>
            <a:endParaRPr lang="de-DE" dirty="0"/>
          </a:p>
          <a:p>
            <a:pPr marL="0" indent="0">
              <a:buNone/>
            </a:pPr>
            <a:endParaRPr lang="de-DE" dirty="0"/>
          </a:p>
          <a:p>
            <a:pPr marL="514350" indent="-514350">
              <a:buAutoNum type="arabicPeriod"/>
            </a:pPr>
            <a:r>
              <a:rPr lang="de-DE" sz="3200" dirty="0">
                <a:solidFill>
                  <a:srgbClr val="FF0000"/>
                </a:solidFill>
              </a:rPr>
              <a:t>Personalisierung des Lernens</a:t>
            </a:r>
          </a:p>
          <a:p>
            <a:pPr marL="514350" indent="-514350">
              <a:buAutoNum type="arabicPeriod"/>
            </a:pPr>
            <a:endParaRPr lang="de-DE" dirty="0"/>
          </a:p>
        </p:txBody>
      </p:sp>
      <p:pic>
        <p:nvPicPr>
          <p:cNvPr id="20482" name="Picture 2" descr="Personalisiertes Lernen – IQES">
            <a:hlinkClick r:id="rId3"/>
            <a:extLst>
              <a:ext uri="{FF2B5EF4-FFF2-40B4-BE49-F238E27FC236}">
                <a16:creationId xmlns:a16="http://schemas.microsoft.com/office/drawing/2014/main" id="{E3AE6ED4-F763-0605-3DB0-0798E588A15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42201" y="3779708"/>
            <a:ext cx="4548516" cy="3032344"/>
          </a:xfrm>
          <a:prstGeom prst="rect">
            <a:avLst/>
          </a:prstGeom>
          <a:noFill/>
          <a:extLst>
            <a:ext uri="{909E8E84-426E-40DD-AFC4-6F175D3DCCD1}">
              <a14:hiddenFill xmlns:a14="http://schemas.microsoft.com/office/drawing/2010/main">
                <a:solidFill>
                  <a:srgbClr val="FFFFFF"/>
                </a:solidFill>
              </a14:hiddenFill>
            </a:ext>
          </a:extLst>
        </p:spPr>
      </p:pic>
      <p:pic>
        <p:nvPicPr>
          <p:cNvPr id="20483" name="Picture 3" descr="Personalisiertes Lernen – IQES">
            <a:hlinkClick r:id="rId3"/>
            <a:extLst>
              <a:ext uri="{FF2B5EF4-FFF2-40B4-BE49-F238E27FC236}">
                <a16:creationId xmlns:a16="http://schemas.microsoft.com/office/drawing/2014/main" id="{F01E1E9D-9E90-1F70-B781-07ED9D4859F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546050" y="-6432174"/>
            <a:ext cx="1020465" cy="679073"/>
          </a:xfrm>
          <a:prstGeom prst="rect">
            <a:avLst/>
          </a:prstGeom>
          <a:noFill/>
          <a:extLst>
            <a:ext uri="{909E8E84-426E-40DD-AFC4-6F175D3DCCD1}">
              <a14:hiddenFill xmlns:a14="http://schemas.microsoft.com/office/drawing/2010/main">
                <a:solidFill>
                  <a:srgbClr val="FFFFFF"/>
                </a:solidFill>
              </a14:hiddenFill>
            </a:ext>
          </a:extLst>
        </p:spPr>
      </p:pic>
      <p:pic>
        <p:nvPicPr>
          <p:cNvPr id="20485" name="Picture 5" descr="Personalisiertes Lernen: Auf Die Individuellen Bedürfnisse Der Schüler  Eingehen - FasterCapital">
            <a:hlinkClick r:id="rId6"/>
            <a:extLst>
              <a:ext uri="{FF2B5EF4-FFF2-40B4-BE49-F238E27FC236}">
                <a16:creationId xmlns:a16="http://schemas.microsoft.com/office/drawing/2014/main" id="{EA76EB30-B43D-E6F4-B931-A7DB6037A67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9237" y="2235616"/>
            <a:ext cx="4245237" cy="2386767"/>
          </a:xfrm>
          <a:prstGeom prst="rect">
            <a:avLst/>
          </a:prstGeom>
          <a:noFill/>
          <a:extLst>
            <a:ext uri="{909E8E84-426E-40DD-AFC4-6F175D3DCCD1}">
              <a14:hiddenFill xmlns:a14="http://schemas.microsoft.com/office/drawing/2010/main">
                <a:solidFill>
                  <a:srgbClr val="FFFFFF"/>
                </a:solidFill>
              </a14:hiddenFill>
            </a:ext>
          </a:extLst>
        </p:spPr>
      </p:pic>
      <p:pic>
        <p:nvPicPr>
          <p:cNvPr id="20486" name="Picture 6" descr="Personalisiertes Lernen: Auf Die Individuellen Bedürfnisse Der Schüler  Eingehen - FasterCapital">
            <a:hlinkClick r:id="rId6"/>
            <a:extLst>
              <a:ext uri="{FF2B5EF4-FFF2-40B4-BE49-F238E27FC236}">
                <a16:creationId xmlns:a16="http://schemas.microsoft.com/office/drawing/2014/main" id="{3917E5ED-44E4-111C-A265-5852DA2E4B6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33956" y="-9429277"/>
            <a:ext cx="1380652" cy="7731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183524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6E52A50B-D59D-9860-4D18-29D36EFD7BB6}"/>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5E0E5F4C-64CF-54B6-4E19-490B10D63B43}"/>
              </a:ext>
            </a:extLst>
          </p:cNvPr>
          <p:cNvSpPr>
            <a:spLocks noGrp="1"/>
          </p:cNvSpPr>
          <p:nvPr>
            <p:ph type="title"/>
          </p:nvPr>
        </p:nvSpPr>
        <p:spPr/>
        <p:txBody>
          <a:bodyPr>
            <a:normAutofit fontScale="90000"/>
          </a:bodyPr>
          <a:lstStyle/>
          <a:p>
            <a:pPr algn="ctr"/>
            <a:r>
              <a:rPr lang="de-DE" sz="3600" dirty="0">
                <a:solidFill>
                  <a:srgbClr val="FF0000"/>
                </a:solidFill>
              </a:rPr>
              <a:t>Einsatzmöglichkeiten von KI in der Schule</a:t>
            </a:r>
            <a:br>
              <a:rPr lang="de-DE" sz="3600" dirty="0">
                <a:solidFill>
                  <a:srgbClr val="FF0000"/>
                </a:solidFill>
              </a:rPr>
            </a:br>
            <a:r>
              <a:rPr lang="de-DE" sz="3600" dirty="0">
                <a:solidFill>
                  <a:srgbClr val="FF0000"/>
                </a:solidFill>
              </a:rPr>
              <a:t>(nach Serafim, 2024)</a:t>
            </a:r>
            <a:br>
              <a:rPr lang="de-DE" sz="3600" dirty="0">
                <a:solidFill>
                  <a:srgbClr val="FF0000"/>
                </a:solidFill>
              </a:rPr>
            </a:br>
            <a:endParaRPr lang="de-DE" sz="3600" dirty="0">
              <a:solidFill>
                <a:srgbClr val="FF0000"/>
              </a:solidFill>
            </a:endParaRPr>
          </a:p>
        </p:txBody>
      </p:sp>
      <p:sp>
        <p:nvSpPr>
          <p:cNvPr id="3" name="Inhaltsplatzhalter 2">
            <a:extLst>
              <a:ext uri="{FF2B5EF4-FFF2-40B4-BE49-F238E27FC236}">
                <a16:creationId xmlns:a16="http://schemas.microsoft.com/office/drawing/2014/main" id="{BE3DCBE8-048D-CD09-273D-89EB9C181D35}"/>
              </a:ext>
            </a:extLst>
          </p:cNvPr>
          <p:cNvSpPr>
            <a:spLocks noGrp="1"/>
          </p:cNvSpPr>
          <p:nvPr>
            <p:ph idx="1"/>
          </p:nvPr>
        </p:nvSpPr>
        <p:spPr>
          <a:xfrm>
            <a:off x="-93453" y="1825625"/>
            <a:ext cx="10515600" cy="4351338"/>
          </a:xfrm>
        </p:spPr>
        <p:txBody>
          <a:bodyPr/>
          <a:lstStyle/>
          <a:p>
            <a:pPr marL="0" indent="0">
              <a:buNone/>
            </a:pPr>
            <a:endParaRPr lang="de-DE" dirty="0"/>
          </a:p>
          <a:p>
            <a:pPr marL="0" indent="0">
              <a:buNone/>
            </a:pPr>
            <a:endParaRPr lang="de-DE" dirty="0"/>
          </a:p>
          <a:p>
            <a:pPr marL="0" indent="0">
              <a:buNone/>
            </a:pPr>
            <a:endParaRPr lang="de-DE" dirty="0"/>
          </a:p>
          <a:p>
            <a:pPr marL="0" indent="0">
              <a:buNone/>
            </a:pPr>
            <a:endParaRPr lang="de-DE" dirty="0"/>
          </a:p>
          <a:p>
            <a:pPr marL="0" indent="0">
              <a:buNone/>
            </a:pPr>
            <a:endParaRPr lang="de-DE" dirty="0"/>
          </a:p>
          <a:p>
            <a:pPr marL="0" indent="0">
              <a:buNone/>
            </a:pPr>
            <a:endParaRPr lang="de-DE" dirty="0"/>
          </a:p>
          <a:p>
            <a:pPr marL="0" indent="0">
              <a:buNone/>
            </a:pPr>
            <a:r>
              <a:rPr lang="de-DE" dirty="0">
                <a:solidFill>
                  <a:srgbClr val="FF0000"/>
                </a:solidFill>
              </a:rPr>
              <a:t>	2. </a:t>
            </a:r>
            <a:r>
              <a:rPr lang="de-DE" dirty="0"/>
              <a:t>	</a:t>
            </a:r>
            <a:r>
              <a:rPr lang="de-DE" sz="3200" dirty="0">
                <a:solidFill>
                  <a:srgbClr val="FF0000"/>
                </a:solidFill>
              </a:rPr>
              <a:t>Frühe Aufdeckung und Unterstützung</a:t>
            </a:r>
          </a:p>
          <a:p>
            <a:pPr marL="0" indent="0">
              <a:buNone/>
            </a:pPr>
            <a:r>
              <a:rPr lang="de-DE" sz="3200" dirty="0">
                <a:solidFill>
                  <a:srgbClr val="FF0000"/>
                </a:solidFill>
              </a:rPr>
              <a:t>		bei Lernbehinderungen</a:t>
            </a:r>
          </a:p>
        </p:txBody>
      </p:sp>
      <p:pic>
        <p:nvPicPr>
          <p:cNvPr id="20482" name="Picture 2" descr="Personalisiertes Lernen – IQES">
            <a:hlinkClick r:id="rId3"/>
            <a:extLst>
              <a:ext uri="{FF2B5EF4-FFF2-40B4-BE49-F238E27FC236}">
                <a16:creationId xmlns:a16="http://schemas.microsoft.com/office/drawing/2014/main" id="{562AC50A-1FD1-E397-3D08-5448CFE1BA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43484" y="1590039"/>
            <a:ext cx="4548516" cy="3032344"/>
          </a:xfrm>
          <a:prstGeom prst="rect">
            <a:avLst/>
          </a:prstGeom>
          <a:noFill/>
          <a:extLst>
            <a:ext uri="{909E8E84-426E-40DD-AFC4-6F175D3DCCD1}">
              <a14:hiddenFill xmlns:a14="http://schemas.microsoft.com/office/drawing/2010/main">
                <a:solidFill>
                  <a:srgbClr val="FFFFFF"/>
                </a:solidFill>
              </a14:hiddenFill>
            </a:ext>
          </a:extLst>
        </p:spPr>
      </p:pic>
      <p:pic>
        <p:nvPicPr>
          <p:cNvPr id="20483" name="Picture 3" descr="Personalisiertes Lernen – IQES">
            <a:hlinkClick r:id="rId3"/>
            <a:extLst>
              <a:ext uri="{FF2B5EF4-FFF2-40B4-BE49-F238E27FC236}">
                <a16:creationId xmlns:a16="http://schemas.microsoft.com/office/drawing/2014/main" id="{1D601F19-CD4A-8003-E03C-B7FFEFDAAF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546050" y="-6432174"/>
            <a:ext cx="1020465" cy="679073"/>
          </a:xfrm>
          <a:prstGeom prst="rect">
            <a:avLst/>
          </a:prstGeom>
          <a:noFill/>
          <a:extLst>
            <a:ext uri="{909E8E84-426E-40DD-AFC4-6F175D3DCCD1}">
              <a14:hiddenFill xmlns:a14="http://schemas.microsoft.com/office/drawing/2010/main">
                <a:solidFill>
                  <a:srgbClr val="FFFFFF"/>
                </a:solidFill>
              </a14:hiddenFill>
            </a:ext>
          </a:extLst>
        </p:spPr>
      </p:pic>
      <p:pic>
        <p:nvPicPr>
          <p:cNvPr id="20485" name="Picture 5" descr="Personalisiertes Lernen: Auf Die Individuellen Bedürfnisse Der Schüler  Eingehen - FasterCapital">
            <a:hlinkClick r:id="rId6"/>
            <a:extLst>
              <a:ext uri="{FF2B5EF4-FFF2-40B4-BE49-F238E27FC236}">
                <a16:creationId xmlns:a16="http://schemas.microsoft.com/office/drawing/2014/main" id="{D99CC213-6C03-9D1E-D119-DB631BA60CC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9237" y="2235616"/>
            <a:ext cx="4245237" cy="2386767"/>
          </a:xfrm>
          <a:prstGeom prst="rect">
            <a:avLst/>
          </a:prstGeom>
          <a:noFill/>
          <a:extLst>
            <a:ext uri="{909E8E84-426E-40DD-AFC4-6F175D3DCCD1}">
              <a14:hiddenFill xmlns:a14="http://schemas.microsoft.com/office/drawing/2010/main">
                <a:solidFill>
                  <a:srgbClr val="FFFFFF"/>
                </a:solidFill>
              </a14:hiddenFill>
            </a:ext>
          </a:extLst>
        </p:spPr>
      </p:pic>
      <p:pic>
        <p:nvPicPr>
          <p:cNvPr id="20486" name="Picture 6" descr="Personalisiertes Lernen: Auf Die Individuellen Bedürfnisse Der Schüler  Eingehen - FasterCapital">
            <a:hlinkClick r:id="rId6"/>
            <a:extLst>
              <a:ext uri="{FF2B5EF4-FFF2-40B4-BE49-F238E27FC236}">
                <a16:creationId xmlns:a16="http://schemas.microsoft.com/office/drawing/2014/main" id="{9A23D3BD-C138-381A-633F-E6058F9179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33956" y="-9429277"/>
            <a:ext cx="1380652" cy="7731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7390535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7BE3FA85-4B55-8C1F-8520-EAB52A82C6A1}"/>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C544BDC3-AF3A-D700-448E-387A625975FE}"/>
              </a:ext>
            </a:extLst>
          </p:cNvPr>
          <p:cNvSpPr>
            <a:spLocks noGrp="1"/>
          </p:cNvSpPr>
          <p:nvPr>
            <p:ph type="title"/>
          </p:nvPr>
        </p:nvSpPr>
        <p:spPr/>
        <p:txBody>
          <a:bodyPr>
            <a:normAutofit fontScale="90000"/>
          </a:bodyPr>
          <a:lstStyle/>
          <a:p>
            <a:pPr algn="ctr"/>
            <a:r>
              <a:rPr lang="de-DE" sz="3600" dirty="0">
                <a:solidFill>
                  <a:srgbClr val="FF0000"/>
                </a:solidFill>
              </a:rPr>
              <a:t>Einsatzmöglichkeiten von KI in der Schule</a:t>
            </a:r>
            <a:br>
              <a:rPr lang="de-DE" sz="3600" dirty="0">
                <a:solidFill>
                  <a:srgbClr val="FF0000"/>
                </a:solidFill>
              </a:rPr>
            </a:br>
            <a:r>
              <a:rPr lang="de-DE" sz="3600" dirty="0">
                <a:solidFill>
                  <a:srgbClr val="FF0000"/>
                </a:solidFill>
              </a:rPr>
              <a:t>(nach Serafim, 2024)</a:t>
            </a:r>
            <a:br>
              <a:rPr lang="de-DE" sz="3600" dirty="0">
                <a:solidFill>
                  <a:srgbClr val="FF0000"/>
                </a:solidFill>
              </a:rPr>
            </a:br>
            <a:endParaRPr lang="de-DE" sz="3600" dirty="0">
              <a:solidFill>
                <a:srgbClr val="FF0000"/>
              </a:solidFill>
            </a:endParaRPr>
          </a:p>
        </p:txBody>
      </p:sp>
      <p:sp>
        <p:nvSpPr>
          <p:cNvPr id="3" name="Inhaltsplatzhalter 2">
            <a:extLst>
              <a:ext uri="{FF2B5EF4-FFF2-40B4-BE49-F238E27FC236}">
                <a16:creationId xmlns:a16="http://schemas.microsoft.com/office/drawing/2014/main" id="{8D65356D-37BD-3DFC-6718-A73BCF98361E}"/>
              </a:ext>
            </a:extLst>
          </p:cNvPr>
          <p:cNvSpPr>
            <a:spLocks noGrp="1"/>
          </p:cNvSpPr>
          <p:nvPr>
            <p:ph idx="1"/>
          </p:nvPr>
        </p:nvSpPr>
        <p:spPr>
          <a:xfrm>
            <a:off x="700176" y="1825625"/>
            <a:ext cx="10515600" cy="4351338"/>
          </a:xfrm>
        </p:spPr>
        <p:txBody>
          <a:bodyPr/>
          <a:lstStyle/>
          <a:p>
            <a:pPr marL="0" indent="0">
              <a:buNone/>
            </a:pPr>
            <a:endParaRPr lang="de-DE" dirty="0"/>
          </a:p>
          <a:p>
            <a:pPr marL="0" indent="0">
              <a:buNone/>
            </a:pPr>
            <a:endParaRPr lang="de-DE" dirty="0"/>
          </a:p>
          <a:p>
            <a:pPr marL="0" indent="0">
              <a:buNone/>
            </a:pPr>
            <a:endParaRPr lang="de-DE" dirty="0"/>
          </a:p>
          <a:p>
            <a:pPr marL="0" indent="0">
              <a:buNone/>
            </a:pPr>
            <a:endParaRPr lang="de-DE" dirty="0"/>
          </a:p>
          <a:p>
            <a:pPr marL="0" indent="0">
              <a:buNone/>
            </a:pPr>
            <a:endParaRPr lang="de-DE" dirty="0"/>
          </a:p>
          <a:p>
            <a:pPr marL="0" indent="0">
              <a:buNone/>
            </a:pPr>
            <a:endParaRPr lang="de-DE" dirty="0"/>
          </a:p>
          <a:p>
            <a:pPr marL="971550" lvl="1" indent="-514350">
              <a:buAutoNum type="arabicPeriod" startAt="3"/>
            </a:pPr>
            <a:r>
              <a:rPr lang="de-DE" sz="3200" dirty="0">
                <a:solidFill>
                  <a:srgbClr val="FF0000"/>
                </a:solidFill>
              </a:rPr>
              <a:t>Unterstützung von Lehrkräften </a:t>
            </a:r>
          </a:p>
          <a:p>
            <a:pPr marL="0" indent="0">
              <a:buNone/>
            </a:pPr>
            <a:r>
              <a:rPr lang="de-DE" sz="3200" dirty="0">
                <a:solidFill>
                  <a:srgbClr val="FF0000"/>
                </a:solidFill>
              </a:rPr>
              <a:t>	und Eltern</a:t>
            </a:r>
          </a:p>
        </p:txBody>
      </p:sp>
      <p:pic>
        <p:nvPicPr>
          <p:cNvPr id="20482" name="Picture 2" descr="Personalisiertes Lernen – IQES">
            <a:hlinkClick r:id="rId3"/>
            <a:extLst>
              <a:ext uri="{FF2B5EF4-FFF2-40B4-BE49-F238E27FC236}">
                <a16:creationId xmlns:a16="http://schemas.microsoft.com/office/drawing/2014/main" id="{A8B08129-4A83-9C95-DCBF-D6020EFBE8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43484" y="3676191"/>
            <a:ext cx="4548516" cy="3032344"/>
          </a:xfrm>
          <a:prstGeom prst="rect">
            <a:avLst/>
          </a:prstGeom>
          <a:noFill/>
          <a:extLst>
            <a:ext uri="{909E8E84-426E-40DD-AFC4-6F175D3DCCD1}">
              <a14:hiddenFill xmlns:a14="http://schemas.microsoft.com/office/drawing/2010/main">
                <a:solidFill>
                  <a:srgbClr val="FFFFFF"/>
                </a:solidFill>
              </a14:hiddenFill>
            </a:ext>
          </a:extLst>
        </p:spPr>
      </p:pic>
      <p:pic>
        <p:nvPicPr>
          <p:cNvPr id="20483" name="Picture 3" descr="Personalisiertes Lernen – IQES">
            <a:hlinkClick r:id="rId3"/>
            <a:extLst>
              <a:ext uri="{FF2B5EF4-FFF2-40B4-BE49-F238E27FC236}">
                <a16:creationId xmlns:a16="http://schemas.microsoft.com/office/drawing/2014/main" id="{BDD47BE6-6D1A-5CCC-8B06-C95D638BE2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546050" y="-6432174"/>
            <a:ext cx="1020465" cy="679073"/>
          </a:xfrm>
          <a:prstGeom prst="rect">
            <a:avLst/>
          </a:prstGeom>
          <a:noFill/>
          <a:extLst>
            <a:ext uri="{909E8E84-426E-40DD-AFC4-6F175D3DCCD1}">
              <a14:hiddenFill xmlns:a14="http://schemas.microsoft.com/office/drawing/2010/main">
                <a:solidFill>
                  <a:srgbClr val="FFFFFF"/>
                </a:solidFill>
              </a14:hiddenFill>
            </a:ext>
          </a:extLst>
        </p:spPr>
      </p:pic>
      <p:pic>
        <p:nvPicPr>
          <p:cNvPr id="20485" name="Picture 5" descr="Personalisiertes Lernen: Auf Die Individuellen Bedürfnisse Der Schüler  Eingehen - FasterCapital">
            <a:hlinkClick r:id="rId6"/>
            <a:extLst>
              <a:ext uri="{FF2B5EF4-FFF2-40B4-BE49-F238E27FC236}">
                <a16:creationId xmlns:a16="http://schemas.microsoft.com/office/drawing/2014/main" id="{B1817652-D1A5-F6B2-4BEE-6179AF9A707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9237" y="2235616"/>
            <a:ext cx="4245237" cy="2386767"/>
          </a:xfrm>
          <a:prstGeom prst="rect">
            <a:avLst/>
          </a:prstGeom>
          <a:noFill/>
          <a:extLst>
            <a:ext uri="{909E8E84-426E-40DD-AFC4-6F175D3DCCD1}">
              <a14:hiddenFill xmlns:a14="http://schemas.microsoft.com/office/drawing/2010/main">
                <a:solidFill>
                  <a:srgbClr val="FFFFFF"/>
                </a:solidFill>
              </a14:hiddenFill>
            </a:ext>
          </a:extLst>
        </p:spPr>
      </p:pic>
      <p:pic>
        <p:nvPicPr>
          <p:cNvPr id="20486" name="Picture 6" descr="Personalisiertes Lernen: Auf Die Individuellen Bedürfnisse Der Schüler  Eingehen - FasterCapital">
            <a:hlinkClick r:id="rId6"/>
            <a:extLst>
              <a:ext uri="{FF2B5EF4-FFF2-40B4-BE49-F238E27FC236}">
                <a16:creationId xmlns:a16="http://schemas.microsoft.com/office/drawing/2014/main" id="{6C8CB0BF-17A0-4A36-A6DF-29F654067A7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33956" y="-9429277"/>
            <a:ext cx="1380652" cy="7731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337212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1EEA7F8E-2E29-3545-C57B-74C72FEAC916}"/>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B49863F6-5A3D-5E65-F846-C2874B8A4634}"/>
              </a:ext>
            </a:extLst>
          </p:cNvPr>
          <p:cNvSpPr>
            <a:spLocks noGrp="1"/>
          </p:cNvSpPr>
          <p:nvPr>
            <p:ph type="title"/>
          </p:nvPr>
        </p:nvSpPr>
        <p:spPr/>
        <p:txBody>
          <a:bodyPr>
            <a:normAutofit fontScale="90000"/>
          </a:bodyPr>
          <a:lstStyle/>
          <a:p>
            <a:pPr algn="ctr"/>
            <a:r>
              <a:rPr lang="de-DE" sz="3600" dirty="0">
                <a:solidFill>
                  <a:srgbClr val="FF0000"/>
                </a:solidFill>
              </a:rPr>
              <a:t>Einsatzmöglichkeiten von KI in der Schule</a:t>
            </a:r>
            <a:br>
              <a:rPr lang="de-DE" sz="3600" dirty="0">
                <a:solidFill>
                  <a:srgbClr val="FF0000"/>
                </a:solidFill>
              </a:rPr>
            </a:br>
            <a:r>
              <a:rPr lang="de-DE" sz="3600" dirty="0">
                <a:solidFill>
                  <a:srgbClr val="FF0000"/>
                </a:solidFill>
              </a:rPr>
              <a:t>(nach Serafim, 2024)</a:t>
            </a:r>
            <a:br>
              <a:rPr lang="de-DE" sz="3600" dirty="0">
                <a:solidFill>
                  <a:srgbClr val="FF0000"/>
                </a:solidFill>
              </a:rPr>
            </a:br>
            <a:endParaRPr lang="de-DE" sz="3600" dirty="0">
              <a:solidFill>
                <a:srgbClr val="FF0000"/>
              </a:solidFill>
            </a:endParaRPr>
          </a:p>
        </p:txBody>
      </p:sp>
      <p:sp>
        <p:nvSpPr>
          <p:cNvPr id="3" name="Inhaltsplatzhalter 2">
            <a:extLst>
              <a:ext uri="{FF2B5EF4-FFF2-40B4-BE49-F238E27FC236}">
                <a16:creationId xmlns:a16="http://schemas.microsoft.com/office/drawing/2014/main" id="{0BD556E0-0649-9969-26BC-3C3A9D67DA96}"/>
              </a:ext>
            </a:extLst>
          </p:cNvPr>
          <p:cNvSpPr>
            <a:spLocks noGrp="1"/>
          </p:cNvSpPr>
          <p:nvPr>
            <p:ph idx="1"/>
          </p:nvPr>
        </p:nvSpPr>
        <p:spPr>
          <a:xfrm>
            <a:off x="700176" y="1825625"/>
            <a:ext cx="10515600" cy="4351338"/>
          </a:xfrm>
        </p:spPr>
        <p:txBody>
          <a:bodyPr/>
          <a:lstStyle/>
          <a:p>
            <a:pPr marL="0" indent="0">
              <a:buNone/>
            </a:pPr>
            <a:endParaRPr lang="de-DE" dirty="0"/>
          </a:p>
          <a:p>
            <a:pPr marL="0" indent="0">
              <a:buNone/>
            </a:pPr>
            <a:endParaRPr lang="de-DE" dirty="0"/>
          </a:p>
          <a:p>
            <a:pPr marL="0" indent="0">
              <a:buNone/>
            </a:pPr>
            <a:endParaRPr lang="de-DE" dirty="0"/>
          </a:p>
          <a:p>
            <a:pPr marL="0" indent="0">
              <a:buNone/>
            </a:pPr>
            <a:endParaRPr lang="de-DE" dirty="0"/>
          </a:p>
          <a:p>
            <a:pPr marL="0" indent="0">
              <a:buNone/>
            </a:pPr>
            <a:endParaRPr lang="de-DE" dirty="0"/>
          </a:p>
          <a:p>
            <a:pPr marL="0" indent="0">
              <a:buNone/>
            </a:pPr>
            <a:endParaRPr lang="de-DE" sz="3200" dirty="0">
              <a:solidFill>
                <a:srgbClr val="FF0000"/>
              </a:solidFill>
            </a:endParaRPr>
          </a:p>
          <a:p>
            <a:pPr marL="0" indent="0">
              <a:buNone/>
            </a:pPr>
            <a:r>
              <a:rPr lang="de-DE" sz="3200" dirty="0">
                <a:solidFill>
                  <a:srgbClr val="FF0000"/>
                </a:solidFill>
              </a:rPr>
              <a:t>4. 	Erschaffung und </a:t>
            </a:r>
            <a:r>
              <a:rPr lang="de-DE" sz="3200" dirty="0" err="1">
                <a:solidFill>
                  <a:srgbClr val="FF0000"/>
                </a:solidFill>
              </a:rPr>
              <a:t>Kuratierung</a:t>
            </a:r>
            <a:r>
              <a:rPr lang="de-DE" sz="3200" dirty="0">
                <a:solidFill>
                  <a:srgbClr val="FF0000"/>
                </a:solidFill>
              </a:rPr>
              <a:t> </a:t>
            </a:r>
          </a:p>
          <a:p>
            <a:pPr marL="0" indent="0">
              <a:buNone/>
            </a:pPr>
            <a:r>
              <a:rPr lang="de-DE" sz="3200" dirty="0">
                <a:solidFill>
                  <a:srgbClr val="FF0000"/>
                </a:solidFill>
              </a:rPr>
              <a:t>	von Bildungsinhalten</a:t>
            </a:r>
          </a:p>
        </p:txBody>
      </p:sp>
      <p:pic>
        <p:nvPicPr>
          <p:cNvPr id="20482" name="Picture 2" descr="Personalisiertes Lernen – IQES">
            <a:hlinkClick r:id="rId3"/>
            <a:extLst>
              <a:ext uri="{FF2B5EF4-FFF2-40B4-BE49-F238E27FC236}">
                <a16:creationId xmlns:a16="http://schemas.microsoft.com/office/drawing/2014/main" id="{39BF64F3-3DDA-E679-06A8-74AF6809DE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43484" y="3676191"/>
            <a:ext cx="4548516" cy="3032344"/>
          </a:xfrm>
          <a:prstGeom prst="rect">
            <a:avLst/>
          </a:prstGeom>
          <a:noFill/>
          <a:extLst>
            <a:ext uri="{909E8E84-426E-40DD-AFC4-6F175D3DCCD1}">
              <a14:hiddenFill xmlns:a14="http://schemas.microsoft.com/office/drawing/2010/main">
                <a:solidFill>
                  <a:srgbClr val="FFFFFF"/>
                </a:solidFill>
              </a14:hiddenFill>
            </a:ext>
          </a:extLst>
        </p:spPr>
      </p:pic>
      <p:pic>
        <p:nvPicPr>
          <p:cNvPr id="20483" name="Picture 3" descr="Personalisiertes Lernen – IQES">
            <a:hlinkClick r:id="rId3"/>
            <a:extLst>
              <a:ext uri="{FF2B5EF4-FFF2-40B4-BE49-F238E27FC236}">
                <a16:creationId xmlns:a16="http://schemas.microsoft.com/office/drawing/2014/main" id="{8F61CF65-D860-BBB0-27F4-69F6E508D67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546050" y="-6432174"/>
            <a:ext cx="1020465" cy="679073"/>
          </a:xfrm>
          <a:prstGeom prst="rect">
            <a:avLst/>
          </a:prstGeom>
          <a:noFill/>
          <a:extLst>
            <a:ext uri="{909E8E84-426E-40DD-AFC4-6F175D3DCCD1}">
              <a14:hiddenFill xmlns:a14="http://schemas.microsoft.com/office/drawing/2010/main">
                <a:solidFill>
                  <a:srgbClr val="FFFFFF"/>
                </a:solidFill>
              </a14:hiddenFill>
            </a:ext>
          </a:extLst>
        </p:spPr>
      </p:pic>
      <p:pic>
        <p:nvPicPr>
          <p:cNvPr id="20485" name="Picture 5" descr="Personalisiertes Lernen: Auf Die Individuellen Bedürfnisse Der Schüler  Eingehen - FasterCapital">
            <a:hlinkClick r:id="rId6"/>
            <a:extLst>
              <a:ext uri="{FF2B5EF4-FFF2-40B4-BE49-F238E27FC236}">
                <a16:creationId xmlns:a16="http://schemas.microsoft.com/office/drawing/2014/main" id="{A94FCEF0-3BB9-D79A-C5D9-6A43E88ACE8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9237" y="2235616"/>
            <a:ext cx="4245237" cy="2386767"/>
          </a:xfrm>
          <a:prstGeom prst="rect">
            <a:avLst/>
          </a:prstGeom>
          <a:noFill/>
          <a:extLst>
            <a:ext uri="{909E8E84-426E-40DD-AFC4-6F175D3DCCD1}">
              <a14:hiddenFill xmlns:a14="http://schemas.microsoft.com/office/drawing/2010/main">
                <a:solidFill>
                  <a:srgbClr val="FFFFFF"/>
                </a:solidFill>
              </a14:hiddenFill>
            </a:ext>
          </a:extLst>
        </p:spPr>
      </p:pic>
      <p:pic>
        <p:nvPicPr>
          <p:cNvPr id="20486" name="Picture 6" descr="Personalisiertes Lernen: Auf Die Individuellen Bedürfnisse Der Schüler  Eingehen - FasterCapital">
            <a:hlinkClick r:id="rId6"/>
            <a:extLst>
              <a:ext uri="{FF2B5EF4-FFF2-40B4-BE49-F238E27FC236}">
                <a16:creationId xmlns:a16="http://schemas.microsoft.com/office/drawing/2014/main" id="{D161EACF-0C35-41CF-166E-89BA075D998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933956" y="-9429277"/>
            <a:ext cx="1380652" cy="7731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6479470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0">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Rectangle 18">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10324F89-8A38-8CA1-4683-F7930F948CF1}"/>
              </a:ext>
            </a:extLst>
          </p:cNvPr>
          <p:cNvSpPr>
            <a:spLocks noGrp="1"/>
          </p:cNvSpPr>
          <p:nvPr>
            <p:ph type="title"/>
          </p:nvPr>
        </p:nvSpPr>
        <p:spPr>
          <a:xfrm>
            <a:off x="586478" y="1683756"/>
            <a:ext cx="3115265" cy="2396359"/>
          </a:xfrm>
        </p:spPr>
        <p:txBody>
          <a:bodyPr anchor="b">
            <a:normAutofit/>
          </a:bodyPr>
          <a:lstStyle/>
          <a:p>
            <a:pPr algn="r"/>
            <a:br>
              <a:rPr lang="de-DE" sz="2500" b="0">
                <a:solidFill>
                  <a:srgbClr val="FFFFFF"/>
                </a:solidFill>
              </a:rPr>
            </a:br>
            <a:br>
              <a:rPr lang="de-DE" sz="2500" b="0">
                <a:solidFill>
                  <a:srgbClr val="FFFFFF"/>
                </a:solidFill>
              </a:rPr>
            </a:br>
            <a:r>
              <a:rPr lang="de-DE" sz="2500" b="0">
                <a:solidFill>
                  <a:srgbClr val="FFFFFF"/>
                </a:solidFill>
              </a:rPr>
              <a:t>KI-gesteuerte Anwendungen</a:t>
            </a:r>
            <a:br>
              <a:rPr lang="de-DE" sz="2500" b="0">
                <a:solidFill>
                  <a:srgbClr val="FFFFFF"/>
                </a:solidFill>
              </a:rPr>
            </a:br>
            <a:r>
              <a:rPr lang="de-DE" sz="2500" b="0">
                <a:solidFill>
                  <a:srgbClr val="FFFFFF"/>
                </a:solidFill>
              </a:rPr>
              <a:t>und virtuelle Assistenten</a:t>
            </a:r>
          </a:p>
        </p:txBody>
      </p:sp>
      <p:graphicFrame>
        <p:nvGraphicFramePr>
          <p:cNvPr id="5" name="Inhaltsplatzhalter 2">
            <a:extLst>
              <a:ext uri="{FF2B5EF4-FFF2-40B4-BE49-F238E27FC236}">
                <a16:creationId xmlns:a16="http://schemas.microsoft.com/office/drawing/2014/main" id="{A84CC24A-BE8E-794C-26DC-8977A7426F10}"/>
              </a:ext>
            </a:extLst>
          </p:cNvPr>
          <p:cNvGraphicFramePr>
            <a:graphicFrameLocks noGrp="1"/>
          </p:cNvGraphicFramePr>
          <p:nvPr>
            <p:ph idx="1"/>
            <p:extLst>
              <p:ext uri="{D42A27DB-BD31-4B8C-83A1-F6EECF244321}">
                <p14:modId xmlns:p14="http://schemas.microsoft.com/office/powerpoint/2010/main" val="806915293"/>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4473746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E24F73DB-82C8-1BC9-7DDD-832BD98667A8}"/>
            </a:ext>
          </a:extLst>
        </p:cNvPr>
        <p:cNvGrpSpPr/>
        <p:nvPr/>
      </p:nvGrpSpPr>
      <p:grpSpPr>
        <a:xfrm>
          <a:off x="0" y="0"/>
          <a:ext cx="0" cy="0"/>
          <a:chOff x="0" y="0"/>
          <a:chExt cx="0" cy="0"/>
        </a:xfrm>
      </p:grpSpPr>
      <p:sp useBgFill="1">
        <p:nvSpPr>
          <p:cNvPr id="24587" name="Rectangle 24586">
            <a:extLst>
              <a:ext uri="{FF2B5EF4-FFF2-40B4-BE49-F238E27FC236}">
                <a16:creationId xmlns:a16="http://schemas.microsoft.com/office/drawing/2014/main" id="{9D25F302-27C5-414F-97F8-6EA0A6C028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578" name="Picture 2" descr="Sprachenlernen der Zukunft - Deutschstunde Portal - Goethe-Institut">
            <a:hlinkClick r:id="rId3"/>
            <a:extLst>
              <a:ext uri="{FF2B5EF4-FFF2-40B4-BE49-F238E27FC236}">
                <a16:creationId xmlns:a16="http://schemas.microsoft.com/office/drawing/2014/main" id="{B75285A4-78B8-EB0D-4C5C-EE947840455C}"/>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21676" y="1103083"/>
            <a:ext cx="3874124" cy="1685242"/>
          </a:xfrm>
          <a:prstGeom prst="rect">
            <a:avLst/>
          </a:prstGeom>
          <a:noFill/>
          <a:extLst>
            <a:ext uri="{909E8E84-426E-40DD-AFC4-6F175D3DCCD1}">
              <a14:hiddenFill xmlns:a14="http://schemas.microsoft.com/office/drawing/2010/main">
                <a:solidFill>
                  <a:srgbClr val="FFFFFF"/>
                </a:solidFill>
              </a14:hiddenFill>
            </a:ext>
          </a:extLst>
        </p:spPr>
      </p:pic>
      <p:pic>
        <p:nvPicPr>
          <p:cNvPr id="24581" name="Picture 5" descr="Künstliche Intelligenz - Wie KI den Fremdsprachenunterricht bereichern kann">
            <a:hlinkClick r:id="rId5"/>
            <a:extLst>
              <a:ext uri="{FF2B5EF4-FFF2-40B4-BE49-F238E27FC236}">
                <a16:creationId xmlns:a16="http://schemas.microsoft.com/office/drawing/2014/main" id="{7508A108-3205-FB2D-4115-F4ED295A3A35}"/>
              </a:ext>
            </a:extLst>
          </p:cNvPr>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621676" y="3615738"/>
            <a:ext cx="3874124" cy="2585977"/>
          </a:xfrm>
          <a:prstGeom prst="rect">
            <a:avLst/>
          </a:prstGeom>
          <a:noFill/>
          <a:extLst>
            <a:ext uri="{909E8E84-426E-40DD-AFC4-6F175D3DCCD1}">
              <a14:hiddenFill xmlns:a14="http://schemas.microsoft.com/office/drawing/2010/main">
                <a:solidFill>
                  <a:srgbClr val="FFFFFF"/>
                </a:solidFill>
              </a14:hiddenFill>
            </a:ext>
          </a:extLst>
        </p:spPr>
      </p:pic>
      <p:sp>
        <p:nvSpPr>
          <p:cNvPr id="24589" name="Right Triangle 24588">
            <a:extLst>
              <a:ext uri="{FF2B5EF4-FFF2-40B4-BE49-F238E27FC236}">
                <a16:creationId xmlns:a16="http://schemas.microsoft.com/office/drawing/2014/main" id="{830A36F8-48C2-4842-A87B-8CE8DF4E7F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591" name="Rectangle 24590">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76029" y="623275"/>
            <a:ext cx="6570797"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73FE3DD2-9E87-A78C-B7C5-A4913A6D6220}"/>
              </a:ext>
            </a:extLst>
          </p:cNvPr>
          <p:cNvSpPr>
            <a:spLocks noGrp="1"/>
          </p:cNvSpPr>
          <p:nvPr>
            <p:ph type="title"/>
          </p:nvPr>
        </p:nvSpPr>
        <p:spPr>
          <a:xfrm>
            <a:off x="5465659" y="705557"/>
            <a:ext cx="5642312" cy="1597228"/>
          </a:xfrm>
        </p:spPr>
        <p:txBody>
          <a:bodyPr>
            <a:normAutofit/>
          </a:bodyPr>
          <a:lstStyle/>
          <a:p>
            <a:r>
              <a:rPr lang="de-DE" dirty="0">
                <a:solidFill>
                  <a:srgbClr val="FF0000"/>
                </a:solidFill>
              </a:rPr>
              <a:t>Die Rolle der KI beim Sprachunterricht</a:t>
            </a:r>
          </a:p>
        </p:txBody>
      </p:sp>
      <p:sp>
        <p:nvSpPr>
          <p:cNvPr id="3" name="Inhaltsplatzhalter 2">
            <a:extLst>
              <a:ext uri="{FF2B5EF4-FFF2-40B4-BE49-F238E27FC236}">
                <a16:creationId xmlns:a16="http://schemas.microsoft.com/office/drawing/2014/main" id="{4728785A-A17F-E965-2BBF-97FFD902CFD0}"/>
              </a:ext>
            </a:extLst>
          </p:cNvPr>
          <p:cNvSpPr>
            <a:spLocks noGrp="1"/>
          </p:cNvSpPr>
          <p:nvPr>
            <p:ph idx="1"/>
          </p:nvPr>
        </p:nvSpPr>
        <p:spPr>
          <a:xfrm>
            <a:off x="5465660" y="2302785"/>
            <a:ext cx="4505654" cy="3423691"/>
          </a:xfrm>
        </p:spPr>
        <p:txBody>
          <a:bodyPr anchor="t">
            <a:normAutofit/>
          </a:bodyPr>
          <a:lstStyle/>
          <a:p>
            <a:pPr marL="0" indent="0">
              <a:buNone/>
            </a:pPr>
            <a:endParaRPr lang="de-DE" dirty="0">
              <a:solidFill>
                <a:srgbClr val="0070C0"/>
              </a:solidFill>
            </a:endParaRPr>
          </a:p>
          <a:p>
            <a:r>
              <a:rPr lang="de-DE" dirty="0">
                <a:solidFill>
                  <a:srgbClr val="0070C0"/>
                </a:solidFill>
              </a:rPr>
              <a:t>Die Rolle von KI beim (Fremd-) Spracherwerb ist revolutionär und transformativ und hat das Potenzial, wesentlich mehr zu ändern als alleine die Unterrichtsmethoden.</a:t>
            </a:r>
          </a:p>
        </p:txBody>
      </p:sp>
      <p:pic>
        <p:nvPicPr>
          <p:cNvPr id="24579" name="Picture 3" descr="Sprachenlernen der Zukunft - Deutschstunde Portal - Goethe-Institut">
            <a:hlinkClick r:id="rId7"/>
            <a:extLst>
              <a:ext uri="{FF2B5EF4-FFF2-40B4-BE49-F238E27FC236}">
                <a16:creationId xmlns:a16="http://schemas.microsoft.com/office/drawing/2014/main" id="{E94161C7-F34F-D1AF-6E63-9B3689DC4F1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185813" y="-3805615"/>
            <a:ext cx="739721" cy="321052"/>
          </a:xfrm>
          <a:prstGeom prst="rect">
            <a:avLst/>
          </a:prstGeom>
          <a:noFill/>
          <a:extLst>
            <a:ext uri="{909E8E84-426E-40DD-AFC4-6F175D3DCCD1}">
              <a14:hiddenFill xmlns:a14="http://schemas.microsoft.com/office/drawing/2010/main">
                <a:solidFill>
                  <a:srgbClr val="FFFFFF"/>
                </a:solidFill>
              </a14:hiddenFill>
            </a:ext>
          </a:extLst>
        </p:spPr>
      </p:pic>
      <p:pic>
        <p:nvPicPr>
          <p:cNvPr id="24582" name="Picture 6" descr="Künstliche Intelligenz - Wie KI den Fremdsprachenunterricht bereichern kann">
            <a:hlinkClick r:id="rId5"/>
            <a:extLst>
              <a:ext uri="{FF2B5EF4-FFF2-40B4-BE49-F238E27FC236}">
                <a16:creationId xmlns:a16="http://schemas.microsoft.com/office/drawing/2014/main" id="{BB70D364-D24F-4B59-AA48-D3E63474805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961239" y="539107"/>
            <a:ext cx="1792542" cy="11928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5690859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6BFAB733-560D-1C89-2BBA-0130D44A48AE}"/>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145126A0-92F5-F409-625F-1D398A7B637A}"/>
              </a:ext>
            </a:extLst>
          </p:cNvPr>
          <p:cNvSpPr>
            <a:spLocks noGrp="1"/>
          </p:cNvSpPr>
          <p:nvPr>
            <p:ph type="title"/>
          </p:nvPr>
        </p:nvSpPr>
        <p:spPr/>
        <p:txBody>
          <a:bodyPr>
            <a:normAutofit/>
          </a:bodyPr>
          <a:lstStyle/>
          <a:p>
            <a:pPr algn="ctr"/>
            <a:r>
              <a:rPr lang="de-DE" sz="3600" dirty="0">
                <a:solidFill>
                  <a:srgbClr val="FF0000"/>
                </a:solidFill>
              </a:rPr>
              <a:t>Die Rolle der KI beim Sprachunterricht</a:t>
            </a:r>
          </a:p>
        </p:txBody>
      </p:sp>
      <p:sp>
        <p:nvSpPr>
          <p:cNvPr id="3" name="Inhaltsplatzhalter 2">
            <a:extLst>
              <a:ext uri="{FF2B5EF4-FFF2-40B4-BE49-F238E27FC236}">
                <a16:creationId xmlns:a16="http://schemas.microsoft.com/office/drawing/2014/main" id="{08B4E105-3F17-93B5-5B40-DF0228033186}"/>
              </a:ext>
            </a:extLst>
          </p:cNvPr>
          <p:cNvSpPr>
            <a:spLocks noGrp="1"/>
          </p:cNvSpPr>
          <p:nvPr>
            <p:ph idx="1"/>
          </p:nvPr>
        </p:nvSpPr>
        <p:spPr>
          <a:xfrm>
            <a:off x="421256" y="3502026"/>
            <a:ext cx="5927785" cy="2674937"/>
          </a:xfrm>
        </p:spPr>
        <p:txBody>
          <a:bodyPr>
            <a:noAutofit/>
          </a:bodyPr>
          <a:lstStyle/>
          <a:p>
            <a:pPr marL="0" indent="0">
              <a:buNone/>
            </a:pPr>
            <a:r>
              <a:rPr lang="de-DE" sz="3200" dirty="0">
                <a:solidFill>
                  <a:srgbClr val="FF0000"/>
                </a:solidFill>
              </a:rPr>
              <a:t>Personalisiertes Lernen:</a:t>
            </a:r>
          </a:p>
          <a:p>
            <a:pPr marL="0" indent="0">
              <a:buNone/>
            </a:pPr>
            <a:r>
              <a:rPr lang="de-DE" dirty="0">
                <a:solidFill>
                  <a:srgbClr val="0070C0"/>
                </a:solidFill>
              </a:rPr>
              <a:t>Anpassung des Spracherwerbs an die individuellen Bedürfnisse des Lernenden</a:t>
            </a:r>
          </a:p>
        </p:txBody>
      </p:sp>
      <p:pic>
        <p:nvPicPr>
          <p:cNvPr id="24578" name="Picture 2" descr="Sprachenlernen der Zukunft - Deutschstunde Portal - Goethe-Institut">
            <a:hlinkClick r:id="rId3"/>
            <a:extLst>
              <a:ext uri="{FF2B5EF4-FFF2-40B4-BE49-F238E27FC236}">
                <a16:creationId xmlns:a16="http://schemas.microsoft.com/office/drawing/2014/main" id="{6F4C07E5-0D71-0DB2-D488-031BC5D07B4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983" y="1690688"/>
            <a:ext cx="4164992" cy="1811338"/>
          </a:xfrm>
          <a:prstGeom prst="rect">
            <a:avLst/>
          </a:prstGeom>
          <a:noFill/>
          <a:extLst>
            <a:ext uri="{909E8E84-426E-40DD-AFC4-6F175D3DCCD1}">
              <a14:hiddenFill xmlns:a14="http://schemas.microsoft.com/office/drawing/2010/main">
                <a:solidFill>
                  <a:srgbClr val="FFFFFF"/>
                </a:solidFill>
              </a14:hiddenFill>
            </a:ext>
          </a:extLst>
        </p:spPr>
      </p:pic>
      <p:pic>
        <p:nvPicPr>
          <p:cNvPr id="24579" name="Picture 3" descr="Sprachenlernen der Zukunft - Deutschstunde Portal - Goethe-Institut">
            <a:hlinkClick r:id="rId5"/>
            <a:extLst>
              <a:ext uri="{FF2B5EF4-FFF2-40B4-BE49-F238E27FC236}">
                <a16:creationId xmlns:a16="http://schemas.microsoft.com/office/drawing/2014/main" id="{4BFC0238-D088-6E50-9DE8-DF254C69046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185813" y="-3805615"/>
            <a:ext cx="739721" cy="321052"/>
          </a:xfrm>
          <a:prstGeom prst="rect">
            <a:avLst/>
          </a:prstGeom>
          <a:noFill/>
          <a:extLst>
            <a:ext uri="{909E8E84-426E-40DD-AFC4-6F175D3DCCD1}">
              <a14:hiddenFill xmlns:a14="http://schemas.microsoft.com/office/drawing/2010/main">
                <a:solidFill>
                  <a:srgbClr val="FFFFFF"/>
                </a:solidFill>
              </a14:hiddenFill>
            </a:ext>
          </a:extLst>
        </p:spPr>
      </p:pic>
      <p:pic>
        <p:nvPicPr>
          <p:cNvPr id="24581" name="Picture 5" descr="Künstliche Intelligenz - Wie KI den Fremdsprachenunterricht bereichern kann">
            <a:hlinkClick r:id="rId7"/>
            <a:extLst>
              <a:ext uri="{FF2B5EF4-FFF2-40B4-BE49-F238E27FC236}">
                <a16:creationId xmlns:a16="http://schemas.microsoft.com/office/drawing/2014/main" id="{3FAB9ACE-D8AF-8788-5599-1BB962C35D3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556075" y="2702689"/>
            <a:ext cx="5214668" cy="3474273"/>
          </a:xfrm>
          <a:prstGeom prst="rect">
            <a:avLst/>
          </a:prstGeom>
          <a:noFill/>
          <a:extLst>
            <a:ext uri="{909E8E84-426E-40DD-AFC4-6F175D3DCCD1}">
              <a14:hiddenFill xmlns:a14="http://schemas.microsoft.com/office/drawing/2010/main">
                <a:solidFill>
                  <a:srgbClr val="FFFFFF"/>
                </a:solidFill>
              </a14:hiddenFill>
            </a:ext>
          </a:extLst>
        </p:spPr>
      </p:pic>
      <p:pic>
        <p:nvPicPr>
          <p:cNvPr id="24582" name="Picture 6" descr="Künstliche Intelligenz - Wie KI den Fremdsprachenunterricht bereichern kann">
            <a:hlinkClick r:id="rId7"/>
            <a:extLst>
              <a:ext uri="{FF2B5EF4-FFF2-40B4-BE49-F238E27FC236}">
                <a16:creationId xmlns:a16="http://schemas.microsoft.com/office/drawing/2014/main" id="{C5F85C0B-F6F7-F491-D198-38C8B521910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961239" y="539107"/>
            <a:ext cx="1792542" cy="11928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4542351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701644F6-6096-FBA9-7F26-F0ABFCAB6F05}"/>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EB092357-0069-96B6-E79B-8A7B82CEB496}"/>
              </a:ext>
            </a:extLst>
          </p:cNvPr>
          <p:cNvSpPr>
            <a:spLocks noGrp="1"/>
          </p:cNvSpPr>
          <p:nvPr>
            <p:ph type="title"/>
          </p:nvPr>
        </p:nvSpPr>
        <p:spPr/>
        <p:txBody>
          <a:bodyPr>
            <a:normAutofit/>
          </a:bodyPr>
          <a:lstStyle/>
          <a:p>
            <a:pPr algn="ctr"/>
            <a:r>
              <a:rPr lang="de-DE" sz="3600" dirty="0">
                <a:solidFill>
                  <a:srgbClr val="FF0000"/>
                </a:solidFill>
              </a:rPr>
              <a:t>Die Rolle der KI beim Sprachunterricht</a:t>
            </a:r>
          </a:p>
        </p:txBody>
      </p:sp>
      <p:sp>
        <p:nvSpPr>
          <p:cNvPr id="3" name="Inhaltsplatzhalter 2">
            <a:extLst>
              <a:ext uri="{FF2B5EF4-FFF2-40B4-BE49-F238E27FC236}">
                <a16:creationId xmlns:a16="http://schemas.microsoft.com/office/drawing/2014/main" id="{905A8537-BB9E-DCE4-E5CA-612A93F9C4C8}"/>
              </a:ext>
            </a:extLst>
          </p:cNvPr>
          <p:cNvSpPr>
            <a:spLocks noGrp="1"/>
          </p:cNvSpPr>
          <p:nvPr>
            <p:ph idx="1"/>
          </p:nvPr>
        </p:nvSpPr>
        <p:spPr>
          <a:xfrm>
            <a:off x="421256" y="3502026"/>
            <a:ext cx="5927785" cy="2674937"/>
          </a:xfrm>
        </p:spPr>
        <p:txBody>
          <a:bodyPr>
            <a:noAutofit/>
          </a:bodyPr>
          <a:lstStyle/>
          <a:p>
            <a:pPr marL="0" indent="0">
              <a:buNone/>
            </a:pPr>
            <a:endParaRPr lang="de-DE" dirty="0">
              <a:solidFill>
                <a:srgbClr val="FF0000"/>
              </a:solidFill>
            </a:endParaRPr>
          </a:p>
          <a:p>
            <a:pPr marL="0" indent="0">
              <a:buNone/>
            </a:pPr>
            <a:r>
              <a:rPr lang="de-DE" dirty="0">
                <a:solidFill>
                  <a:srgbClr val="FF0000"/>
                </a:solidFill>
              </a:rPr>
              <a:t>Förderung von Kommunikations-kompetenzen: über Grammatik und Vokabular hinaus</a:t>
            </a:r>
          </a:p>
        </p:txBody>
      </p:sp>
      <p:pic>
        <p:nvPicPr>
          <p:cNvPr id="24578" name="Picture 2" descr="Sprachenlernen der Zukunft - Deutschstunde Portal - Goethe-Institut">
            <a:hlinkClick r:id="rId3"/>
            <a:extLst>
              <a:ext uri="{FF2B5EF4-FFF2-40B4-BE49-F238E27FC236}">
                <a16:creationId xmlns:a16="http://schemas.microsoft.com/office/drawing/2014/main" id="{DE242901-7DEE-6E1A-ABA3-EB5363CD35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983" y="1690688"/>
            <a:ext cx="4164992" cy="1811338"/>
          </a:xfrm>
          <a:prstGeom prst="rect">
            <a:avLst/>
          </a:prstGeom>
          <a:noFill/>
          <a:extLst>
            <a:ext uri="{909E8E84-426E-40DD-AFC4-6F175D3DCCD1}">
              <a14:hiddenFill xmlns:a14="http://schemas.microsoft.com/office/drawing/2010/main">
                <a:solidFill>
                  <a:srgbClr val="FFFFFF"/>
                </a:solidFill>
              </a14:hiddenFill>
            </a:ext>
          </a:extLst>
        </p:spPr>
      </p:pic>
      <p:pic>
        <p:nvPicPr>
          <p:cNvPr id="24579" name="Picture 3" descr="Sprachenlernen der Zukunft - Deutschstunde Portal - Goethe-Institut">
            <a:hlinkClick r:id="rId5"/>
            <a:extLst>
              <a:ext uri="{FF2B5EF4-FFF2-40B4-BE49-F238E27FC236}">
                <a16:creationId xmlns:a16="http://schemas.microsoft.com/office/drawing/2014/main" id="{35237330-DB2C-67FF-0A89-18687606275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185813" y="-3805615"/>
            <a:ext cx="739721" cy="321052"/>
          </a:xfrm>
          <a:prstGeom prst="rect">
            <a:avLst/>
          </a:prstGeom>
          <a:noFill/>
          <a:extLst>
            <a:ext uri="{909E8E84-426E-40DD-AFC4-6F175D3DCCD1}">
              <a14:hiddenFill xmlns:a14="http://schemas.microsoft.com/office/drawing/2010/main">
                <a:solidFill>
                  <a:srgbClr val="FFFFFF"/>
                </a:solidFill>
              </a14:hiddenFill>
            </a:ext>
          </a:extLst>
        </p:spPr>
      </p:pic>
      <p:pic>
        <p:nvPicPr>
          <p:cNvPr id="24581" name="Picture 5" descr="Künstliche Intelligenz - Wie KI den Fremdsprachenunterricht bereichern kann">
            <a:hlinkClick r:id="rId7"/>
            <a:extLst>
              <a:ext uri="{FF2B5EF4-FFF2-40B4-BE49-F238E27FC236}">
                <a16:creationId xmlns:a16="http://schemas.microsoft.com/office/drawing/2014/main" id="{A714C99B-8A3C-30C7-9F2B-E090F10AAF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556075" y="2702689"/>
            <a:ext cx="5214668" cy="3474273"/>
          </a:xfrm>
          <a:prstGeom prst="rect">
            <a:avLst/>
          </a:prstGeom>
          <a:noFill/>
          <a:extLst>
            <a:ext uri="{909E8E84-426E-40DD-AFC4-6F175D3DCCD1}">
              <a14:hiddenFill xmlns:a14="http://schemas.microsoft.com/office/drawing/2010/main">
                <a:solidFill>
                  <a:srgbClr val="FFFFFF"/>
                </a:solidFill>
              </a14:hiddenFill>
            </a:ext>
          </a:extLst>
        </p:spPr>
      </p:pic>
      <p:pic>
        <p:nvPicPr>
          <p:cNvPr id="24582" name="Picture 6" descr="Künstliche Intelligenz - Wie KI den Fremdsprachenunterricht bereichern kann">
            <a:hlinkClick r:id="rId7"/>
            <a:extLst>
              <a:ext uri="{FF2B5EF4-FFF2-40B4-BE49-F238E27FC236}">
                <a16:creationId xmlns:a16="http://schemas.microsoft.com/office/drawing/2014/main" id="{5A8F2CC1-1C46-00AD-8858-C5F6745AEBF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961239" y="539107"/>
            <a:ext cx="1792542" cy="11928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8216901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3A630A9-ADC4-6107-A76C-3B07BB32B0F1}"/>
              </a:ext>
            </a:extLst>
          </p:cNvPr>
          <p:cNvSpPr>
            <a:spLocks noGrp="1"/>
          </p:cNvSpPr>
          <p:nvPr>
            <p:ph type="title"/>
          </p:nvPr>
        </p:nvSpPr>
        <p:spPr>
          <a:xfrm>
            <a:off x="1088136" y="2235210"/>
            <a:ext cx="3807714" cy="3352789"/>
          </a:xfrm>
        </p:spPr>
        <p:txBody>
          <a:bodyPr anchor="t">
            <a:normAutofit/>
          </a:bodyPr>
          <a:lstStyle/>
          <a:p>
            <a:pPr algn="ctr"/>
            <a:r>
              <a:rPr lang="de-DE" sz="3200" b="0" dirty="0">
                <a:solidFill>
                  <a:srgbClr val="FF0000"/>
                </a:solidFill>
              </a:rPr>
              <a:t>09.</a:t>
            </a:r>
            <a:br>
              <a:rPr lang="de-DE" sz="3200" b="0" dirty="0">
                <a:solidFill>
                  <a:srgbClr val="FF0000"/>
                </a:solidFill>
              </a:rPr>
            </a:br>
            <a:r>
              <a:rPr lang="de-DE" sz="3200" b="0" dirty="0">
                <a:solidFill>
                  <a:srgbClr val="FF0000"/>
                </a:solidFill>
              </a:rPr>
              <a:t>Künstliche Intelligenz</a:t>
            </a:r>
            <a:br>
              <a:rPr lang="de-DE" sz="3200" b="0" dirty="0">
                <a:solidFill>
                  <a:srgbClr val="FF0000"/>
                </a:solidFill>
              </a:rPr>
            </a:br>
            <a:r>
              <a:rPr lang="de-DE" sz="3200" b="0" dirty="0">
                <a:solidFill>
                  <a:srgbClr val="FF0000"/>
                </a:solidFill>
              </a:rPr>
              <a:t>Vor- und Nachteile</a:t>
            </a:r>
          </a:p>
        </p:txBody>
      </p:sp>
      <p:graphicFrame>
        <p:nvGraphicFramePr>
          <p:cNvPr id="5" name="Inhaltsplatzhalter 2">
            <a:extLst>
              <a:ext uri="{FF2B5EF4-FFF2-40B4-BE49-F238E27FC236}">
                <a16:creationId xmlns:a16="http://schemas.microsoft.com/office/drawing/2014/main" id="{860A4693-C71A-C696-67A8-0F1D81D11205}"/>
              </a:ext>
            </a:extLst>
          </p:cNvPr>
          <p:cNvGraphicFramePr>
            <a:graphicFrameLocks noGrp="1"/>
          </p:cNvGraphicFramePr>
          <p:nvPr>
            <p:ph idx="1"/>
          </p:nvPr>
        </p:nvGraphicFramePr>
        <p:xfrm>
          <a:off x="5524500" y="571500"/>
          <a:ext cx="6096000" cy="571499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5964661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BDC5CDF4-2B2E-5D94-FB4C-04D7AC3C957E}"/>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51BC2FB2-B611-2D77-7834-277FA308F3E7}"/>
              </a:ext>
            </a:extLst>
          </p:cNvPr>
          <p:cNvSpPr>
            <a:spLocks noGrp="1"/>
          </p:cNvSpPr>
          <p:nvPr>
            <p:ph type="title"/>
          </p:nvPr>
        </p:nvSpPr>
        <p:spPr/>
        <p:txBody>
          <a:bodyPr>
            <a:normAutofit/>
          </a:bodyPr>
          <a:lstStyle/>
          <a:p>
            <a:pPr algn="ctr"/>
            <a:r>
              <a:rPr lang="de-DE" sz="3200" b="0" dirty="0">
                <a:solidFill>
                  <a:srgbClr val="FF0000"/>
                </a:solidFill>
              </a:rPr>
              <a:t>Künstliche Intelligenz</a:t>
            </a:r>
            <a:br>
              <a:rPr lang="de-DE" sz="3200" b="0" dirty="0">
                <a:solidFill>
                  <a:srgbClr val="FF0000"/>
                </a:solidFill>
              </a:rPr>
            </a:br>
            <a:r>
              <a:rPr lang="de-DE" sz="3200" b="0" dirty="0">
                <a:solidFill>
                  <a:srgbClr val="FF0000"/>
                </a:solidFill>
              </a:rPr>
              <a:t>Vor- und Nachteile</a:t>
            </a:r>
          </a:p>
        </p:txBody>
      </p:sp>
      <p:graphicFrame>
        <p:nvGraphicFramePr>
          <p:cNvPr id="6" name="Inhaltsplatzhalter 2">
            <a:extLst>
              <a:ext uri="{FF2B5EF4-FFF2-40B4-BE49-F238E27FC236}">
                <a16:creationId xmlns:a16="http://schemas.microsoft.com/office/drawing/2014/main" id="{B1744A99-51ED-283F-E13E-C972CCAEBA60}"/>
              </a:ext>
            </a:extLst>
          </p:cNvPr>
          <p:cNvGraphicFramePr>
            <a:graphicFrameLocks noGrp="1"/>
          </p:cNvGraphicFramePr>
          <p:nvPr>
            <p:ph sz="half" idx="1"/>
          </p:nvPr>
        </p:nvGraphicFramePr>
        <p:xfrm>
          <a:off x="1082185" y="2440568"/>
          <a:ext cx="4841505" cy="380128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Inhaltsplatzhalter 3">
            <a:extLst>
              <a:ext uri="{FF2B5EF4-FFF2-40B4-BE49-F238E27FC236}">
                <a16:creationId xmlns:a16="http://schemas.microsoft.com/office/drawing/2014/main" id="{620EC52C-8E7C-4402-31BA-8D55678322CD}"/>
              </a:ext>
            </a:extLst>
          </p:cNvPr>
          <p:cNvSpPr>
            <a:spLocks noGrp="1"/>
          </p:cNvSpPr>
          <p:nvPr>
            <p:ph sz="half" idx="2"/>
          </p:nvPr>
        </p:nvSpPr>
        <p:spPr/>
        <p:txBody>
          <a:bodyPr>
            <a:normAutofit/>
          </a:bodyPr>
          <a:lstStyle/>
          <a:p>
            <a:r>
              <a:rPr lang="de-DE" sz="2400" dirty="0">
                <a:solidFill>
                  <a:srgbClr val="FF0000"/>
                </a:solidFill>
              </a:rPr>
              <a:t>Datenschutz und Datensicherheit</a:t>
            </a:r>
          </a:p>
          <a:p>
            <a:r>
              <a:rPr lang="de-DE" sz="2400" dirty="0">
                <a:solidFill>
                  <a:srgbClr val="FF0000"/>
                </a:solidFill>
              </a:rPr>
              <a:t>Mangelnde Transparenz</a:t>
            </a:r>
          </a:p>
          <a:p>
            <a:r>
              <a:rPr lang="de-DE" sz="2400" dirty="0">
                <a:solidFill>
                  <a:srgbClr val="FF0000"/>
                </a:solidFill>
              </a:rPr>
              <a:t>Erheblicher Energieverbrauch</a:t>
            </a:r>
          </a:p>
          <a:p>
            <a:r>
              <a:rPr lang="de-DE" sz="2400" dirty="0">
                <a:solidFill>
                  <a:srgbClr val="FF0000"/>
                </a:solidFill>
              </a:rPr>
              <a:t>Urheberrechtsprobleme</a:t>
            </a:r>
          </a:p>
        </p:txBody>
      </p:sp>
    </p:spTree>
    <p:extLst>
      <p:ext uri="{BB962C8B-B14F-4D97-AF65-F5344CB8AC3E}">
        <p14:creationId xmlns:p14="http://schemas.microsoft.com/office/powerpoint/2010/main" val="91978851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F7BA56C-5001-9C3A-AF1E-37FED1925B88}"/>
              </a:ext>
            </a:extLst>
          </p:cNvPr>
          <p:cNvSpPr>
            <a:spLocks noGrp="1"/>
          </p:cNvSpPr>
          <p:nvPr>
            <p:ph type="title"/>
          </p:nvPr>
        </p:nvSpPr>
        <p:spPr>
          <a:xfrm>
            <a:off x="5486401" y="-56529"/>
            <a:ext cx="6222996" cy="1480705"/>
          </a:xfrm>
        </p:spPr>
        <p:txBody>
          <a:bodyPr anchor="b">
            <a:normAutofit/>
          </a:bodyPr>
          <a:lstStyle/>
          <a:p>
            <a:pPr algn="ctr"/>
            <a:r>
              <a:rPr lang="de-DE" sz="4000" dirty="0">
                <a:solidFill>
                  <a:srgbClr val="FF0000"/>
                </a:solidFill>
              </a:rPr>
              <a:t>VERORTUNG DER KI</a:t>
            </a:r>
          </a:p>
        </p:txBody>
      </p:sp>
      <p:pic>
        <p:nvPicPr>
          <p:cNvPr id="6" name="Picture 5">
            <a:extLst>
              <a:ext uri="{FF2B5EF4-FFF2-40B4-BE49-F238E27FC236}">
                <a16:creationId xmlns:a16="http://schemas.microsoft.com/office/drawing/2014/main" id="{447F4A4E-22A3-3826-B7E0-AA3EAF5D9DA4}"/>
              </a:ext>
            </a:extLst>
          </p:cNvPr>
          <p:cNvPicPr>
            <a:picLocks noChangeAspect="1"/>
          </p:cNvPicPr>
          <p:nvPr/>
        </p:nvPicPr>
        <p:blipFill>
          <a:blip r:embed="rId3"/>
          <a:srcRect l="10740" r="30135"/>
          <a:stretch/>
        </p:blipFill>
        <p:spPr>
          <a:xfrm>
            <a:off x="2" y="2119312"/>
            <a:ext cx="4213141" cy="4738688"/>
          </a:xfrm>
          <a:custGeom>
            <a:avLst/>
            <a:gdLst/>
            <a:ahLst/>
            <a:cxnLst/>
            <a:rect l="l" t="t" r="r" b="b"/>
            <a:pathLst>
              <a:path w="6649908" h="6856413">
                <a:moveTo>
                  <a:pt x="0" y="0"/>
                </a:moveTo>
                <a:lnTo>
                  <a:pt x="6559859" y="0"/>
                </a:lnTo>
                <a:lnTo>
                  <a:pt x="6572145" y="79394"/>
                </a:lnTo>
                <a:cubicBezTo>
                  <a:pt x="6857782" y="2230562"/>
                  <a:pt x="6243159" y="4473353"/>
                  <a:pt x="6528796" y="6624522"/>
                </a:cubicBezTo>
                <a:lnTo>
                  <a:pt x="6564680" y="6856413"/>
                </a:lnTo>
                <a:lnTo>
                  <a:pt x="0" y="6856413"/>
                </a:lnTo>
                <a:close/>
              </a:path>
            </a:pathLst>
          </a:custGeom>
        </p:spPr>
      </p:pic>
      <p:graphicFrame>
        <p:nvGraphicFramePr>
          <p:cNvPr id="27" name="Inhaltsplatzhalter 2">
            <a:extLst>
              <a:ext uri="{FF2B5EF4-FFF2-40B4-BE49-F238E27FC236}">
                <a16:creationId xmlns:a16="http://schemas.microsoft.com/office/drawing/2014/main" id="{FB34BADD-4D56-E668-A65C-47C108670F96}"/>
              </a:ext>
            </a:extLst>
          </p:cNvPr>
          <p:cNvGraphicFramePr>
            <a:graphicFrameLocks noGrp="1"/>
          </p:cNvGraphicFramePr>
          <p:nvPr>
            <p:ph idx="1"/>
            <p:extLst>
              <p:ext uri="{D42A27DB-BD31-4B8C-83A1-F6EECF244321}">
                <p14:modId xmlns:p14="http://schemas.microsoft.com/office/powerpoint/2010/main" val="2067851812"/>
              </p:ext>
            </p:extLst>
          </p:nvPr>
        </p:nvGraphicFramePr>
        <p:xfrm>
          <a:off x="5486402" y="1777042"/>
          <a:ext cx="6222996" cy="459041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98827248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358F3B0C-3DB3-F3BE-1ECA-B0913F57E71D}"/>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F0705108-B260-2003-4CF7-A3396FD9EE39}"/>
              </a:ext>
            </a:extLst>
          </p:cNvPr>
          <p:cNvSpPr>
            <a:spLocks noGrp="1"/>
          </p:cNvSpPr>
          <p:nvPr>
            <p:ph type="title"/>
          </p:nvPr>
        </p:nvSpPr>
        <p:spPr>
          <a:xfrm>
            <a:off x="621792" y="1161288"/>
            <a:ext cx="3602736" cy="4526280"/>
          </a:xfrm>
        </p:spPr>
        <p:txBody>
          <a:bodyPr vert="horz" lIns="91440" tIns="45720" rIns="91440" bIns="45720" rtlCol="0" anchor="ctr">
            <a:normAutofit/>
          </a:bodyPr>
          <a:lstStyle/>
          <a:p>
            <a:r>
              <a:rPr lang="en-US" sz="4000" b="0" kern="1200" dirty="0" err="1">
                <a:solidFill>
                  <a:schemeClr val="tx1"/>
                </a:solidFill>
                <a:latin typeface="+mj-lt"/>
                <a:ea typeface="+mj-ea"/>
                <a:cs typeface="+mj-cs"/>
              </a:rPr>
              <a:t>Künstliche</a:t>
            </a:r>
            <a:r>
              <a:rPr lang="en-US" sz="4000" b="0" kern="1200" dirty="0">
                <a:solidFill>
                  <a:schemeClr val="tx1"/>
                </a:solidFill>
                <a:latin typeface="+mj-lt"/>
                <a:ea typeface="+mj-ea"/>
                <a:cs typeface="+mj-cs"/>
              </a:rPr>
              <a:t> </a:t>
            </a:r>
            <a:r>
              <a:rPr lang="en-US" sz="4000" b="0" kern="1200" dirty="0" err="1">
                <a:solidFill>
                  <a:schemeClr val="tx1"/>
                </a:solidFill>
                <a:latin typeface="+mj-lt"/>
                <a:ea typeface="+mj-ea"/>
                <a:cs typeface="+mj-cs"/>
              </a:rPr>
              <a:t>Intelligenz</a:t>
            </a:r>
            <a:r>
              <a:rPr lang="en-US" sz="4000" b="0" kern="1200" dirty="0">
                <a:solidFill>
                  <a:schemeClr val="tx1"/>
                </a:solidFill>
                <a:latin typeface="+mj-lt"/>
                <a:ea typeface="+mj-ea"/>
                <a:cs typeface="+mj-cs"/>
              </a:rPr>
              <a:t>:</a:t>
            </a:r>
            <a:br>
              <a:rPr lang="en-US" sz="4000" b="0" kern="1200" dirty="0">
                <a:solidFill>
                  <a:schemeClr val="tx1"/>
                </a:solidFill>
                <a:latin typeface="+mj-lt"/>
                <a:ea typeface="+mj-ea"/>
                <a:cs typeface="+mj-cs"/>
              </a:rPr>
            </a:br>
            <a:br>
              <a:rPr lang="en-US" sz="4000" dirty="0"/>
            </a:br>
            <a:r>
              <a:rPr lang="en-US" sz="4000" b="0" kern="1200" dirty="0" err="1">
                <a:solidFill>
                  <a:schemeClr val="tx1"/>
                </a:solidFill>
                <a:latin typeface="+mj-lt"/>
                <a:ea typeface="+mj-ea"/>
                <a:cs typeface="+mj-cs"/>
              </a:rPr>
              <a:t>Nachteile</a:t>
            </a:r>
            <a:endParaRPr lang="en-US" sz="4000" b="0" kern="1200" dirty="0">
              <a:solidFill>
                <a:schemeClr val="tx1"/>
              </a:solidFill>
              <a:latin typeface="+mj-lt"/>
              <a:ea typeface="+mj-ea"/>
              <a:cs typeface="+mj-cs"/>
            </a:endParaRPr>
          </a:p>
        </p:txBody>
      </p:sp>
      <p:graphicFrame>
        <p:nvGraphicFramePr>
          <p:cNvPr id="7" name="Inhaltsplatzhalter 3">
            <a:extLst>
              <a:ext uri="{FF2B5EF4-FFF2-40B4-BE49-F238E27FC236}">
                <a16:creationId xmlns:a16="http://schemas.microsoft.com/office/drawing/2014/main" id="{0F8CCC1C-2B08-C9E8-9891-775650F3055F}"/>
              </a:ext>
            </a:extLst>
          </p:cNvPr>
          <p:cNvGraphicFramePr>
            <a:graphicFrameLocks noGrp="1"/>
          </p:cNvGraphicFramePr>
          <p:nvPr>
            <p:ph sz="half" idx="2"/>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63862383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FEFD9745-28B8-59CF-F024-90E660C09324}"/>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7EBF13D-EEA7-07F1-82E3-26BEF3929867}"/>
              </a:ext>
            </a:extLst>
          </p:cNvPr>
          <p:cNvSpPr>
            <a:spLocks noGrp="1"/>
          </p:cNvSpPr>
          <p:nvPr>
            <p:ph type="title"/>
          </p:nvPr>
        </p:nvSpPr>
        <p:spPr>
          <a:xfrm>
            <a:off x="1075767" y="1188637"/>
            <a:ext cx="2988234" cy="4480726"/>
          </a:xfrm>
        </p:spPr>
        <p:txBody>
          <a:bodyPr>
            <a:normAutofit/>
          </a:bodyPr>
          <a:lstStyle/>
          <a:p>
            <a:pPr algn="ctr"/>
            <a:r>
              <a:rPr lang="de-DE" sz="3600" spc="-25" dirty="0">
                <a:solidFill>
                  <a:srgbClr val="FF0000"/>
                </a:solidFill>
                <a:effectLst/>
                <a:latin typeface="Open Sans" panose="020B0606030504020204" pitchFamily="34" charset="0"/>
                <a:ea typeface="Times New Roman" panose="02020603050405020304" pitchFamily="18" charset="0"/>
                <a:cs typeface="Times New Roman" panose="02020603050405020304" pitchFamily="18" charset="0"/>
              </a:rPr>
              <a:t>10.</a:t>
            </a:r>
            <a:br>
              <a:rPr lang="de-DE" sz="3600" spc="-25" dirty="0">
                <a:solidFill>
                  <a:srgbClr val="FF0000"/>
                </a:solidFill>
                <a:effectLst/>
                <a:latin typeface="Open Sans" panose="020B0606030504020204" pitchFamily="34" charset="0"/>
                <a:ea typeface="Times New Roman" panose="02020603050405020304" pitchFamily="18" charset="0"/>
                <a:cs typeface="Times New Roman" panose="02020603050405020304" pitchFamily="18" charset="0"/>
              </a:rPr>
            </a:br>
            <a:r>
              <a:rPr lang="de-DE" sz="3600" spc="-25" dirty="0">
                <a:solidFill>
                  <a:srgbClr val="FF0000"/>
                </a:solidFill>
                <a:effectLst/>
                <a:latin typeface="Open Sans" panose="020B0606030504020204" pitchFamily="34" charset="0"/>
                <a:ea typeface="Times New Roman" panose="02020603050405020304" pitchFamily="18" charset="0"/>
                <a:cs typeface="Times New Roman" panose="02020603050405020304" pitchFamily="18" charset="0"/>
              </a:rPr>
              <a:t>Die Zukunft der KI in der Bildung</a:t>
            </a:r>
            <a:endParaRPr lang="de-DE" sz="3600" dirty="0">
              <a:solidFill>
                <a:srgbClr val="FF0000"/>
              </a:solidFill>
            </a:endParaRPr>
          </a:p>
        </p:txBody>
      </p:sp>
      <p:sp>
        <p:nvSpPr>
          <p:cNvPr id="3" name="Inhaltsplatzhalter 2">
            <a:extLst>
              <a:ext uri="{FF2B5EF4-FFF2-40B4-BE49-F238E27FC236}">
                <a16:creationId xmlns:a16="http://schemas.microsoft.com/office/drawing/2014/main" id="{0D9E5746-5A56-B1EA-3391-0B2259C6190F}"/>
              </a:ext>
            </a:extLst>
          </p:cNvPr>
          <p:cNvSpPr>
            <a:spLocks noGrp="1"/>
          </p:cNvSpPr>
          <p:nvPr>
            <p:ph idx="1"/>
          </p:nvPr>
        </p:nvSpPr>
        <p:spPr>
          <a:xfrm>
            <a:off x="5072343" y="1312585"/>
            <a:ext cx="5848695" cy="4346488"/>
          </a:xfrm>
        </p:spPr>
        <p:txBody>
          <a:bodyPr anchor="ctr">
            <a:normAutofit fontScale="92500" lnSpcReduction="20000"/>
          </a:bodyPr>
          <a:lstStyle/>
          <a:p>
            <a:r>
              <a:rPr lang="de-DE" dirty="0">
                <a:solidFill>
                  <a:srgbClr val="0070C0"/>
                </a:solidFill>
              </a:rPr>
              <a:t>Gleichzeitig gibt es aber auch Bedenken hinsichtlich der Auswirkungen der KI auf die Bildung. Eine der größten Befürchtungen ist, dass sie die Lernerfahrung entmenschlichen könnte. Wenn KI-Algorithmen Inhalte generieren und das Tempo des Unterrichts bestimmen, könnten die Schüler den differenzierten Ansatz verlieren, den ein menschlicher Lehrer bieten kann. Unser gemeinsames Ziel ist es also, hier ein perfektes Gleichgewicht zu finden.</a:t>
            </a:r>
          </a:p>
          <a:p>
            <a:pPr marL="0" indent="0">
              <a:buNone/>
            </a:pPr>
            <a:endParaRPr lang="de-DE" sz="1100" dirty="0">
              <a:solidFill>
                <a:srgbClr val="0070C0"/>
              </a:solidFill>
            </a:endParaRPr>
          </a:p>
        </p:txBody>
      </p:sp>
    </p:spTree>
    <p:extLst>
      <p:ext uri="{BB962C8B-B14F-4D97-AF65-F5344CB8AC3E}">
        <p14:creationId xmlns:p14="http://schemas.microsoft.com/office/powerpoint/2010/main" val="282748380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F1E38860-EF97-9E35-AABD-6CCD1471A025}"/>
              </a:ext>
            </a:extLst>
          </p:cNvPr>
          <p:cNvSpPr>
            <a:spLocks noGrp="1"/>
          </p:cNvSpPr>
          <p:nvPr>
            <p:ph type="title"/>
          </p:nvPr>
        </p:nvSpPr>
        <p:spPr>
          <a:xfrm>
            <a:off x="1075767" y="1188637"/>
            <a:ext cx="2988234" cy="4480726"/>
          </a:xfrm>
        </p:spPr>
        <p:txBody>
          <a:bodyPr>
            <a:normAutofit/>
          </a:bodyPr>
          <a:lstStyle/>
          <a:p>
            <a:pPr algn="r"/>
            <a:r>
              <a:rPr lang="de-DE" sz="3600" spc="-25" dirty="0">
                <a:solidFill>
                  <a:srgbClr val="FF0000"/>
                </a:solidFill>
                <a:effectLst/>
                <a:latin typeface="Open Sans" panose="020B0606030504020204" pitchFamily="34" charset="0"/>
                <a:ea typeface="Times New Roman" panose="02020603050405020304" pitchFamily="18" charset="0"/>
                <a:cs typeface="Times New Roman" panose="02020603050405020304" pitchFamily="18" charset="0"/>
              </a:rPr>
              <a:t>Die Zukunft der KI in der Bildung</a:t>
            </a:r>
            <a:br>
              <a:rPr lang="de-DE" sz="3600" dirty="0">
                <a:effectLst/>
                <a:latin typeface="Aptos" panose="020B0004020202020204" pitchFamily="34" charset="0"/>
                <a:ea typeface="Aptos" panose="020B0004020202020204" pitchFamily="34" charset="0"/>
                <a:cs typeface="Times New Roman" panose="02020603050405020304" pitchFamily="18" charset="0"/>
              </a:rPr>
            </a:br>
            <a:endParaRPr lang="de-DE" sz="3600" dirty="0"/>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Inhaltsplatzhalter 2">
            <a:extLst>
              <a:ext uri="{FF2B5EF4-FFF2-40B4-BE49-F238E27FC236}">
                <a16:creationId xmlns:a16="http://schemas.microsoft.com/office/drawing/2014/main" id="{BD877E56-F826-59FF-7503-03ECE42C7E00}"/>
              </a:ext>
            </a:extLst>
          </p:cNvPr>
          <p:cNvSpPr>
            <a:spLocks noGrp="1"/>
          </p:cNvSpPr>
          <p:nvPr>
            <p:ph idx="1"/>
          </p:nvPr>
        </p:nvSpPr>
        <p:spPr>
          <a:xfrm>
            <a:off x="4720420" y="931653"/>
            <a:ext cx="5631271" cy="4277477"/>
          </a:xfrm>
        </p:spPr>
        <p:txBody>
          <a:bodyPr anchor="ctr">
            <a:normAutofit fontScale="92500"/>
          </a:bodyPr>
          <a:lstStyle/>
          <a:p>
            <a:pPr>
              <a:spcBef>
                <a:spcPts val="1800"/>
              </a:spcBef>
              <a:spcAft>
                <a:spcPts val="1800"/>
              </a:spcAft>
            </a:pPr>
            <a:r>
              <a:rPr lang="de-DE" sz="2400" dirty="0">
                <a:solidFill>
                  <a:srgbClr val="0070C0"/>
                </a:solidFill>
                <a:effectLst/>
                <a:latin typeface="Aptos" panose="020B0004020202020204" pitchFamily="34" charset="0"/>
                <a:ea typeface="Aptos" panose="020B0004020202020204" pitchFamily="34" charset="0"/>
                <a:cs typeface="Times New Roman" panose="02020603050405020304" pitchFamily="18" charset="0"/>
              </a:rPr>
              <a:t>Die rasante Entwicklung der künstlichen Intelligenz bringt viele positive Rückmeldungen und Erwartungen mit sich. Gleichzeitig kann es für manche Menschen ein wenig beängstigend sein, was durchaus verständlich ist, wenn es darum geht, etwas völlig Neues zu nutzen.</a:t>
            </a:r>
          </a:p>
          <a:p>
            <a:pPr>
              <a:spcBef>
                <a:spcPts val="1800"/>
              </a:spcBef>
              <a:spcAft>
                <a:spcPts val="1800"/>
              </a:spcAft>
            </a:pPr>
            <a:r>
              <a:rPr lang="de-DE" sz="2400" dirty="0">
                <a:solidFill>
                  <a:srgbClr val="0070C0"/>
                </a:solidFill>
                <a:effectLst/>
                <a:latin typeface="Aptos" panose="020B0004020202020204" pitchFamily="34" charset="0"/>
                <a:ea typeface="Aptos" panose="020B0004020202020204" pitchFamily="34" charset="0"/>
                <a:cs typeface="Times New Roman" panose="02020603050405020304" pitchFamily="18" charset="0"/>
              </a:rPr>
              <a:t>Alle Trends und Vorteile des Einsatzes von KI im Bildungsbereich, wie personalisiertes Lernen, prädiktive Analysen, automatische Benotung, intelligente Inhaltserstellung und vieles mehr, werden weiter zunehmen.</a:t>
            </a:r>
          </a:p>
        </p:txBody>
      </p:sp>
    </p:spTree>
    <p:extLst>
      <p:ext uri="{BB962C8B-B14F-4D97-AF65-F5344CB8AC3E}">
        <p14:creationId xmlns:p14="http://schemas.microsoft.com/office/powerpoint/2010/main" val="157907270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777A147A-9ED8-46B4-8660-1B3C2AA880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ADBC0702-A926-0DBB-57A6-A9CAC4883172}"/>
              </a:ext>
            </a:extLst>
          </p:cNvPr>
          <p:cNvSpPr>
            <a:spLocks noGrp="1"/>
          </p:cNvSpPr>
          <p:nvPr>
            <p:ph type="title"/>
          </p:nvPr>
        </p:nvSpPr>
        <p:spPr>
          <a:xfrm>
            <a:off x="841248" y="548640"/>
            <a:ext cx="3600860" cy="5431536"/>
          </a:xfrm>
        </p:spPr>
        <p:txBody>
          <a:bodyPr>
            <a:normAutofit/>
          </a:bodyPr>
          <a:lstStyle/>
          <a:p>
            <a:br>
              <a:rPr lang="de-DE" sz="5400" dirty="0"/>
            </a:br>
            <a:r>
              <a:rPr lang="de-DE" sz="5400" dirty="0">
                <a:solidFill>
                  <a:srgbClr val="FF0000"/>
                </a:solidFill>
              </a:rPr>
              <a:t>LLMs können eingesetzt werden für:</a:t>
            </a:r>
          </a:p>
        </p:txBody>
      </p:sp>
      <p:sp>
        <p:nvSpPr>
          <p:cNvPr id="17" name="sketch line">
            <a:extLst>
              <a:ext uri="{FF2B5EF4-FFF2-40B4-BE49-F238E27FC236}">
                <a16:creationId xmlns:a16="http://schemas.microsoft.com/office/drawing/2014/main" id="{5D6C15A0-C087-4593-8414-2B4EC1CDC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2543983" y="3258715"/>
            <a:ext cx="4480560" cy="18288"/>
          </a:xfrm>
          <a:custGeom>
            <a:avLst/>
            <a:gdLst>
              <a:gd name="connsiteX0" fmla="*/ 0 w 4480560"/>
              <a:gd name="connsiteY0" fmla="*/ 0 h 18288"/>
              <a:gd name="connsiteX1" fmla="*/ 595274 w 4480560"/>
              <a:gd name="connsiteY1" fmla="*/ 0 h 18288"/>
              <a:gd name="connsiteX2" fmla="*/ 1100938 w 4480560"/>
              <a:gd name="connsiteY2" fmla="*/ 0 h 18288"/>
              <a:gd name="connsiteX3" fmla="*/ 1651406 w 4480560"/>
              <a:gd name="connsiteY3" fmla="*/ 0 h 18288"/>
              <a:gd name="connsiteX4" fmla="*/ 2336292 w 4480560"/>
              <a:gd name="connsiteY4" fmla="*/ 0 h 18288"/>
              <a:gd name="connsiteX5" fmla="*/ 2931566 w 4480560"/>
              <a:gd name="connsiteY5" fmla="*/ 0 h 18288"/>
              <a:gd name="connsiteX6" fmla="*/ 3482035 w 4480560"/>
              <a:gd name="connsiteY6" fmla="*/ 0 h 18288"/>
              <a:gd name="connsiteX7" fmla="*/ 4480560 w 4480560"/>
              <a:gd name="connsiteY7" fmla="*/ 0 h 18288"/>
              <a:gd name="connsiteX8" fmla="*/ 4480560 w 4480560"/>
              <a:gd name="connsiteY8" fmla="*/ 18288 h 18288"/>
              <a:gd name="connsiteX9" fmla="*/ 3840480 w 4480560"/>
              <a:gd name="connsiteY9" fmla="*/ 18288 h 18288"/>
              <a:gd name="connsiteX10" fmla="*/ 3290011 w 4480560"/>
              <a:gd name="connsiteY10" fmla="*/ 18288 h 18288"/>
              <a:gd name="connsiteX11" fmla="*/ 2560320 w 4480560"/>
              <a:gd name="connsiteY11" fmla="*/ 18288 h 18288"/>
              <a:gd name="connsiteX12" fmla="*/ 1965046 w 4480560"/>
              <a:gd name="connsiteY12" fmla="*/ 18288 h 18288"/>
              <a:gd name="connsiteX13" fmla="*/ 1459382 w 4480560"/>
              <a:gd name="connsiteY13" fmla="*/ 18288 h 18288"/>
              <a:gd name="connsiteX14" fmla="*/ 774497 w 4480560"/>
              <a:gd name="connsiteY14" fmla="*/ 18288 h 18288"/>
              <a:gd name="connsiteX15" fmla="*/ 0 w 4480560"/>
              <a:gd name="connsiteY15" fmla="*/ 18288 h 18288"/>
              <a:gd name="connsiteX16" fmla="*/ 0 w 4480560"/>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18288"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80958" y="7429"/>
                  <a:pt x="4480540" y="10822"/>
                  <a:pt x="4480560" y="18288"/>
                </a:cubicBezTo>
                <a:cubicBezTo>
                  <a:pt x="4314132" y="14924"/>
                  <a:pt x="4028383" y="36632"/>
                  <a:pt x="3840480" y="18288"/>
                </a:cubicBezTo>
                <a:cubicBezTo>
                  <a:pt x="3652577" y="-56"/>
                  <a:pt x="3547615" y="2848"/>
                  <a:pt x="3290011" y="18288"/>
                </a:cubicBezTo>
                <a:cubicBezTo>
                  <a:pt x="3032407" y="33728"/>
                  <a:pt x="2830268" y="8719"/>
                  <a:pt x="2560320" y="18288"/>
                </a:cubicBezTo>
                <a:cubicBezTo>
                  <a:pt x="2290372" y="27857"/>
                  <a:pt x="2147422" y="6728"/>
                  <a:pt x="1965046" y="18288"/>
                </a:cubicBezTo>
                <a:cubicBezTo>
                  <a:pt x="1782670" y="29848"/>
                  <a:pt x="1689791" y="40680"/>
                  <a:pt x="1459382" y="18288"/>
                </a:cubicBezTo>
                <a:cubicBezTo>
                  <a:pt x="1228973" y="-4104"/>
                  <a:pt x="915486" y="36501"/>
                  <a:pt x="774497" y="18288"/>
                </a:cubicBezTo>
                <a:cubicBezTo>
                  <a:pt x="633508" y="75"/>
                  <a:pt x="361442" y="-11107"/>
                  <a:pt x="0" y="18288"/>
                </a:cubicBezTo>
                <a:cubicBezTo>
                  <a:pt x="-591" y="13205"/>
                  <a:pt x="-663" y="6329"/>
                  <a:pt x="0" y="0"/>
                </a:cubicBezTo>
                <a:close/>
              </a:path>
              <a:path w="4480560" h="18288"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79674" y="5429"/>
                  <a:pt x="4481381" y="14046"/>
                  <a:pt x="4480560" y="18288"/>
                </a:cubicBezTo>
                <a:cubicBezTo>
                  <a:pt x="4279652" y="-6850"/>
                  <a:pt x="4200762" y="41566"/>
                  <a:pt x="3930091" y="18288"/>
                </a:cubicBezTo>
                <a:cubicBezTo>
                  <a:pt x="3659420" y="-4990"/>
                  <a:pt x="3456052" y="22294"/>
                  <a:pt x="3290011" y="18288"/>
                </a:cubicBezTo>
                <a:cubicBezTo>
                  <a:pt x="3123970" y="14282"/>
                  <a:pt x="2882392" y="32818"/>
                  <a:pt x="2649931" y="18288"/>
                </a:cubicBezTo>
                <a:cubicBezTo>
                  <a:pt x="2417470" y="3758"/>
                  <a:pt x="2238426" y="7337"/>
                  <a:pt x="2054657" y="18288"/>
                </a:cubicBezTo>
                <a:cubicBezTo>
                  <a:pt x="1870888" y="29239"/>
                  <a:pt x="1566368" y="45040"/>
                  <a:pt x="1324966" y="18288"/>
                </a:cubicBezTo>
                <a:cubicBezTo>
                  <a:pt x="1083564" y="-8464"/>
                  <a:pt x="787410" y="10946"/>
                  <a:pt x="595274" y="18288"/>
                </a:cubicBezTo>
                <a:cubicBezTo>
                  <a:pt x="403138" y="25630"/>
                  <a:pt x="169622" y="10499"/>
                  <a:pt x="0" y="18288"/>
                </a:cubicBezTo>
                <a:cubicBezTo>
                  <a:pt x="668" y="13665"/>
                  <a:pt x="578" y="5675"/>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nhaltsplatzhalter 2">
            <a:extLst>
              <a:ext uri="{FF2B5EF4-FFF2-40B4-BE49-F238E27FC236}">
                <a16:creationId xmlns:a16="http://schemas.microsoft.com/office/drawing/2014/main" id="{2E8D777F-A533-E38E-F939-AF763703CA59}"/>
              </a:ext>
            </a:extLst>
          </p:cNvPr>
          <p:cNvSpPr>
            <a:spLocks noGrp="1"/>
          </p:cNvSpPr>
          <p:nvPr>
            <p:ph idx="1"/>
          </p:nvPr>
        </p:nvSpPr>
        <p:spPr>
          <a:xfrm>
            <a:off x="5126418" y="552091"/>
            <a:ext cx="6224335" cy="5431536"/>
          </a:xfrm>
        </p:spPr>
        <p:txBody>
          <a:bodyPr anchor="ctr">
            <a:normAutofit lnSpcReduction="10000"/>
          </a:bodyPr>
          <a:lstStyle/>
          <a:p>
            <a:endParaRPr lang="de-DE" sz="2000" dirty="0">
              <a:solidFill>
                <a:srgbClr val="0070C0"/>
              </a:solidFill>
            </a:endParaRPr>
          </a:p>
          <a:p>
            <a:r>
              <a:rPr lang="de-DE" sz="2000" dirty="0">
                <a:solidFill>
                  <a:srgbClr val="0070C0"/>
                </a:solidFill>
              </a:rPr>
              <a:t>Personalisiertes Lernen, Schaffung maßgeschneiderter Lernerfahrungen auf der Grundlage der Bedürfnisse jedes Lernenden, Anpassung des Tempos und des Inhalts.</a:t>
            </a:r>
          </a:p>
          <a:p>
            <a:r>
              <a:rPr lang="de-DE" sz="2000" dirty="0">
                <a:solidFill>
                  <a:srgbClr val="0070C0"/>
                </a:solidFill>
              </a:rPr>
              <a:t>Unterstützung von Lehrkräften bei der Erstellung von Unterrichtsmaterialien und Antworten auf allgemeine Fragen.</a:t>
            </a:r>
          </a:p>
          <a:p>
            <a:r>
              <a:rPr lang="de-DE" sz="2000" dirty="0">
                <a:solidFill>
                  <a:srgbClr val="0070C0"/>
                </a:solidFill>
              </a:rPr>
              <a:t>Erstellung von Inhalten durch die Unterstützung kreativer Aktivitäten wie das Schreiben von Geschichten und die Erstellung von Multimedia-Inhalten.</a:t>
            </a:r>
          </a:p>
          <a:p>
            <a:r>
              <a:rPr lang="de-DE" sz="2000" dirty="0">
                <a:solidFill>
                  <a:srgbClr val="0070C0"/>
                </a:solidFill>
              </a:rPr>
              <a:t>Förderung der Sprachkenntnisse durch direktes Feedback, Grammatik- und Syntaxkorrekturen und Wortschatzvorschläge.</a:t>
            </a:r>
          </a:p>
          <a:p>
            <a:r>
              <a:rPr lang="de-DE" sz="2000" dirty="0">
                <a:solidFill>
                  <a:srgbClr val="0070C0"/>
                </a:solidFill>
              </a:rPr>
              <a:t>Interaktives Lernen, bei dem forschungsbasierte Lektionen direkten Zugang zu großen Informationsmengen bieten und die Schüler in interaktive Erkundungen „verwickeln“ können.</a:t>
            </a:r>
          </a:p>
          <a:p>
            <a:endParaRPr lang="de-DE" sz="1900" dirty="0"/>
          </a:p>
        </p:txBody>
      </p:sp>
    </p:spTree>
    <p:extLst>
      <p:ext uri="{BB962C8B-B14F-4D97-AF65-F5344CB8AC3E}">
        <p14:creationId xmlns:p14="http://schemas.microsoft.com/office/powerpoint/2010/main" val="334729365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a:extLst>
            <a:ext uri="{FF2B5EF4-FFF2-40B4-BE49-F238E27FC236}">
              <a16:creationId xmlns:a16="http://schemas.microsoft.com/office/drawing/2014/main" id="{B6862DE1-2245-53C0-B99E-265C44DE1C8E}"/>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F404856E-D19B-9A0B-D4B8-987CB6CC4A5C}"/>
              </a:ext>
            </a:extLst>
          </p:cNvPr>
          <p:cNvSpPr>
            <a:spLocks noGrp="1"/>
          </p:cNvSpPr>
          <p:nvPr>
            <p:ph type="title"/>
          </p:nvPr>
        </p:nvSpPr>
        <p:spPr>
          <a:xfrm>
            <a:off x="351390" y="548640"/>
            <a:ext cx="3600860" cy="5431536"/>
          </a:xfrm>
        </p:spPr>
        <p:txBody>
          <a:bodyPr>
            <a:normAutofit/>
          </a:bodyPr>
          <a:lstStyle/>
          <a:p>
            <a:r>
              <a:rPr lang="de-DE" sz="3600" dirty="0">
                <a:solidFill>
                  <a:srgbClr val="FF0000"/>
                </a:solidFill>
              </a:rPr>
              <a:t>KI im gegenwärtigen Bildungssystem?</a:t>
            </a:r>
          </a:p>
        </p:txBody>
      </p:sp>
      <p:sp>
        <p:nvSpPr>
          <p:cNvPr id="3" name="Inhaltsplatzhalter 2">
            <a:extLst>
              <a:ext uri="{FF2B5EF4-FFF2-40B4-BE49-F238E27FC236}">
                <a16:creationId xmlns:a16="http://schemas.microsoft.com/office/drawing/2014/main" id="{AAB1AB0E-4451-C44C-B613-4CDC6EA51088}"/>
              </a:ext>
            </a:extLst>
          </p:cNvPr>
          <p:cNvSpPr>
            <a:spLocks noGrp="1"/>
          </p:cNvSpPr>
          <p:nvPr>
            <p:ph idx="1"/>
          </p:nvPr>
        </p:nvSpPr>
        <p:spPr>
          <a:xfrm>
            <a:off x="3952250" y="878665"/>
            <a:ext cx="7398503" cy="5431536"/>
          </a:xfrm>
        </p:spPr>
        <p:txBody>
          <a:bodyPr anchor="ctr">
            <a:normAutofit fontScale="70000" lnSpcReduction="20000"/>
          </a:bodyPr>
          <a:lstStyle/>
          <a:p>
            <a:endParaRPr lang="de-DE" sz="3400" dirty="0">
              <a:solidFill>
                <a:srgbClr val="0070C0"/>
              </a:solidFill>
            </a:endParaRPr>
          </a:p>
          <a:p>
            <a:r>
              <a:rPr lang="de-DE" sz="3400" dirty="0">
                <a:solidFill>
                  <a:srgbClr val="0070C0"/>
                </a:solidFill>
              </a:rPr>
              <a:t>Zweifelsfrei kann KI einen positiven Beitrag zum Spracherwerb leisten, allerdings wird sie ihre volle Wirkung im gegenwärtigen Bildungssystem verfehlen.</a:t>
            </a:r>
          </a:p>
          <a:p>
            <a:endParaRPr lang="de-DE" sz="3400" dirty="0">
              <a:solidFill>
                <a:srgbClr val="0070C0"/>
              </a:solidFill>
            </a:endParaRPr>
          </a:p>
          <a:p>
            <a:r>
              <a:rPr lang="de-DE" sz="3400" dirty="0">
                <a:solidFill>
                  <a:srgbClr val="0070C0"/>
                </a:solidFill>
              </a:rPr>
              <a:t>Das, was das griechische Bildungssystem benötigt, ist eine tiefgreifende Reform, die die Voraussetzung für den Einsatz moderner Technologien bieten.</a:t>
            </a:r>
          </a:p>
          <a:p>
            <a:endParaRPr lang="de-DE" sz="3400" dirty="0">
              <a:solidFill>
                <a:srgbClr val="0070C0"/>
              </a:solidFill>
            </a:endParaRPr>
          </a:p>
          <a:p>
            <a:r>
              <a:rPr lang="de-DE" sz="3400" dirty="0">
                <a:solidFill>
                  <a:srgbClr val="0070C0"/>
                </a:solidFill>
              </a:rPr>
              <a:t>Derzeit vorgenommene „Reformen“ reichen nicht aus, um das Bildungssystem in die digitale Ära zu transformieren. </a:t>
            </a:r>
          </a:p>
          <a:p>
            <a:endParaRPr lang="de-DE" sz="3400" dirty="0">
              <a:solidFill>
                <a:srgbClr val="0070C0"/>
              </a:solidFill>
            </a:endParaRPr>
          </a:p>
          <a:p>
            <a:r>
              <a:rPr lang="de-DE" sz="3400" dirty="0">
                <a:solidFill>
                  <a:srgbClr val="0070C0"/>
                </a:solidFill>
              </a:rPr>
              <a:t>Was hierfür erforderlich sei, bildet den Inhalt des Vortrags am Nachmittag.</a:t>
            </a:r>
            <a:endParaRPr lang="de-DE" dirty="0">
              <a:solidFill>
                <a:srgbClr val="0070C0"/>
              </a:solidFill>
            </a:endParaRPr>
          </a:p>
          <a:p>
            <a:endParaRPr lang="de-DE" sz="2000" dirty="0">
              <a:solidFill>
                <a:srgbClr val="0070C0"/>
              </a:solidFill>
            </a:endParaRPr>
          </a:p>
        </p:txBody>
      </p:sp>
    </p:spTree>
    <p:extLst>
      <p:ext uri="{BB962C8B-B14F-4D97-AF65-F5344CB8AC3E}">
        <p14:creationId xmlns:p14="http://schemas.microsoft.com/office/powerpoint/2010/main" val="151712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58370" name="Shape 705">
            <a:extLst>
              <a:ext uri="{FF2B5EF4-FFF2-40B4-BE49-F238E27FC236}">
                <a16:creationId xmlns:a16="http://schemas.microsoft.com/office/drawing/2014/main" id="{148B7BAA-D15F-FA4C-97FE-6FB09B358F94}"/>
              </a:ext>
            </a:extLst>
          </p:cNvPr>
          <p:cNvSpPr>
            <a:spLocks noChangeArrowheads="1"/>
          </p:cNvSpPr>
          <p:nvPr/>
        </p:nvSpPr>
        <p:spPr bwMode="auto">
          <a:xfrm>
            <a:off x="3990976" y="2880124"/>
            <a:ext cx="4219575" cy="1661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spAutoFit/>
          </a:bodyPr>
          <a:lstStyle>
            <a:lvl1pPr>
              <a:spcBef>
                <a:spcPts val="700"/>
              </a:spcBef>
              <a:buClr>
                <a:srgbClr val="000000"/>
              </a:buClr>
              <a:buSzPct val="100000"/>
              <a:buFont typeface="Arial" panose="020B0604020202020204" pitchFamily="34" charset="0"/>
              <a:buChar char="•"/>
              <a:defRPr sz="3200">
                <a:solidFill>
                  <a:schemeClr val="tx1"/>
                </a:solidFill>
                <a:latin typeface="Helvetica" pitchFamily="2" charset="0"/>
                <a:ea typeface="ＭＳ Ｐゴシック" panose="020B0600070205080204" pitchFamily="34" charset="-128"/>
                <a:cs typeface="Helvetica" pitchFamily="2" charset="0"/>
                <a:sym typeface="Helvetica" pitchFamily="2" charset="0"/>
              </a:defRPr>
            </a:lvl1pPr>
            <a:lvl2pPr marL="742950" indent="-285750">
              <a:spcBef>
                <a:spcPts val="700"/>
              </a:spcBef>
              <a:buClr>
                <a:srgbClr val="000000"/>
              </a:buClr>
              <a:buSzPct val="100000"/>
              <a:buFont typeface="Arial" panose="020B0604020202020204" pitchFamily="34" charset="0"/>
              <a:buChar char="•"/>
              <a:defRPr sz="3200">
                <a:solidFill>
                  <a:schemeClr val="tx1"/>
                </a:solidFill>
                <a:latin typeface="Helvetica" pitchFamily="2" charset="0"/>
                <a:ea typeface="Helvetica" pitchFamily="2" charset="0"/>
                <a:cs typeface="Helvetica" pitchFamily="2" charset="0"/>
                <a:sym typeface="Helvetica" pitchFamily="2" charset="0"/>
              </a:defRPr>
            </a:lvl2pPr>
            <a:lvl3pPr marL="1143000" indent="-228600">
              <a:spcBef>
                <a:spcPts val="700"/>
              </a:spcBef>
              <a:buClr>
                <a:srgbClr val="000000"/>
              </a:buClr>
              <a:buSzPct val="100000"/>
              <a:buFont typeface="Arial" panose="020B0604020202020204" pitchFamily="34" charset="0"/>
              <a:buChar char="•"/>
              <a:defRPr sz="3200">
                <a:solidFill>
                  <a:schemeClr val="tx1"/>
                </a:solidFill>
                <a:latin typeface="Helvetica" pitchFamily="2" charset="0"/>
                <a:ea typeface="Helvetica" pitchFamily="2" charset="0"/>
                <a:cs typeface="Helvetica" pitchFamily="2" charset="0"/>
                <a:sym typeface="Helvetica" pitchFamily="2" charset="0"/>
              </a:defRPr>
            </a:lvl3pPr>
            <a:lvl4pPr marL="1600200" indent="-228600">
              <a:spcBef>
                <a:spcPts val="700"/>
              </a:spcBef>
              <a:buClr>
                <a:srgbClr val="000000"/>
              </a:buClr>
              <a:buSzPct val="100000"/>
              <a:buFont typeface="Arial" panose="020B0604020202020204" pitchFamily="34" charset="0"/>
              <a:buChar char="•"/>
              <a:defRPr sz="3200">
                <a:solidFill>
                  <a:schemeClr val="tx1"/>
                </a:solidFill>
                <a:latin typeface="Helvetica" pitchFamily="2" charset="0"/>
                <a:ea typeface="Helvetica" pitchFamily="2" charset="0"/>
                <a:cs typeface="Helvetica" pitchFamily="2" charset="0"/>
                <a:sym typeface="Helvetica" pitchFamily="2" charset="0"/>
              </a:defRPr>
            </a:lvl4pPr>
            <a:lvl5pPr marL="2057400" indent="-228600">
              <a:spcBef>
                <a:spcPts val="700"/>
              </a:spcBef>
              <a:buClr>
                <a:srgbClr val="000000"/>
              </a:buClr>
              <a:buSzPct val="100000"/>
              <a:buFont typeface="Arial" panose="020B0604020202020204" pitchFamily="34" charset="0"/>
              <a:buChar char="•"/>
              <a:defRPr sz="3200">
                <a:solidFill>
                  <a:schemeClr val="tx1"/>
                </a:solidFill>
                <a:latin typeface="Helvetica" pitchFamily="2" charset="0"/>
                <a:ea typeface="Helvetica" pitchFamily="2" charset="0"/>
                <a:cs typeface="Helvetica" pitchFamily="2" charset="0"/>
                <a:sym typeface="Helvetica" pitchFamily="2" charset="0"/>
              </a:defRPr>
            </a:lvl5pPr>
            <a:lvl6pPr marL="2514600" indent="-228600" defTabSz="457200" eaLnBrk="0" fontAlgn="base" hangingPunct="0">
              <a:spcBef>
                <a:spcPts val="700"/>
              </a:spcBef>
              <a:spcAft>
                <a:spcPct val="0"/>
              </a:spcAft>
              <a:buClr>
                <a:srgbClr val="000000"/>
              </a:buClr>
              <a:buSzPct val="100000"/>
              <a:buFont typeface="Arial" panose="020B0604020202020204" pitchFamily="34" charset="0"/>
              <a:buChar char="•"/>
              <a:defRPr sz="3200">
                <a:solidFill>
                  <a:schemeClr val="tx1"/>
                </a:solidFill>
                <a:latin typeface="Helvetica" pitchFamily="2" charset="0"/>
                <a:ea typeface="Helvetica" pitchFamily="2" charset="0"/>
                <a:cs typeface="Helvetica" pitchFamily="2" charset="0"/>
                <a:sym typeface="Helvetica" pitchFamily="2" charset="0"/>
              </a:defRPr>
            </a:lvl6pPr>
            <a:lvl7pPr marL="2971800" indent="-228600" defTabSz="457200" eaLnBrk="0" fontAlgn="base" hangingPunct="0">
              <a:spcBef>
                <a:spcPts val="700"/>
              </a:spcBef>
              <a:spcAft>
                <a:spcPct val="0"/>
              </a:spcAft>
              <a:buClr>
                <a:srgbClr val="000000"/>
              </a:buClr>
              <a:buSzPct val="100000"/>
              <a:buFont typeface="Arial" panose="020B0604020202020204" pitchFamily="34" charset="0"/>
              <a:buChar char="•"/>
              <a:defRPr sz="3200">
                <a:solidFill>
                  <a:schemeClr val="tx1"/>
                </a:solidFill>
                <a:latin typeface="Helvetica" pitchFamily="2" charset="0"/>
                <a:ea typeface="Helvetica" pitchFamily="2" charset="0"/>
                <a:cs typeface="Helvetica" pitchFamily="2" charset="0"/>
                <a:sym typeface="Helvetica" pitchFamily="2" charset="0"/>
              </a:defRPr>
            </a:lvl7pPr>
            <a:lvl8pPr marL="3429000" indent="-228600" defTabSz="457200" eaLnBrk="0" fontAlgn="base" hangingPunct="0">
              <a:spcBef>
                <a:spcPts val="700"/>
              </a:spcBef>
              <a:spcAft>
                <a:spcPct val="0"/>
              </a:spcAft>
              <a:buClr>
                <a:srgbClr val="000000"/>
              </a:buClr>
              <a:buSzPct val="100000"/>
              <a:buFont typeface="Arial" panose="020B0604020202020204" pitchFamily="34" charset="0"/>
              <a:buChar char="•"/>
              <a:defRPr sz="3200">
                <a:solidFill>
                  <a:schemeClr val="tx1"/>
                </a:solidFill>
                <a:latin typeface="Helvetica" pitchFamily="2" charset="0"/>
                <a:ea typeface="Helvetica" pitchFamily="2" charset="0"/>
                <a:cs typeface="Helvetica" pitchFamily="2" charset="0"/>
                <a:sym typeface="Helvetica" pitchFamily="2" charset="0"/>
              </a:defRPr>
            </a:lvl8pPr>
            <a:lvl9pPr marL="3886200" indent="-228600" defTabSz="457200" eaLnBrk="0" fontAlgn="base" hangingPunct="0">
              <a:spcBef>
                <a:spcPts val="700"/>
              </a:spcBef>
              <a:spcAft>
                <a:spcPct val="0"/>
              </a:spcAft>
              <a:buClr>
                <a:srgbClr val="000000"/>
              </a:buClr>
              <a:buSzPct val="100000"/>
              <a:buFont typeface="Arial" panose="020B0604020202020204" pitchFamily="34" charset="0"/>
              <a:buChar char="•"/>
              <a:defRPr sz="3200">
                <a:solidFill>
                  <a:schemeClr val="tx1"/>
                </a:solidFill>
                <a:latin typeface="Helvetica" pitchFamily="2" charset="0"/>
                <a:ea typeface="Helvetica" pitchFamily="2" charset="0"/>
                <a:cs typeface="Helvetica" pitchFamily="2" charset="0"/>
                <a:sym typeface="Helvetica" pitchFamily="2" charset="0"/>
              </a:defRPr>
            </a:lvl9pPr>
          </a:lstStyle>
          <a:p>
            <a:pPr algn="ctr">
              <a:spcBef>
                <a:spcPct val="0"/>
              </a:spcBef>
              <a:buClr>
                <a:srgbClr val="FF2600"/>
              </a:buClr>
              <a:buSzTx/>
              <a:buNone/>
            </a:pPr>
            <a:endParaRPr lang="en-GB" altLang="de-DE" sz="2400" dirty="0">
              <a:solidFill>
                <a:srgbClr val="FF2600"/>
              </a:solidFill>
              <a:latin typeface="Arial" panose="020B0604020202020204" pitchFamily="34" charset="0"/>
              <a:sym typeface="Arial" panose="020B0604020202020204" pitchFamily="34" charset="0"/>
            </a:endParaRPr>
          </a:p>
          <a:p>
            <a:pPr algn="ctr">
              <a:spcBef>
                <a:spcPct val="0"/>
              </a:spcBef>
              <a:buClr>
                <a:srgbClr val="021CA1"/>
              </a:buClr>
              <a:buSzTx/>
              <a:buNone/>
            </a:pPr>
            <a:endParaRPr lang="en-GB" altLang="de-DE" sz="2400" dirty="0">
              <a:solidFill>
                <a:srgbClr val="021CA1"/>
              </a:solidFill>
              <a:latin typeface="Arial" panose="020B0604020202020204" pitchFamily="34" charset="0"/>
              <a:sym typeface="Arial" panose="020B0604020202020204" pitchFamily="34" charset="0"/>
            </a:endParaRPr>
          </a:p>
          <a:p>
            <a:pPr algn="ctr">
              <a:spcBef>
                <a:spcPct val="0"/>
              </a:spcBef>
              <a:buClr>
                <a:srgbClr val="FF2600"/>
              </a:buClr>
              <a:buSzTx/>
              <a:buNone/>
            </a:pPr>
            <a:endParaRPr lang="en-GB" altLang="de-DE" sz="1500" b="1" dirty="0">
              <a:solidFill>
                <a:srgbClr val="1A0A53"/>
              </a:solidFill>
              <a:latin typeface="Arial" panose="020B0604020202020204" pitchFamily="34" charset="0"/>
              <a:sym typeface="Arial" panose="020B0604020202020204" pitchFamily="34" charset="0"/>
            </a:endParaRPr>
          </a:p>
          <a:p>
            <a:pPr algn="ctr">
              <a:spcBef>
                <a:spcPct val="0"/>
              </a:spcBef>
              <a:buClr>
                <a:srgbClr val="FF2600"/>
              </a:buClr>
              <a:buSzTx/>
              <a:buNone/>
            </a:pPr>
            <a:endParaRPr lang="en-GB" altLang="de-DE" sz="1500" dirty="0">
              <a:solidFill>
                <a:srgbClr val="1A0A53"/>
              </a:solidFill>
              <a:latin typeface="Arial" panose="020B0604020202020204" pitchFamily="34" charset="0"/>
              <a:sym typeface="Arial" panose="020B0604020202020204" pitchFamily="34" charset="0"/>
            </a:endParaRPr>
          </a:p>
          <a:p>
            <a:pPr algn="ctr">
              <a:spcBef>
                <a:spcPct val="0"/>
              </a:spcBef>
              <a:buClr>
                <a:srgbClr val="FF2600"/>
              </a:buClr>
              <a:buSzTx/>
              <a:buNone/>
            </a:pPr>
            <a:r>
              <a:rPr lang="en-GB" altLang="de-DE" sz="1500" dirty="0">
                <a:solidFill>
                  <a:srgbClr val="1A0A53"/>
                </a:solidFill>
                <a:latin typeface="Arial" panose="020B0604020202020204" pitchFamily="34" charset="0"/>
                <a:sym typeface="Arial" panose="020B0604020202020204" pitchFamily="34" charset="0"/>
              </a:rPr>
              <a:t>Prof. </a:t>
            </a:r>
            <a:r>
              <a:rPr lang="en-GB" altLang="de-DE" sz="1500" dirty="0" err="1">
                <a:solidFill>
                  <a:srgbClr val="1A0A53"/>
                </a:solidFill>
                <a:latin typeface="Arial" panose="020B0604020202020204" pitchFamily="34" charset="0"/>
                <a:sym typeface="Arial" panose="020B0604020202020204" pitchFamily="34" charset="0"/>
              </a:rPr>
              <a:t>Dr.</a:t>
            </a:r>
            <a:r>
              <a:rPr lang="en-GB" altLang="de-DE" sz="1500" dirty="0">
                <a:solidFill>
                  <a:srgbClr val="1A0A53"/>
                </a:solidFill>
                <a:latin typeface="Arial" panose="020B0604020202020204" pitchFamily="34" charset="0"/>
                <a:sym typeface="Arial" panose="020B0604020202020204" pitchFamily="34" charset="0"/>
              </a:rPr>
              <a:t> </a:t>
            </a:r>
            <a:r>
              <a:rPr lang="en-GB" altLang="de-DE" sz="1500" dirty="0" err="1">
                <a:solidFill>
                  <a:srgbClr val="1A0A53"/>
                </a:solidFill>
                <a:latin typeface="Arial" panose="020B0604020202020204" pitchFamily="34" charset="0"/>
                <a:sym typeface="Arial" panose="020B0604020202020204" pitchFamily="34" charset="0"/>
              </a:rPr>
              <a:t>Wassilios</a:t>
            </a:r>
            <a:r>
              <a:rPr lang="en-GB" altLang="de-DE" sz="1500" dirty="0">
                <a:solidFill>
                  <a:srgbClr val="1A0A53"/>
                </a:solidFill>
                <a:latin typeface="Arial" panose="020B0604020202020204" pitchFamily="34" charset="0"/>
                <a:sym typeface="Arial" panose="020B0604020202020204" pitchFamily="34" charset="0"/>
              </a:rPr>
              <a:t> E. </a:t>
            </a:r>
            <a:r>
              <a:rPr lang="en-GB" altLang="de-DE" sz="1500" dirty="0" err="1">
                <a:solidFill>
                  <a:srgbClr val="1A0A53"/>
                </a:solidFill>
                <a:latin typeface="Arial" panose="020B0604020202020204" pitchFamily="34" charset="0"/>
                <a:sym typeface="Arial" panose="020B0604020202020204" pitchFamily="34" charset="0"/>
              </a:rPr>
              <a:t>Fthenakis</a:t>
            </a:r>
            <a:endParaRPr lang="en-GB" altLang="de-DE" sz="1500" dirty="0">
              <a:solidFill>
                <a:srgbClr val="1A0A53"/>
              </a:solidFill>
              <a:latin typeface="Arial" panose="020B0604020202020204" pitchFamily="34" charset="0"/>
              <a:sym typeface="Arial" panose="020B0604020202020204" pitchFamily="34" charset="0"/>
            </a:endParaRPr>
          </a:p>
          <a:p>
            <a:pPr algn="ctr">
              <a:spcBef>
                <a:spcPct val="0"/>
              </a:spcBef>
              <a:buClr>
                <a:srgbClr val="FF2600"/>
              </a:buClr>
              <a:buSzTx/>
              <a:buNone/>
            </a:pPr>
            <a:r>
              <a:rPr lang="en-GB" altLang="de-DE" sz="1500" dirty="0">
                <a:solidFill>
                  <a:srgbClr val="1A0A53"/>
                </a:solidFill>
                <a:latin typeface="Arial" panose="020B0604020202020204" pitchFamily="34" charset="0"/>
                <a:sym typeface="Arial" panose="020B0604020202020204" pitchFamily="34" charset="0"/>
                <a:hlinkClick r:id="rId3"/>
              </a:rPr>
              <a:t>E-Mail: wassilios@fhenakis.de</a:t>
            </a:r>
          </a:p>
        </p:txBody>
      </p:sp>
      <p:pic>
        <p:nvPicPr>
          <p:cNvPr id="58371" name="image.png">
            <a:extLst>
              <a:ext uri="{FF2B5EF4-FFF2-40B4-BE49-F238E27FC236}">
                <a16:creationId xmlns:a16="http://schemas.microsoft.com/office/drawing/2014/main" id="{7E8ABE84-F703-A449-976F-C5254DCF6B1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79219" y="1160860"/>
            <a:ext cx="2266950" cy="201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Tree>
    <p:extLst>
      <p:ext uri="{BB962C8B-B14F-4D97-AF65-F5344CB8AC3E}">
        <p14:creationId xmlns:p14="http://schemas.microsoft.com/office/powerpoint/2010/main" val="3879290533"/>
      </p:ext>
    </p:extLst>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bg>
      <p:bgPr>
        <a:gradFill>
          <a:gsLst>
            <a:gs pos="40500">
              <a:srgbClr val="80D8F8"/>
            </a:gs>
            <a:gs pos="0">
              <a:srgbClr val="00B0F0"/>
            </a:gs>
            <a:gs pos="81000">
              <a:schemeClr val="bg1"/>
            </a:gs>
            <a:gs pos="92000">
              <a:srgbClr val="00B0F0"/>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2554CA6-288E-4202-BC52-2E5A8F0C0A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B10BB131-AC8E-4A8E-A5D1-36260F720C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9189" y="1119031"/>
            <a:ext cx="4619938" cy="46199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a:extLst>
              <a:ext uri="{FF2B5EF4-FFF2-40B4-BE49-F238E27FC236}">
                <a16:creationId xmlns:a16="http://schemas.microsoft.com/office/drawing/2014/main" id="{BFE9369B-698F-65CC-E3A1-45019289BDD6}"/>
              </a:ext>
            </a:extLst>
          </p:cNvPr>
          <p:cNvSpPr>
            <a:spLocks noGrp="1"/>
          </p:cNvSpPr>
          <p:nvPr>
            <p:ph type="title"/>
          </p:nvPr>
        </p:nvSpPr>
        <p:spPr>
          <a:xfrm>
            <a:off x="1171074" y="1396686"/>
            <a:ext cx="3240506" cy="4064628"/>
          </a:xfrm>
        </p:spPr>
        <p:txBody>
          <a:bodyPr>
            <a:normAutofit/>
          </a:bodyPr>
          <a:lstStyle/>
          <a:p>
            <a:r>
              <a:rPr lang="de-DE">
                <a:solidFill>
                  <a:srgbClr val="FFFFFF"/>
                </a:solidFill>
              </a:rPr>
              <a:t>Definition und Verortung von KI</a:t>
            </a:r>
          </a:p>
        </p:txBody>
      </p:sp>
      <p:sp>
        <p:nvSpPr>
          <p:cNvPr id="12" name="Arc 11">
            <a:extLst>
              <a:ext uri="{FF2B5EF4-FFF2-40B4-BE49-F238E27FC236}">
                <a16:creationId xmlns:a16="http://schemas.microsoft.com/office/drawing/2014/main" id="{5B7778FC-632E-4DCA-A7CB-0D7731CCF9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9809111">
            <a:off x="8683720" y="941148"/>
            <a:ext cx="2987899" cy="2987899"/>
          </a:xfrm>
          <a:prstGeom prst="arc">
            <a:avLst>
              <a:gd name="adj1" fmla="val 15817365"/>
              <a:gd name="adj2" fmla="val 178138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FA23A907-97FB-4A8F-880A-DD77401C429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0048" y="4780992"/>
            <a:ext cx="546100" cy="5461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Inhaltsplatzhalter 2">
            <a:extLst>
              <a:ext uri="{FF2B5EF4-FFF2-40B4-BE49-F238E27FC236}">
                <a16:creationId xmlns:a16="http://schemas.microsoft.com/office/drawing/2014/main" id="{03BCF051-0CA3-71B0-3F6C-C1121187CC71}"/>
              </a:ext>
            </a:extLst>
          </p:cNvPr>
          <p:cNvSpPr>
            <a:spLocks noGrp="1"/>
          </p:cNvSpPr>
          <p:nvPr>
            <p:ph idx="1"/>
          </p:nvPr>
        </p:nvSpPr>
        <p:spPr>
          <a:xfrm>
            <a:off x="5370153" y="1526033"/>
            <a:ext cx="5536397" cy="3935281"/>
          </a:xfrm>
        </p:spPr>
        <p:txBody>
          <a:bodyPr>
            <a:normAutofit/>
          </a:bodyPr>
          <a:lstStyle/>
          <a:p>
            <a:r>
              <a:rPr lang="de-DE" sz="3200" dirty="0">
                <a:solidFill>
                  <a:srgbClr val="0070C0"/>
                </a:solidFill>
                <a:effectLst/>
                <a:latin typeface="Times New Roman" panose="02020603050405020304" pitchFamily="18" charset="0"/>
                <a:ea typeface="Calibri" panose="020F0502020204030204" pitchFamily="34" charset="0"/>
              </a:rPr>
              <a:t>KI entwickelte sich progressiv zu intelligenten Maschinen und Algorithmen, die denken und sich anpassen können, begründet auf Regeln und Umgebungsbedingungen, die menschliche Intelligenz nachahmen (McCarthy, 2007). </a:t>
            </a:r>
            <a:endParaRPr lang="de-DE" sz="3200" dirty="0">
              <a:solidFill>
                <a:srgbClr val="0070C0"/>
              </a:solidFill>
              <a:latin typeface="Times New Roman" panose="02020603050405020304" pitchFamily="18" charset="0"/>
            </a:endParaRPr>
          </a:p>
          <a:p>
            <a:endParaRPr lang="de-DE" dirty="0"/>
          </a:p>
        </p:txBody>
      </p:sp>
    </p:spTree>
    <p:extLst>
      <p:ext uri="{BB962C8B-B14F-4D97-AF65-F5344CB8AC3E}">
        <p14:creationId xmlns:p14="http://schemas.microsoft.com/office/powerpoint/2010/main" val="2554078839"/>
      </p:ext>
    </p:extLst>
  </p:cSld>
  <p:clrMapOvr>
    <a:masterClrMapping/>
  </p:clrMapOvr>
</p:sld>
</file>

<file path=ppt/theme/theme1.xml><?xml version="1.0" encoding="utf-8"?>
<a:theme xmlns:a="http://schemas.openxmlformats.org/drawingml/2006/main" name="Office">
  <a:themeElements>
    <a:clrScheme name="Benutzerdefiniert 5">
      <a:dk1>
        <a:srgbClr val="000000"/>
      </a:dk1>
      <a:lt1>
        <a:srgbClr val="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0">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258D3EA2-A71D-ED40-93CC-1EC249578451}">
  <we:reference id="wa200005566" version="3.0.0.2" store="de-DE" storeType="OMEX"/>
  <we:alternateReferences>
    <we:reference id="wa200005566" version="3.0.0.2" store="wa200005566"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otalTime>0</TotalTime>
  <Words>17104</Words>
  <Application>Microsoft Macintosh PowerPoint</Application>
  <PresentationFormat>Breitbild</PresentationFormat>
  <Paragraphs>727</Paragraphs>
  <Slides>85</Slides>
  <Notes>55</Notes>
  <HiddenSlides>3</HiddenSlides>
  <MMClips>0</MMClips>
  <ScaleCrop>false</ScaleCrop>
  <HeadingPairs>
    <vt:vector size="6" baseType="variant">
      <vt:variant>
        <vt:lpstr>Verwendete Schriftarten</vt:lpstr>
      </vt:variant>
      <vt:variant>
        <vt:i4>11</vt:i4>
      </vt:variant>
      <vt:variant>
        <vt:lpstr>Design</vt:lpstr>
      </vt:variant>
      <vt:variant>
        <vt:i4>1</vt:i4>
      </vt:variant>
      <vt:variant>
        <vt:lpstr>Folientitel</vt:lpstr>
      </vt:variant>
      <vt:variant>
        <vt:i4>85</vt:i4>
      </vt:variant>
    </vt:vector>
  </HeadingPairs>
  <TitlesOfParts>
    <vt:vector size="97" baseType="lpstr">
      <vt:lpstr>Aptos</vt:lpstr>
      <vt:lpstr>Aptos Display</vt:lpstr>
      <vt:lpstr>Arial</vt:lpstr>
      <vt:lpstr>Calibri</vt:lpstr>
      <vt:lpstr>Google Sans</vt:lpstr>
      <vt:lpstr>Helvetica</vt:lpstr>
      <vt:lpstr>Open Sans</vt:lpstr>
      <vt:lpstr>Roboto</vt:lpstr>
      <vt:lpstr>Symbol</vt:lpstr>
      <vt:lpstr>Times New Roman</vt:lpstr>
      <vt:lpstr>Titillium Web</vt:lpstr>
      <vt:lpstr>Office</vt:lpstr>
      <vt:lpstr>   Künstliche Intelligenz in der Bildung – ein Überblick -</vt:lpstr>
      <vt:lpstr>Gliederung des Vortrags</vt:lpstr>
      <vt:lpstr>Die Entwicklung von KI</vt:lpstr>
      <vt:lpstr>PowerPoint-Präsentation</vt:lpstr>
      <vt:lpstr>Definition von KI</vt:lpstr>
      <vt:lpstr>Definition von KI</vt:lpstr>
      <vt:lpstr>KI-Definition (Vgl.Baidoo-Anu &amp; Owuso, 2023; McCarthy, 2007; Su &amp;. Zhong, 2022; Wang, 2019; Yang, 2022; Zawacki-Richter et al., 2019)</vt:lpstr>
      <vt:lpstr>VERORTUNG DER KI</vt:lpstr>
      <vt:lpstr>Definition und Verortung von KI</vt:lpstr>
      <vt:lpstr>2. Die Geschichte der KI</vt:lpstr>
      <vt:lpstr>Alan Turing (1912-1954)</vt:lpstr>
      <vt:lpstr>Isaac Asimov (1920-1992), greift die Idee der maschinellen Intelligenz  in seinem Roman „Der Tausendjahresplan“ auf </vt:lpstr>
      <vt:lpstr>1956  Das Geburtsjahr der KI</vt:lpstr>
      <vt:lpstr>Die ersten Roboter</vt:lpstr>
      <vt:lpstr>Die Krise und der Neuanfang der KI</vt:lpstr>
      <vt:lpstr>Der KI-Boom</vt:lpstr>
      <vt:lpstr>  Mit dem Jahr 2020 beginnt für die KI eine verheißungsvolle Entwicklung   </vt:lpstr>
      <vt:lpstr>Aktuelle Entwicklungen in der KI</vt:lpstr>
      <vt:lpstr>Aktuelle Entwicklungen in der KI</vt:lpstr>
      <vt:lpstr>Aktuelle Entwicklungen in der KI</vt:lpstr>
      <vt:lpstr>3. Bedeutung und Konzeptualisierung von KI</vt:lpstr>
      <vt:lpstr>  Arten von KI</vt:lpstr>
      <vt:lpstr>Arten von KI</vt:lpstr>
      <vt:lpstr>PowerPoint-Präsentation</vt:lpstr>
      <vt:lpstr>Modelle zur Konzeptualisierung der KI</vt:lpstr>
      <vt:lpstr>Das Modell von Ng et al. (2021)</vt:lpstr>
      <vt:lpstr>Das Modell von Huang (2021)</vt:lpstr>
      <vt:lpstr>4. Generative KI</vt:lpstr>
      <vt:lpstr>Generative KI In der Literatur werden zwei unterschiedliche Richtungen identifiziert:</vt:lpstr>
      <vt:lpstr>Generative Adversarial Network (GAN) (Erstmals von Goodfellow (2014) vorgestellt</vt:lpstr>
      <vt:lpstr>Generative Adversarial Network (GAN </vt:lpstr>
      <vt:lpstr>Generative KI Einsatzbereiche</vt:lpstr>
      <vt:lpstr>Generative KI</vt:lpstr>
      <vt:lpstr>Anwendungsbereiche von generativer KI</vt:lpstr>
      <vt:lpstr>5. Der Nutzen von KI im Bildungsbereich</vt:lpstr>
      <vt:lpstr>Der Nutzen von KI im Bildungsbereich</vt:lpstr>
      <vt:lpstr>KI-Technologien und Chatbots in der Bildung</vt:lpstr>
      <vt:lpstr>KI-Technologien und Chatbots in der Bildung</vt:lpstr>
      <vt:lpstr>KI-Technologien und Chatbots in der Bildung</vt:lpstr>
      <vt:lpstr>Virtual Reality (VR) und Augmented Reality (AR)  in der Bildung</vt:lpstr>
      <vt:lpstr>Einsatzmöglichkeiten von VR und AR  in der Bildung</vt:lpstr>
      <vt:lpstr>06. Soziale Roboter</vt:lpstr>
      <vt:lpstr>Charakteristika eines sozialen Roboters</vt:lpstr>
      <vt:lpstr>Charakteristika eines sozialen Roboters</vt:lpstr>
      <vt:lpstr>Einsatzmöglichkeiten von sozialen Robotern</vt:lpstr>
      <vt:lpstr>Einsatzmöglichkeiten von sozialen Robotern</vt:lpstr>
      <vt:lpstr> Soziale Roboter - dialogische Rollen</vt:lpstr>
      <vt:lpstr>Innovative dialogische Rollen,  die ein sozialer Roboter erfüllen kann</vt:lpstr>
      <vt:lpstr>Innovative dialogische Rollen,  die ein sozialer Roboter erfüllen kann</vt:lpstr>
      <vt:lpstr>Innovative dialogische Rollen,  die ein sozialer Roboter erfüllen kann</vt:lpstr>
      <vt:lpstr>Innovative dialogische Rollen,  die ein sozialer Roboter erfüllen kann</vt:lpstr>
      <vt:lpstr>Innovative dialogische Rollen,  die ein sozialer Roboter erfüllen kann</vt:lpstr>
      <vt:lpstr>Innovative dialogische Rollen,  die ein sozialer Roboter erfüllen kann</vt:lpstr>
      <vt:lpstr>7. Früh beginnen:  Stärkung von KI-Kompetenz (im vorschulischen und schulischen Alter)   </vt:lpstr>
      <vt:lpstr>Stärkung von KI-Kompetenz - Früh beginnen:  KI-Bildung im vorschulischen Alter</vt:lpstr>
      <vt:lpstr>Früh beginnen:  KI-Literacy im vorschulischen Alter</vt:lpstr>
      <vt:lpstr>Früh beginnen:  Was sollten Kleinkinder über KI lernen?</vt:lpstr>
      <vt:lpstr>Stärkung von KI-Kompetenz im vorschulischen Alter (nach Durrani et al., 2024)</vt:lpstr>
      <vt:lpstr>Stärkung von KI-Kompetenz im vorschulischen Alter (nach Durrani et al., 2024)</vt:lpstr>
      <vt:lpstr>Wirksame Mechanismen bei der Förderung von Interesse und Engagement der Lernenden durch KI-gestützte Anwendungen</vt:lpstr>
      <vt:lpstr> Robotik für Kinder im vorschulischen Alter</vt:lpstr>
      <vt:lpstr>  Robotik für Kinder im vorschulischen Alter</vt:lpstr>
      <vt:lpstr> Konzepte, wie Robotik und KI gelehrt werden können.</vt:lpstr>
      <vt:lpstr>  Die Five-Big-Ideas nach Su &amp; Yang (2023) </vt:lpstr>
      <vt:lpstr>Effektive Methoden für den Fremdsprachenerwerb (nach Su &amp; Wang, 2022)</vt:lpstr>
      <vt:lpstr>Lehrmethoden für KI-Bildung</vt:lpstr>
      <vt:lpstr>Lehrmethoden für KI-Bildung</vt:lpstr>
      <vt:lpstr>Vorteile von projektbegründetem Lernen (nach Ferreso, 2021)</vt:lpstr>
      <vt:lpstr>Vorteile problembasierten Lernens im Kindergarten</vt:lpstr>
      <vt:lpstr>08. Einsatzmöglichkeiten von KI in der Schule (nach Serafim, 2024) </vt:lpstr>
      <vt:lpstr>Einsatzmöglichkeiten von KI in der Schule (nach Serafim, 2024) </vt:lpstr>
      <vt:lpstr>Einsatzmöglichkeiten von KI in der Schule (nach Serafim, 2024) </vt:lpstr>
      <vt:lpstr>Einsatzmöglichkeiten von KI in der Schule (nach Serafim, 2024) </vt:lpstr>
      <vt:lpstr>  KI-gesteuerte Anwendungen und virtuelle Assistenten</vt:lpstr>
      <vt:lpstr>Die Rolle der KI beim Sprachunterricht</vt:lpstr>
      <vt:lpstr>Die Rolle der KI beim Sprachunterricht</vt:lpstr>
      <vt:lpstr>Die Rolle der KI beim Sprachunterricht</vt:lpstr>
      <vt:lpstr>09. Künstliche Intelligenz Vor- und Nachteile</vt:lpstr>
      <vt:lpstr>Künstliche Intelligenz Vor- und Nachteile</vt:lpstr>
      <vt:lpstr>Künstliche Intelligenz:  Nachteile</vt:lpstr>
      <vt:lpstr>10. Die Zukunft der KI in der Bildung</vt:lpstr>
      <vt:lpstr>Die Zukunft der KI in der Bildung </vt:lpstr>
      <vt:lpstr> LLMs können eingesetzt werden für:</vt:lpstr>
      <vt:lpstr>KI im gegenwärtigen Bildungssystem?</vt:lpstr>
      <vt:lpstr>PowerPoint-Präsentation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Wassilios Fthenakis</dc:creator>
  <cp:lastModifiedBy>Wassilios Fthenakis</cp:lastModifiedBy>
  <cp:revision>4</cp:revision>
  <dcterms:created xsi:type="dcterms:W3CDTF">2025-03-05T04:27:15Z</dcterms:created>
  <dcterms:modified xsi:type="dcterms:W3CDTF">2025-03-15T09:27:45Z</dcterms:modified>
</cp:coreProperties>
</file>