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29" r:id="rId2"/>
    <p:sldId id="343" r:id="rId3"/>
    <p:sldId id="346" r:id="rId4"/>
    <p:sldId id="349" r:id="rId5"/>
    <p:sldId id="335" r:id="rId6"/>
    <p:sldId id="350" r:id="rId7"/>
    <p:sldId id="351" r:id="rId8"/>
    <p:sldId id="352" r:id="rId9"/>
    <p:sldId id="336" r:id="rId10"/>
    <p:sldId id="354" r:id="rId11"/>
    <p:sldId id="337" r:id="rId12"/>
    <p:sldId id="340" r:id="rId13"/>
    <p:sldId id="355" r:id="rId14"/>
    <p:sldId id="338" r:id="rId15"/>
    <p:sldId id="341" r:id="rId16"/>
    <p:sldId id="356" r:id="rId17"/>
  </p:sldIdLst>
  <p:sldSz cx="9144000" cy="6858000" type="screen4x3"/>
  <p:notesSz cx="6858000" cy="9144000"/>
  <p:defaultTextStyle>
    <a:defPPr>
      <a:defRPr lang="el-GR"/>
    </a:defPPr>
    <a:lvl1pPr algn="l" rtl="0" eaLnBrk="0" fontAlgn="base" hangingPunct="0">
      <a:spcBef>
        <a:spcPct val="20000"/>
      </a:spcBef>
      <a:spcAft>
        <a:spcPct val="0"/>
      </a:spcAft>
      <a:buFont typeface="Arial" charset="0"/>
      <a:buChar char="•"/>
      <a:defRPr sz="3200" b="1" kern="1200">
        <a:solidFill>
          <a:schemeClr val="tx1"/>
        </a:solidFill>
        <a:latin typeface="Times New Roman" pitchFamily="18" charset="0"/>
        <a:ea typeface="+mn-ea"/>
        <a:cs typeface="Arial" charset="0"/>
      </a:defRPr>
    </a:lvl1pPr>
    <a:lvl2pPr marL="457200" algn="l" rtl="0" eaLnBrk="0" fontAlgn="base" hangingPunct="0">
      <a:spcBef>
        <a:spcPct val="20000"/>
      </a:spcBef>
      <a:spcAft>
        <a:spcPct val="0"/>
      </a:spcAft>
      <a:buFont typeface="Arial" charset="0"/>
      <a:buChar char="•"/>
      <a:defRPr sz="3200" b="1" kern="1200">
        <a:solidFill>
          <a:schemeClr val="tx1"/>
        </a:solidFill>
        <a:latin typeface="Times New Roman" pitchFamily="18" charset="0"/>
        <a:ea typeface="+mn-ea"/>
        <a:cs typeface="Arial" charset="0"/>
      </a:defRPr>
    </a:lvl2pPr>
    <a:lvl3pPr marL="914400" algn="l" rtl="0" eaLnBrk="0" fontAlgn="base" hangingPunct="0">
      <a:spcBef>
        <a:spcPct val="20000"/>
      </a:spcBef>
      <a:spcAft>
        <a:spcPct val="0"/>
      </a:spcAft>
      <a:buFont typeface="Arial" charset="0"/>
      <a:buChar char="•"/>
      <a:defRPr sz="3200" b="1" kern="1200">
        <a:solidFill>
          <a:schemeClr val="tx1"/>
        </a:solidFill>
        <a:latin typeface="Times New Roman" pitchFamily="18" charset="0"/>
        <a:ea typeface="+mn-ea"/>
        <a:cs typeface="Arial" charset="0"/>
      </a:defRPr>
    </a:lvl3pPr>
    <a:lvl4pPr marL="1371600" algn="l" rtl="0" eaLnBrk="0" fontAlgn="base" hangingPunct="0">
      <a:spcBef>
        <a:spcPct val="20000"/>
      </a:spcBef>
      <a:spcAft>
        <a:spcPct val="0"/>
      </a:spcAft>
      <a:buFont typeface="Arial" charset="0"/>
      <a:buChar char="•"/>
      <a:defRPr sz="3200" b="1" kern="1200">
        <a:solidFill>
          <a:schemeClr val="tx1"/>
        </a:solidFill>
        <a:latin typeface="Times New Roman" pitchFamily="18" charset="0"/>
        <a:ea typeface="+mn-ea"/>
        <a:cs typeface="Arial" charset="0"/>
      </a:defRPr>
    </a:lvl4pPr>
    <a:lvl5pPr marL="1828800" algn="l" rtl="0" eaLnBrk="0" fontAlgn="base" hangingPunct="0">
      <a:spcBef>
        <a:spcPct val="20000"/>
      </a:spcBef>
      <a:spcAft>
        <a:spcPct val="0"/>
      </a:spcAft>
      <a:buFont typeface="Arial" charset="0"/>
      <a:buChar char="•"/>
      <a:defRPr sz="3200" b="1" kern="1200">
        <a:solidFill>
          <a:schemeClr val="tx1"/>
        </a:solidFill>
        <a:latin typeface="Times New Roman" pitchFamily="18" charset="0"/>
        <a:ea typeface="+mn-ea"/>
        <a:cs typeface="Arial" charset="0"/>
      </a:defRPr>
    </a:lvl5pPr>
    <a:lvl6pPr marL="2286000" algn="l" defTabSz="914400" rtl="0" eaLnBrk="1" latinLnBrk="0" hangingPunct="1">
      <a:defRPr sz="3200" b="1" kern="1200">
        <a:solidFill>
          <a:schemeClr val="tx1"/>
        </a:solidFill>
        <a:latin typeface="Times New Roman" pitchFamily="18" charset="0"/>
        <a:ea typeface="+mn-ea"/>
        <a:cs typeface="Arial" charset="0"/>
      </a:defRPr>
    </a:lvl6pPr>
    <a:lvl7pPr marL="2743200" algn="l" defTabSz="914400" rtl="0" eaLnBrk="1" latinLnBrk="0" hangingPunct="1">
      <a:defRPr sz="3200" b="1" kern="1200">
        <a:solidFill>
          <a:schemeClr val="tx1"/>
        </a:solidFill>
        <a:latin typeface="Times New Roman" pitchFamily="18" charset="0"/>
        <a:ea typeface="+mn-ea"/>
        <a:cs typeface="Arial" charset="0"/>
      </a:defRPr>
    </a:lvl7pPr>
    <a:lvl8pPr marL="3200400" algn="l" defTabSz="914400" rtl="0" eaLnBrk="1" latinLnBrk="0" hangingPunct="1">
      <a:defRPr sz="3200" b="1" kern="1200">
        <a:solidFill>
          <a:schemeClr val="tx1"/>
        </a:solidFill>
        <a:latin typeface="Times New Roman" pitchFamily="18" charset="0"/>
        <a:ea typeface="+mn-ea"/>
        <a:cs typeface="Arial" charset="0"/>
      </a:defRPr>
    </a:lvl8pPr>
    <a:lvl9pPr marL="3657600" algn="l" defTabSz="914400" rtl="0" eaLnBrk="1" latinLnBrk="0" hangingPunct="1">
      <a:defRPr sz="32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96633"/>
    <a:srgbClr val="CC3300"/>
    <a:srgbClr val="FFFF99"/>
    <a:srgbClr val="FFCC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6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spcBef>
                <a:spcPct val="0"/>
              </a:spcBef>
              <a:buFontTx/>
              <a:buNone/>
              <a:defRPr sz="1200" b="0">
                <a:latin typeface="Arial" charset="0"/>
              </a:defRPr>
            </a:lvl1pPr>
          </a:lstStyle>
          <a:p>
            <a:pPr>
              <a:defRPr/>
            </a:pPr>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spcBef>
                <a:spcPct val="0"/>
              </a:spcBef>
              <a:buFontTx/>
              <a:buNone/>
              <a:defRPr sz="1200" b="0">
                <a:latin typeface="Arial" charset="0"/>
              </a:defRPr>
            </a:lvl1pPr>
          </a:lstStyle>
          <a:p>
            <a:pPr>
              <a:defRPr/>
            </a:pPr>
            <a:fld id="{5ADE67EF-73ED-4448-97EC-594601892C68}" type="datetimeFigureOut">
              <a:rPr lang="el-GR"/>
              <a:pPr>
                <a:defRPr/>
              </a:pPr>
              <a:t>13/3/2025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spcBef>
                <a:spcPct val="0"/>
              </a:spcBef>
              <a:buFontTx/>
              <a:buNone/>
              <a:defRPr sz="1200" b="0">
                <a:latin typeface="Arial" charset="0"/>
              </a:defRPr>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hangingPunct="1">
              <a:spcBef>
                <a:spcPct val="0"/>
              </a:spcBef>
              <a:buFontTx/>
              <a:buNone/>
              <a:defRPr sz="1200" b="0">
                <a:latin typeface="Arial" charset="0"/>
              </a:defRPr>
            </a:lvl1pPr>
          </a:lstStyle>
          <a:p>
            <a:pPr>
              <a:defRPr/>
            </a:pPr>
            <a:fld id="{AB636789-1080-4377-B522-E6CE41D7B414}" type="slidenum">
              <a:rPr lang="el-GR"/>
              <a:pPr>
                <a:defRPr/>
              </a:pPr>
              <a:t>‹#›</a:t>
            </a:fld>
            <a:endParaRPr lang="el-GR"/>
          </a:p>
        </p:txBody>
      </p:sp>
    </p:spTree>
    <p:extLst>
      <p:ext uri="{BB962C8B-B14F-4D97-AF65-F5344CB8AC3E}">
        <p14:creationId xmlns:p14="http://schemas.microsoft.com/office/powerpoint/2010/main" val="417050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CABEF-2F71-4383-9B23-8E28A956A991}" type="datetimeFigureOut">
              <a:rPr lang="el-GR" smtClean="0"/>
              <a:pPr/>
              <a:t>13/3/2025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6A3E8-BD1A-4037-9AE5-3FA5051AA154}" type="slidenum">
              <a:rPr lang="el-GR" smtClean="0"/>
              <a:pPr/>
              <a:t>‹#›</a:t>
            </a:fld>
            <a:endParaRPr lang="el-GR"/>
          </a:p>
        </p:txBody>
      </p:sp>
    </p:spTree>
    <p:extLst>
      <p:ext uri="{BB962C8B-B14F-4D97-AF65-F5344CB8AC3E}">
        <p14:creationId xmlns:p14="http://schemas.microsoft.com/office/powerpoint/2010/main" val="301003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5E6A3E8-BD1A-4037-9AE5-3FA5051AA154}" type="slidenum">
              <a:rPr lang="el-GR" smtClean="0"/>
              <a:pPr/>
              <a:t>5</a:t>
            </a:fld>
            <a:endParaRPr lang="el-GR"/>
          </a:p>
        </p:txBody>
      </p:sp>
    </p:spTree>
    <p:extLst>
      <p:ext uri="{BB962C8B-B14F-4D97-AF65-F5344CB8AC3E}">
        <p14:creationId xmlns:p14="http://schemas.microsoft.com/office/powerpoint/2010/main" val="298432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95E6A3E8-BD1A-4037-9AE5-3FA5051AA154}" type="slidenum">
              <a:rPr lang="el-GR" smtClean="0"/>
              <a:pPr/>
              <a:t>9</a:t>
            </a:fld>
            <a:endParaRPr lang="el-GR"/>
          </a:p>
        </p:txBody>
      </p:sp>
    </p:spTree>
    <p:extLst>
      <p:ext uri="{BB962C8B-B14F-4D97-AF65-F5344CB8AC3E}">
        <p14:creationId xmlns:p14="http://schemas.microsoft.com/office/powerpoint/2010/main" val="135733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5E6A3E8-BD1A-4037-9AE5-3FA5051AA154}" type="slidenum">
              <a:rPr lang="el-GR" smtClean="0"/>
              <a:pPr/>
              <a:t>11</a:t>
            </a:fld>
            <a:endParaRPr lang="el-GR"/>
          </a:p>
        </p:txBody>
      </p:sp>
    </p:spTree>
    <p:extLst>
      <p:ext uri="{BB962C8B-B14F-4D97-AF65-F5344CB8AC3E}">
        <p14:creationId xmlns:p14="http://schemas.microsoft.com/office/powerpoint/2010/main" val="156698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DB2CD715-0F7D-45A2-A2E8-D98EC1C51507}" type="datetimeFigureOut">
              <a:rPr lang="el-GR"/>
              <a:pPr>
                <a:defRPr/>
              </a:pPr>
              <a:t>13/3/2025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9B07BF6-F8E3-4B6A-9967-CACE74B5B95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0890CD8-3D75-4540-B864-D10907A7B42E}" type="datetimeFigureOut">
              <a:rPr lang="el-GR"/>
              <a:pPr>
                <a:defRPr/>
              </a:pPr>
              <a:t>13/3/2025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1AA2714-24E0-41B9-9D26-5D5EB5C57F1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6F9A92D-013A-4424-BDDE-0698C21C6806}" type="datetimeFigureOut">
              <a:rPr lang="el-GR"/>
              <a:pPr>
                <a:defRPr/>
              </a:pPr>
              <a:t>13/3/2025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B98DEA9-0D4D-4FE5-8CE3-A42663DC48E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6D728D6-DC19-443B-B330-C5158C63940A}" type="datetimeFigureOut">
              <a:rPr lang="el-GR"/>
              <a:pPr>
                <a:defRPr/>
              </a:pPr>
              <a:t>13/3/2025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AE4DE0D-0E4A-4E1C-A177-F51BFC7F61A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0BEB33B4-91B6-45F2-8CFF-C29DC00F4DAC}" type="datetimeFigureOut">
              <a:rPr lang="el-GR"/>
              <a:pPr>
                <a:defRPr/>
              </a:pPr>
              <a:t>13/3/2025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9EDBB88-848D-4FD8-B550-2F6F5D328CD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CA7AB34C-7815-4488-A1BA-55E88E6C4ABD}" type="datetimeFigureOut">
              <a:rPr lang="el-GR"/>
              <a:pPr>
                <a:defRPr/>
              </a:pPr>
              <a:t>13/3/2025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ABC4276-A6FE-419B-BBAB-5B76E0EFFDD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93BADF87-A79A-4A22-97AA-DBC38AB08D30}" type="datetimeFigureOut">
              <a:rPr lang="el-GR"/>
              <a:pPr>
                <a:defRPr/>
              </a:pPr>
              <a:t>13/3/2025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622CD5DD-F80B-4561-9119-29508E01139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3530C5D7-9952-47CF-B652-003652B3BEEB}" type="datetimeFigureOut">
              <a:rPr lang="el-GR"/>
              <a:pPr>
                <a:defRPr/>
              </a:pPr>
              <a:t>13/3/2025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BD97DDA8-58C2-44E7-A61F-0017451A478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A9873777-218D-4171-AC45-849D943B637C}" type="datetimeFigureOut">
              <a:rPr lang="el-GR"/>
              <a:pPr>
                <a:defRPr/>
              </a:pPr>
              <a:t>13/3/2025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B3CD1D75-C4D3-4A1A-8A0F-2596CAEF1AC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DED5BDE-C1D5-4F4B-9148-F6E0C8D691F5}" type="datetimeFigureOut">
              <a:rPr lang="el-GR"/>
              <a:pPr>
                <a:defRPr/>
              </a:pPr>
              <a:t>13/3/2025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44BBF03-49AE-405F-AA27-DCC2F402392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2FCF780-F1A5-4CE2-AB0A-EB502D9546C8}" type="datetimeFigureOut">
              <a:rPr lang="el-GR"/>
              <a:pPr>
                <a:defRPr/>
              </a:pPr>
              <a:t>13/3/2025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DAAD880-E2CF-480A-AFBB-2C152541A4D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b="0">
                <a:solidFill>
                  <a:schemeClr val="tx1">
                    <a:tint val="75000"/>
                  </a:schemeClr>
                </a:solidFill>
                <a:latin typeface="+mn-lt"/>
                <a:cs typeface="+mn-cs"/>
              </a:defRPr>
            </a:lvl1pPr>
          </a:lstStyle>
          <a:p>
            <a:pPr>
              <a:defRPr/>
            </a:pPr>
            <a:fld id="{A6B12CE2-07F3-4C85-B313-DD322EAD0D8C}" type="datetimeFigureOut">
              <a:rPr lang="el-GR"/>
              <a:pPr>
                <a:defRPr/>
              </a:pPr>
              <a:t>13/3/2025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b="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b="0">
                <a:solidFill>
                  <a:schemeClr val="tx1">
                    <a:tint val="75000"/>
                  </a:schemeClr>
                </a:solidFill>
                <a:latin typeface="+mn-lt"/>
                <a:cs typeface="+mn-cs"/>
              </a:defRPr>
            </a:lvl1pPr>
          </a:lstStyle>
          <a:p>
            <a:pPr>
              <a:defRPr/>
            </a:pPr>
            <a:fld id="{F008892A-DF63-4DA6-989F-8F9D62808FF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manak@uoc.gr"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Damanakm@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ma panKritis"/>
          <p:cNvPicPr>
            <a:picLocks noGrp="1" noChangeAspect="1" noChangeArrowheads="1"/>
          </p:cNvPicPr>
          <p:nvPr>
            <p:ph type="ctrTitle"/>
          </p:nvPr>
        </p:nvPicPr>
        <p:blipFill>
          <a:blip r:embed="rId2" cstate="print"/>
          <a:srcRect/>
          <a:stretch>
            <a:fillRect/>
          </a:stretch>
        </p:blipFill>
        <p:spPr>
          <a:xfrm>
            <a:off x="229680" y="211902"/>
            <a:ext cx="1767710" cy="1631104"/>
          </a:xfrm>
        </p:spPr>
      </p:pic>
      <p:sp>
        <p:nvSpPr>
          <p:cNvPr id="2053" name="Text Box 5"/>
          <p:cNvSpPr txBox="1">
            <a:spLocks noChangeArrowheads="1"/>
          </p:cNvSpPr>
          <p:nvPr/>
        </p:nvSpPr>
        <p:spPr bwMode="auto">
          <a:xfrm>
            <a:off x="2267744" y="228603"/>
            <a:ext cx="4950874" cy="1938992"/>
          </a:xfrm>
          <a:prstGeom prst="rect">
            <a:avLst/>
          </a:prstGeom>
          <a:noFill/>
          <a:ln w="9525">
            <a:noFill/>
            <a:miter lim="800000"/>
            <a:headEnd/>
            <a:tailEnd/>
          </a:ln>
          <a:effectLst/>
        </p:spPr>
        <p:txBody>
          <a:bodyPr wrap="square">
            <a:spAutoFit/>
          </a:bodyPr>
          <a:lstStyle/>
          <a:p>
            <a:pPr fontAlgn="auto">
              <a:spcBef>
                <a:spcPts val="0"/>
              </a:spcBef>
              <a:spcAft>
                <a:spcPts val="0"/>
              </a:spcAft>
              <a:buNone/>
              <a:defRPr/>
            </a:pPr>
            <a:r>
              <a:rPr lang="el-GR" sz="2000" b="1" dirty="0" smtClean="0">
                <a:effectLst>
                  <a:outerShdw blurRad="38100" dist="38100" dir="2700000" algn="tl">
                    <a:srgbClr val="000000">
                      <a:alpha val="43137"/>
                    </a:srgbClr>
                  </a:outerShdw>
                </a:effectLst>
              </a:rPr>
              <a:t>ΠΑΝΕΠΙΣΤΗΜΙΟ </a:t>
            </a:r>
            <a:r>
              <a:rPr lang="el-GR" sz="2000" b="1" dirty="0">
                <a:effectLst>
                  <a:outerShdw blurRad="38100" dist="38100" dir="2700000" algn="tl">
                    <a:srgbClr val="000000">
                      <a:alpha val="43137"/>
                    </a:srgbClr>
                  </a:outerShdw>
                </a:effectLst>
              </a:rPr>
              <a:t>ΚΡΗΤΗΣ</a:t>
            </a:r>
          </a:p>
          <a:p>
            <a:pPr fontAlgn="auto">
              <a:spcBef>
                <a:spcPts val="0"/>
              </a:spcBef>
              <a:spcAft>
                <a:spcPts val="0"/>
              </a:spcAft>
              <a:buNone/>
              <a:defRPr/>
            </a:pPr>
            <a:r>
              <a:rPr lang="el-GR" sz="2000" b="1" dirty="0" smtClean="0">
                <a:effectLst>
                  <a:outerShdw blurRad="38100" dist="38100" dir="2700000" algn="tl">
                    <a:srgbClr val="000000">
                      <a:alpha val="43137"/>
                    </a:srgbClr>
                  </a:outerShdw>
                </a:effectLst>
              </a:rPr>
              <a:t>ΚΕΝΤΡΟ ΕΡΕΥΝΩΝ &amp; ΜΕΛΕΤΩΝ/</a:t>
            </a:r>
          </a:p>
          <a:p>
            <a:pPr fontAlgn="auto">
              <a:spcBef>
                <a:spcPts val="0"/>
              </a:spcBef>
              <a:spcAft>
                <a:spcPts val="0"/>
              </a:spcAft>
              <a:buNone/>
              <a:defRPr/>
            </a:pPr>
            <a:r>
              <a:rPr lang="el-GR" sz="2000" b="1" dirty="0" smtClean="0">
                <a:effectLst>
                  <a:outerShdw blurRad="38100" dist="38100" dir="2700000" algn="tl">
                    <a:srgbClr val="000000">
                      <a:alpha val="43137"/>
                    </a:srgbClr>
                  </a:outerShdw>
                </a:effectLst>
              </a:rPr>
              <a:t> ΕΔΙΑΜΜΕ</a:t>
            </a:r>
          </a:p>
          <a:p>
            <a:pPr fontAlgn="auto">
              <a:spcBef>
                <a:spcPts val="0"/>
              </a:spcBef>
              <a:spcAft>
                <a:spcPts val="0"/>
              </a:spcAft>
              <a:buNone/>
              <a:defRPr/>
            </a:pPr>
            <a:r>
              <a:rPr lang="el-GR" sz="2000" b="1" dirty="0" smtClean="0">
                <a:effectLst>
                  <a:outerShdw blurRad="38100" dist="38100" dir="2700000" algn="tl">
                    <a:srgbClr val="000000">
                      <a:alpha val="43137"/>
                    </a:srgbClr>
                  </a:outerShdw>
                </a:effectLst>
              </a:rPr>
              <a:t>Μιχάλης Δαμανάκης</a:t>
            </a:r>
            <a:r>
              <a:rPr lang="de-DE" sz="2000" b="1" dirty="0" smtClean="0">
                <a:effectLst>
                  <a:outerShdw blurRad="38100" dist="38100" dir="2700000" algn="tl">
                    <a:srgbClr val="000000">
                      <a:alpha val="43137"/>
                    </a:srgbClr>
                  </a:outerShdw>
                </a:effectLst>
              </a:rPr>
              <a:t> </a:t>
            </a:r>
            <a:r>
              <a:rPr lang="de-DE" sz="2000" b="1" dirty="0" smtClean="0">
                <a:solidFill>
                  <a:srgbClr val="FF0000"/>
                </a:solidFill>
                <a:effectLst>
                  <a:outerShdw blurRad="38100" dist="38100" dir="2700000" algn="tl">
                    <a:srgbClr val="000000">
                      <a:alpha val="43137"/>
                    </a:srgbClr>
                  </a:outerShdw>
                </a:effectLst>
              </a:rPr>
              <a:t>Michael </a:t>
            </a:r>
            <a:r>
              <a:rPr lang="de-DE" sz="2000" b="1" dirty="0" err="1" smtClean="0">
                <a:solidFill>
                  <a:srgbClr val="FF0000"/>
                </a:solidFill>
                <a:effectLst>
                  <a:outerShdw blurRad="38100" dist="38100" dir="2700000" algn="tl">
                    <a:srgbClr val="000000">
                      <a:alpha val="43137"/>
                    </a:srgbClr>
                  </a:outerShdw>
                </a:effectLst>
              </a:rPr>
              <a:t>Damanakis</a:t>
            </a:r>
            <a:endParaRPr lang="el-GR" sz="2000" b="1" dirty="0" smtClean="0">
              <a:solidFill>
                <a:srgbClr val="FF0000"/>
              </a:solidFill>
              <a:effectLst>
                <a:outerShdw blurRad="38100" dist="38100" dir="2700000" algn="tl">
                  <a:srgbClr val="000000">
                    <a:alpha val="43137"/>
                  </a:srgbClr>
                </a:outerShdw>
              </a:effectLst>
            </a:endParaRPr>
          </a:p>
          <a:p>
            <a:pPr fontAlgn="auto">
              <a:spcBef>
                <a:spcPts val="0"/>
              </a:spcBef>
              <a:spcAft>
                <a:spcPts val="0"/>
              </a:spcAft>
              <a:buNone/>
              <a:defRPr/>
            </a:pPr>
            <a:r>
              <a:rPr lang="el-GR" sz="2000" b="1" smtClean="0">
                <a:effectLst>
                  <a:outerShdw blurRad="38100" dist="38100" dir="2700000" algn="tl">
                    <a:srgbClr val="000000">
                      <a:alpha val="43137"/>
                    </a:srgbClr>
                  </a:outerShdw>
                </a:effectLst>
              </a:rPr>
              <a:t>Ομότιμος Καθηγητής</a:t>
            </a:r>
            <a:endParaRPr lang="en-US" sz="2000" b="1" dirty="0" smtClean="0">
              <a:effectLst>
                <a:outerShdw blurRad="38100" dist="38100" dir="2700000" algn="tl">
                  <a:srgbClr val="000000">
                    <a:alpha val="43137"/>
                  </a:srgbClr>
                </a:outerShdw>
              </a:effectLst>
            </a:endParaRPr>
          </a:p>
          <a:p>
            <a:pPr fontAlgn="auto">
              <a:spcBef>
                <a:spcPts val="0"/>
              </a:spcBef>
              <a:spcAft>
                <a:spcPts val="0"/>
              </a:spcAft>
              <a:buNone/>
              <a:defRPr/>
            </a:pPr>
            <a:r>
              <a:rPr lang="en-US" sz="2000" b="1" dirty="0" smtClean="0">
                <a:effectLst>
                  <a:outerShdw blurRad="38100" dist="38100" dir="2700000" algn="tl">
                    <a:srgbClr val="000000">
                      <a:alpha val="43137"/>
                    </a:srgbClr>
                  </a:outerShdw>
                </a:effectLst>
                <a:hlinkClick r:id="rId3"/>
              </a:rPr>
              <a:t>damanak@uoc.gr</a:t>
            </a:r>
            <a:r>
              <a:rPr lang="el-GR" sz="2000" dirty="0">
                <a:effectLst>
                  <a:outerShdw blurRad="38100" dist="38100" dir="2700000" algn="tl">
                    <a:srgbClr val="000000">
                      <a:alpha val="43137"/>
                    </a:srgbClr>
                  </a:outerShdw>
                </a:effectLst>
              </a:rPr>
              <a:t> </a:t>
            </a:r>
            <a:r>
              <a:rPr lang="el-GR" sz="2000" dirty="0" smtClean="0">
                <a:effectLst>
                  <a:outerShdw blurRad="38100" dist="38100" dir="2700000" algn="tl">
                    <a:srgbClr val="000000">
                      <a:alpha val="43137"/>
                    </a:srgbClr>
                  </a:outerShdw>
                </a:effectLst>
              </a:rPr>
              <a:t>  </a:t>
            </a:r>
            <a:r>
              <a:rPr lang="de-DE" sz="2000" dirty="0" err="1" smtClean="0">
                <a:effectLst>
                  <a:outerShdw blurRad="38100" dist="38100" dir="2700000" algn="tl">
                    <a:srgbClr val="000000">
                      <a:alpha val="43137"/>
                    </a:srgbClr>
                  </a:outerShdw>
                </a:effectLst>
                <a:hlinkClick r:id="rId4"/>
              </a:rPr>
              <a:t>Damanakm</a:t>
            </a:r>
            <a:r>
              <a:rPr lang="el-GR" sz="2000" dirty="0" smtClean="0">
                <a:effectLst>
                  <a:outerShdw blurRad="38100" dist="38100" dir="2700000" algn="tl">
                    <a:srgbClr val="000000">
                      <a:alpha val="43137"/>
                    </a:srgbClr>
                  </a:outerShdw>
                </a:effectLst>
                <a:hlinkClick r:id="rId4"/>
              </a:rPr>
              <a:t>@</a:t>
            </a:r>
            <a:r>
              <a:rPr lang="en-GB" sz="2000" dirty="0" smtClean="0">
                <a:effectLst>
                  <a:outerShdw blurRad="38100" dist="38100" dir="2700000" algn="tl">
                    <a:srgbClr val="000000">
                      <a:alpha val="43137"/>
                    </a:srgbClr>
                  </a:outerShdw>
                </a:effectLst>
                <a:hlinkClick r:id="rId4"/>
              </a:rPr>
              <a:t>gmail.com</a:t>
            </a:r>
            <a:r>
              <a:rPr lang="en-GB" sz="2000" dirty="0" smtClean="0">
                <a:effectLst>
                  <a:outerShdw blurRad="38100" dist="38100" dir="2700000" algn="tl">
                    <a:srgbClr val="000000">
                      <a:alpha val="43137"/>
                    </a:srgbClr>
                  </a:outerShdw>
                </a:effectLst>
              </a:rPr>
              <a:t> </a:t>
            </a:r>
            <a:endParaRPr lang="el-GR" sz="2000" b="1" dirty="0" smtClean="0">
              <a:effectLst>
                <a:outerShdw blurRad="38100" dist="38100" dir="2700000" algn="tl">
                  <a:srgbClr val="000000">
                    <a:alpha val="43137"/>
                  </a:srgbClr>
                </a:outerShdw>
              </a:effectLst>
            </a:endParaRPr>
          </a:p>
        </p:txBody>
      </p:sp>
      <p:sp>
        <p:nvSpPr>
          <p:cNvPr id="2054" name="Text Box 6"/>
          <p:cNvSpPr txBox="1">
            <a:spLocks noChangeArrowheads="1"/>
          </p:cNvSpPr>
          <p:nvPr/>
        </p:nvSpPr>
        <p:spPr bwMode="auto">
          <a:xfrm>
            <a:off x="323528" y="2420888"/>
            <a:ext cx="8496944" cy="3945696"/>
          </a:xfrm>
          <a:prstGeom prst="rect">
            <a:avLst/>
          </a:prstGeom>
          <a:ln>
            <a:headEnd/>
            <a:tailEnd/>
          </a:ln>
          <a:effectLst>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wrap="square">
            <a:spAutoFit/>
          </a:bodyPr>
          <a:lstStyle/>
          <a:p>
            <a:endParaRPr lang="el-GR" sz="2000" b="1" dirty="0" smtClean="0">
              <a:solidFill>
                <a:srgbClr val="6C0000"/>
              </a:solidFill>
              <a:effectLst>
                <a:outerShdw blurRad="38100" dist="38100" dir="2700000" algn="tl">
                  <a:srgbClr val="C0C0C0"/>
                </a:outerShdw>
              </a:effectLst>
              <a:latin typeface="Arial" charset="0"/>
              <a:cs typeface="Arial" charset="0"/>
            </a:endParaRPr>
          </a:p>
          <a:p>
            <a:pPr algn="ctr">
              <a:spcBef>
                <a:spcPts val="0"/>
              </a:spcBef>
              <a:buNone/>
            </a:pPr>
            <a:r>
              <a:rPr lang="el-GR" sz="2400" dirty="0" smtClean="0">
                <a:latin typeface="Times New Roman" panose="02020603050405020304" pitchFamily="18" charset="0"/>
                <a:cs typeface="Times New Roman" panose="02020603050405020304" pitchFamily="18" charset="0"/>
              </a:rPr>
              <a:t>Η Ελληνόγλωσση </a:t>
            </a:r>
            <a:r>
              <a:rPr lang="el-GR" sz="2400" dirty="0">
                <a:latin typeface="Times New Roman" panose="02020603050405020304" pitchFamily="18" charset="0"/>
                <a:cs typeface="Times New Roman" panose="02020603050405020304" pitchFamily="18" charset="0"/>
              </a:rPr>
              <a:t>Εκπαίδευση στη Διασπορά </a:t>
            </a:r>
            <a:endParaRPr lang="en-GB" sz="2400" dirty="0" smtClean="0">
              <a:latin typeface="Times New Roman" panose="02020603050405020304" pitchFamily="18" charset="0"/>
              <a:cs typeface="Times New Roman" panose="02020603050405020304" pitchFamily="18" charset="0"/>
            </a:endParaRPr>
          </a:p>
          <a:p>
            <a:pPr algn="ctr">
              <a:spcBef>
                <a:spcPts val="0"/>
              </a:spcBef>
              <a:buNone/>
            </a:pPr>
            <a:r>
              <a:rPr lang="el-GR" sz="2400" dirty="0" smtClean="0">
                <a:latin typeface="Times New Roman" panose="02020603050405020304" pitchFamily="18" charset="0"/>
                <a:cs typeface="Times New Roman" panose="02020603050405020304" pitchFamily="18" charset="0"/>
              </a:rPr>
              <a:t>και </a:t>
            </a:r>
            <a:r>
              <a:rPr lang="el-GR" sz="2400" dirty="0">
                <a:latin typeface="Times New Roman" panose="02020603050405020304" pitchFamily="18" charset="0"/>
                <a:cs typeface="Times New Roman" panose="02020603050405020304" pitchFamily="18" charset="0"/>
              </a:rPr>
              <a:t>Νέες Τεχνολογίες </a:t>
            </a:r>
          </a:p>
          <a:p>
            <a:pPr algn="ctr">
              <a:buNone/>
            </a:pPr>
            <a:r>
              <a:rPr lang="el-GR" sz="2400" b="0" dirty="0">
                <a:latin typeface="Times New Roman" panose="02020603050405020304" pitchFamily="18" charset="0"/>
                <a:cs typeface="Times New Roman" panose="02020603050405020304" pitchFamily="18" charset="0"/>
              </a:rPr>
              <a:t>Παιδαγωγική </a:t>
            </a:r>
            <a:r>
              <a:rPr lang="el-GR" sz="2400" b="0" dirty="0" smtClean="0">
                <a:latin typeface="Times New Roman" panose="02020603050405020304" pitchFamily="18" charset="0"/>
                <a:cs typeface="Times New Roman" panose="02020603050405020304" pitchFamily="18" charset="0"/>
              </a:rPr>
              <a:t>προσέγγιση</a:t>
            </a:r>
            <a:r>
              <a:rPr lang="en-GB" sz="2400" b="1" i="1" dirty="0" smtClean="0">
                <a:latin typeface="Arial" pitchFamily="34" charset="0"/>
                <a:cs typeface="Arial" pitchFamily="34" charset="0"/>
              </a:rPr>
              <a:t> </a:t>
            </a:r>
            <a:endParaRPr lang="en-GB" sz="2400" i="1" dirty="0">
              <a:latin typeface="Arial" pitchFamily="34" charset="0"/>
              <a:cs typeface="Arial" pitchFamily="34" charset="0"/>
            </a:endParaRPr>
          </a:p>
          <a:p>
            <a:pPr algn="ctr">
              <a:buNone/>
            </a:pPr>
            <a:endParaRPr lang="en-GB" sz="2400" b="1" i="1" dirty="0" smtClean="0">
              <a:latin typeface="Arial" pitchFamily="34" charset="0"/>
              <a:cs typeface="Arial" pitchFamily="34" charset="0"/>
            </a:endParaRPr>
          </a:p>
          <a:p>
            <a:pPr algn="ctr">
              <a:buNone/>
            </a:pPr>
            <a:r>
              <a:rPr lang="de-DE" sz="2400" i="1" dirty="0" err="1" smtClean="0">
                <a:solidFill>
                  <a:srgbClr val="FF0000"/>
                </a:solidFill>
                <a:latin typeface="Arial" pitchFamily="34" charset="0"/>
                <a:cs typeface="Arial" pitchFamily="34" charset="0"/>
              </a:rPr>
              <a:t>Griechischsprachige</a:t>
            </a:r>
            <a:r>
              <a:rPr lang="de-DE" sz="2400" i="1" dirty="0" smtClean="0">
                <a:solidFill>
                  <a:srgbClr val="FF0000"/>
                </a:solidFill>
                <a:latin typeface="Arial" pitchFamily="34" charset="0"/>
                <a:cs typeface="Arial" pitchFamily="34" charset="0"/>
              </a:rPr>
              <a:t> Schulbildung in der Diaspora </a:t>
            </a:r>
          </a:p>
          <a:p>
            <a:pPr algn="ctr">
              <a:buNone/>
            </a:pPr>
            <a:r>
              <a:rPr lang="de-DE" sz="2400" i="1" dirty="0" smtClean="0">
                <a:solidFill>
                  <a:srgbClr val="FF0000"/>
                </a:solidFill>
                <a:latin typeface="Arial" pitchFamily="34" charset="0"/>
                <a:cs typeface="Arial" pitchFamily="34" charset="0"/>
              </a:rPr>
              <a:t>und Neue Technologien </a:t>
            </a:r>
          </a:p>
          <a:p>
            <a:pPr algn="ctr">
              <a:buNone/>
            </a:pPr>
            <a:r>
              <a:rPr lang="de-DE" sz="2400" b="0" i="1" dirty="0" smtClean="0">
                <a:solidFill>
                  <a:srgbClr val="FF0000"/>
                </a:solidFill>
                <a:latin typeface="Arial" pitchFamily="34" charset="0"/>
                <a:cs typeface="Arial" pitchFamily="34" charset="0"/>
              </a:rPr>
              <a:t>Pädagogischer Ansatz </a:t>
            </a:r>
          </a:p>
          <a:p>
            <a:pPr algn="ctr">
              <a:buNone/>
            </a:pPr>
            <a:r>
              <a:rPr lang="en-GB" dirty="0">
                <a:solidFill>
                  <a:srgbClr val="FF0000"/>
                </a:solidFill>
                <a:latin typeface="Times New Roman" panose="02020603050405020304" pitchFamily="18" charset="0"/>
                <a:cs typeface="Times New Roman" panose="02020603050405020304" pitchFamily="18" charset="0"/>
              </a:rPr>
              <a:t>TEIL  </a:t>
            </a:r>
            <a:r>
              <a:rPr lang="en-GB" dirty="0" smtClean="0">
                <a:solidFill>
                  <a:srgbClr val="FF0000"/>
                </a:solidFill>
                <a:latin typeface="Times New Roman" panose="02020603050405020304" pitchFamily="18" charset="0"/>
                <a:cs typeface="Times New Roman" panose="02020603050405020304" pitchFamily="18" charset="0"/>
              </a:rPr>
              <a:t>I</a:t>
            </a:r>
            <a:endParaRPr lang="en-GB" dirty="0">
              <a:latin typeface="Times New Roman" panose="02020603050405020304" pitchFamily="18" charset="0"/>
              <a:cs typeface="Times New Roman" panose="02020603050405020304" pitchFamily="18" charset="0"/>
            </a:endParaRPr>
          </a:p>
        </p:txBody>
      </p:sp>
      <p:pic>
        <p:nvPicPr>
          <p:cNvPr id="2055" name="Picture 8" descr="Logo Ediamme copy"/>
          <p:cNvPicPr>
            <a:picLocks noChangeAspect="1" noChangeArrowheads="1"/>
          </p:cNvPicPr>
          <p:nvPr/>
        </p:nvPicPr>
        <p:blipFill>
          <a:blip r:embed="rId5"/>
          <a:srcRect/>
          <a:stretch>
            <a:fillRect/>
          </a:stretch>
        </p:blipFill>
        <p:spPr bwMode="auto">
          <a:xfrm>
            <a:off x="4570413" y="3427413"/>
            <a:ext cx="6350" cy="4762"/>
          </a:xfrm>
          <a:prstGeom prst="rect">
            <a:avLst/>
          </a:prstGeom>
          <a:noFill/>
          <a:ln w="9525">
            <a:noFill/>
            <a:miter lim="800000"/>
            <a:headEnd/>
            <a:tailEnd/>
          </a:ln>
        </p:spPr>
      </p:pic>
      <p:pic>
        <p:nvPicPr>
          <p:cNvPr id="2056" name="Picture 9" descr="Logo Ediamme copy"/>
          <p:cNvPicPr>
            <a:picLocks noChangeAspect="1" noChangeArrowheads="1"/>
          </p:cNvPicPr>
          <p:nvPr/>
        </p:nvPicPr>
        <p:blipFill>
          <a:blip r:embed="rId5"/>
          <a:srcRect/>
          <a:stretch>
            <a:fillRect/>
          </a:stretch>
        </p:blipFill>
        <p:spPr bwMode="auto">
          <a:xfrm>
            <a:off x="4570413" y="3427413"/>
            <a:ext cx="6350" cy="4762"/>
          </a:xfrm>
          <a:prstGeom prst="rect">
            <a:avLst/>
          </a:prstGeom>
          <a:noFill/>
          <a:ln w="9525">
            <a:noFill/>
            <a:miter lim="800000"/>
            <a:headEnd/>
            <a:tailEnd/>
          </a:ln>
        </p:spPr>
      </p:pic>
      <p:pic>
        <p:nvPicPr>
          <p:cNvPr id="1029" name="Picture 5" descr="\\EDIAMMESRV\common\SHMATA\Logo Ediamme copy.jpg"/>
          <p:cNvPicPr>
            <a:picLocks noChangeAspect="1" noChangeArrowheads="1"/>
          </p:cNvPicPr>
          <p:nvPr/>
        </p:nvPicPr>
        <p:blipFill>
          <a:blip r:embed="rId6" cstate="print"/>
          <a:srcRect/>
          <a:stretch>
            <a:fillRect/>
          </a:stretch>
        </p:blipFill>
        <p:spPr bwMode="auto">
          <a:xfrm>
            <a:off x="7308304" y="228602"/>
            <a:ext cx="1512168" cy="1614403"/>
          </a:xfrm>
          <a:prstGeom prst="rect">
            <a:avLst/>
          </a:prstGeom>
          <a:noFill/>
          <a:effectLst>
            <a:glow rad="101600">
              <a:schemeClr val="bg2">
                <a:lumMod val="75000"/>
                <a:alpha val="60000"/>
              </a:schemeClr>
            </a:glow>
            <a:softEdge rad="31750"/>
          </a:effectLst>
        </p:spPr>
      </p:pic>
    </p:spTree>
    <p:extLst>
      <p:ext uri="{BB962C8B-B14F-4D97-AF65-F5344CB8AC3E}">
        <p14:creationId xmlns:p14="http://schemas.microsoft.com/office/powerpoint/2010/main" val="27554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 calcmode="lin" valueType="num">
                                      <p:cBhvr>
                                        <p:cTn id="9" dur="500" fill="hold"/>
                                        <p:tgtEl>
                                          <p:spTgt spid="2053"/>
                                        </p:tgtEl>
                                        <p:attrNameLst>
                                          <p:attrName>style.rotation</p:attrName>
                                        </p:attrNameLst>
                                      </p:cBhvr>
                                      <p:tavLst>
                                        <p:tav tm="0">
                                          <p:val>
                                            <p:fltVal val="360"/>
                                          </p:val>
                                        </p:tav>
                                        <p:tav tm="100000">
                                          <p:val>
                                            <p:fltVal val="0"/>
                                          </p:val>
                                        </p:tav>
                                      </p:tavLst>
                                    </p:anim>
                                    <p:animEffect transition="in" filter="fade">
                                      <p:cBhvr>
                                        <p:cTn id="10" dur="500"/>
                                        <p:tgtEl>
                                          <p:spTgt spid="205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500" fill="hold"/>
                                        <p:tgtEl>
                                          <p:spTgt spid="2052"/>
                                        </p:tgtEl>
                                        <p:attrNameLst>
                                          <p:attrName>ppt_w</p:attrName>
                                        </p:attrNameLst>
                                      </p:cBhvr>
                                      <p:tavLst>
                                        <p:tav tm="0">
                                          <p:val>
                                            <p:fltVal val="0"/>
                                          </p:val>
                                        </p:tav>
                                        <p:tav tm="100000">
                                          <p:val>
                                            <p:strVal val="#ppt_w"/>
                                          </p:val>
                                        </p:tav>
                                      </p:tavLst>
                                    </p:anim>
                                    <p:anim calcmode="lin" valueType="num">
                                      <p:cBhvr>
                                        <p:cTn id="14" dur="500" fill="hold"/>
                                        <p:tgtEl>
                                          <p:spTgt spid="2052"/>
                                        </p:tgtEl>
                                        <p:attrNameLst>
                                          <p:attrName>ppt_h</p:attrName>
                                        </p:attrNameLst>
                                      </p:cBhvr>
                                      <p:tavLst>
                                        <p:tav tm="0">
                                          <p:val>
                                            <p:fltVal val="0"/>
                                          </p:val>
                                        </p:tav>
                                        <p:tav tm="100000">
                                          <p:val>
                                            <p:strVal val="#ppt_h"/>
                                          </p:val>
                                        </p:tav>
                                      </p:tavLst>
                                    </p:anim>
                                    <p:anim calcmode="lin" valueType="num">
                                      <p:cBhvr>
                                        <p:cTn id="15" dur="500" fill="hold"/>
                                        <p:tgtEl>
                                          <p:spTgt spid="2052"/>
                                        </p:tgtEl>
                                        <p:attrNameLst>
                                          <p:attrName>style.rotation</p:attrName>
                                        </p:attrNameLst>
                                      </p:cBhvr>
                                      <p:tavLst>
                                        <p:tav tm="0">
                                          <p:val>
                                            <p:fltVal val="360"/>
                                          </p:val>
                                        </p:tav>
                                        <p:tav tm="100000">
                                          <p:val>
                                            <p:fltVal val="0"/>
                                          </p:val>
                                        </p:tav>
                                      </p:tavLst>
                                    </p:anim>
                                    <p:animEffect transition="in" filter="fade">
                                      <p:cBhvr>
                                        <p:cTn id="16" dur="500"/>
                                        <p:tgtEl>
                                          <p:spTgt spid="2052"/>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500" fill="hold"/>
                                        <p:tgtEl>
                                          <p:spTgt spid="2054"/>
                                        </p:tgtEl>
                                        <p:attrNameLst>
                                          <p:attrName>ppt_w</p:attrName>
                                        </p:attrNameLst>
                                      </p:cBhvr>
                                      <p:tavLst>
                                        <p:tav tm="0">
                                          <p:val>
                                            <p:fltVal val="0"/>
                                          </p:val>
                                        </p:tav>
                                        <p:tav tm="100000">
                                          <p:val>
                                            <p:strVal val="#ppt_w"/>
                                          </p:val>
                                        </p:tav>
                                      </p:tavLst>
                                    </p:anim>
                                    <p:anim calcmode="lin" valueType="num">
                                      <p:cBhvr>
                                        <p:cTn id="20" dur="500" fill="hold"/>
                                        <p:tgtEl>
                                          <p:spTgt spid="2054"/>
                                        </p:tgtEl>
                                        <p:attrNameLst>
                                          <p:attrName>ppt_h</p:attrName>
                                        </p:attrNameLst>
                                      </p:cBhvr>
                                      <p:tavLst>
                                        <p:tav tm="0">
                                          <p:val>
                                            <p:fltVal val="0"/>
                                          </p:val>
                                        </p:tav>
                                        <p:tav tm="100000">
                                          <p:val>
                                            <p:strVal val="#ppt_h"/>
                                          </p:val>
                                        </p:tav>
                                      </p:tavLst>
                                    </p:anim>
                                    <p:anim calcmode="lin" valueType="num">
                                      <p:cBhvr>
                                        <p:cTn id="21" dur="500" fill="hold"/>
                                        <p:tgtEl>
                                          <p:spTgt spid="2054"/>
                                        </p:tgtEl>
                                        <p:attrNameLst>
                                          <p:attrName>style.rotation</p:attrName>
                                        </p:attrNameLst>
                                      </p:cBhvr>
                                      <p:tavLst>
                                        <p:tav tm="0">
                                          <p:val>
                                            <p:fltVal val="360"/>
                                          </p:val>
                                        </p:tav>
                                        <p:tav tm="100000">
                                          <p:val>
                                            <p:fltVal val="0"/>
                                          </p:val>
                                        </p:tav>
                                      </p:tavLst>
                                    </p:anim>
                                    <p:animEffect transition="in" filter="fade">
                                      <p:cBhvr>
                                        <p:cTn id="22" dur="500"/>
                                        <p:tgtEl>
                                          <p:spTgt spid="2054"/>
                                        </p:tgtEl>
                                      </p:cBhvr>
                                    </p:animEffect>
                                  </p:childTnLst>
                                </p:cTn>
                              </p:par>
                              <p:par>
                                <p:cTn id="23" presetID="13" presetClass="entr" presetSubtype="16"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plus(in)">
                                      <p:cBhvr>
                                        <p:cTn id="25"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196752"/>
          </a:xfrm>
        </p:spPr>
        <p:txBody>
          <a:bodyPr/>
          <a:lstStyle/>
          <a:p>
            <a:r>
              <a:rPr lang="el-GR" sz="2400" b="1" dirty="0" smtClean="0">
                <a:latin typeface="Times New Roman" panose="02020603050405020304" pitchFamily="18" charset="0"/>
                <a:cs typeface="Times New Roman" panose="02020603050405020304" pitchFamily="18" charset="0"/>
              </a:rPr>
              <a:t/>
            </a:r>
            <a:br>
              <a:rPr lang="el-GR" sz="2400" b="1" dirty="0" smtClean="0">
                <a:latin typeface="Times New Roman" panose="02020603050405020304" pitchFamily="18" charset="0"/>
                <a:cs typeface="Times New Roman" panose="02020603050405020304" pitchFamily="18" charset="0"/>
              </a:rPr>
            </a:br>
            <a:r>
              <a:rPr lang="el-GR" sz="2400" b="1" dirty="0" smtClean="0">
                <a:latin typeface="Times New Roman" panose="02020603050405020304" pitchFamily="18" charset="0"/>
                <a:cs typeface="Times New Roman" panose="02020603050405020304" pitchFamily="18" charset="0"/>
              </a:rPr>
              <a:t>Στάση </a:t>
            </a:r>
            <a:r>
              <a:rPr lang="el-GR" sz="2400" b="1" dirty="0">
                <a:latin typeface="Times New Roman" panose="02020603050405020304" pitchFamily="18" charset="0"/>
                <a:cs typeface="Times New Roman" panose="02020603050405020304" pitchFamily="18" charset="0"/>
              </a:rPr>
              <a:t>των γονιών </a:t>
            </a:r>
            <a:r>
              <a:rPr lang="el-GR" sz="2400" b="1" dirty="0" smtClean="0">
                <a:latin typeface="Times New Roman" panose="02020603050405020304" pitchFamily="18" charset="0"/>
                <a:cs typeface="Times New Roman" panose="02020603050405020304" pitchFamily="18" charset="0"/>
              </a:rPr>
              <a:t>έναντι έναντι  της </a:t>
            </a:r>
            <a:r>
              <a:rPr lang="el-GR" sz="2400" b="1" dirty="0" smtClean="0">
                <a:latin typeface="Times New Roman" panose="02020603050405020304" pitchFamily="18" charset="0"/>
                <a:cs typeface="Times New Roman" panose="02020603050405020304" pitchFamily="18" charset="0"/>
              </a:rPr>
              <a:t>εξ </a:t>
            </a:r>
            <a:r>
              <a:rPr lang="el-GR" sz="2400" b="1" dirty="0">
                <a:latin typeface="Times New Roman" panose="02020603050405020304" pitchFamily="18" charset="0"/>
                <a:cs typeface="Times New Roman" panose="02020603050405020304" pitchFamily="18" charset="0"/>
              </a:rPr>
              <a:t>αποστάσεως εκπαίδευσης /</a:t>
            </a:r>
            <a:r>
              <a:rPr lang="de-DE" sz="2400" b="1" dirty="0">
                <a:latin typeface="Times New Roman" panose="02020603050405020304" pitchFamily="18" charset="0"/>
                <a:cs typeface="Times New Roman" panose="02020603050405020304" pitchFamily="18" charset="0"/>
              </a:rPr>
              <a:t> </a:t>
            </a:r>
            <a:r>
              <a:rPr lang="de-DE" sz="2400" b="1" dirty="0">
                <a:solidFill>
                  <a:srgbClr val="FF0000"/>
                </a:solidFill>
                <a:latin typeface="Times New Roman" panose="02020603050405020304" pitchFamily="18" charset="0"/>
                <a:cs typeface="Times New Roman" panose="02020603050405020304" pitchFamily="18" charset="0"/>
              </a:rPr>
              <a:t>Einstellung</a:t>
            </a:r>
            <a:r>
              <a:rPr lang="el-GR" sz="2400" b="1" dirty="0">
                <a:solidFill>
                  <a:srgbClr val="FF0000"/>
                </a:solidFill>
                <a:latin typeface="Times New Roman" panose="02020603050405020304" pitchFamily="18" charset="0"/>
                <a:cs typeface="Times New Roman" panose="02020603050405020304" pitchFamily="18" charset="0"/>
              </a:rPr>
              <a:t> </a:t>
            </a:r>
            <a:r>
              <a:rPr lang="de-DE" sz="2400" b="1" dirty="0">
                <a:solidFill>
                  <a:srgbClr val="FF0000"/>
                </a:solidFill>
                <a:latin typeface="Times New Roman" panose="02020603050405020304" pitchFamily="18" charset="0"/>
                <a:cs typeface="Times New Roman" panose="02020603050405020304" pitchFamily="18" charset="0"/>
              </a:rPr>
              <a:t>der Eltern   </a:t>
            </a:r>
            <a:r>
              <a:rPr lang="de-DE" sz="2400" b="1" dirty="0" smtClean="0">
                <a:solidFill>
                  <a:srgbClr val="FF0000"/>
                </a:solidFill>
                <a:latin typeface="Times New Roman" panose="02020603050405020304" pitchFamily="18" charset="0"/>
                <a:cs typeface="Times New Roman" panose="02020603050405020304" pitchFamily="18" charset="0"/>
              </a:rPr>
              <a:t>gegenüber  </a:t>
            </a:r>
            <a:r>
              <a:rPr lang="de-DE" sz="2400" b="1" dirty="0">
                <a:solidFill>
                  <a:srgbClr val="FF0000"/>
                </a:solidFill>
                <a:latin typeface="Times New Roman" panose="02020603050405020304" pitchFamily="18" charset="0"/>
                <a:cs typeface="Times New Roman" panose="02020603050405020304" pitchFamily="18" charset="0"/>
              </a:rPr>
              <a:t>des Fernunterrichts</a:t>
            </a:r>
            <a:r>
              <a:rPr lang="el-GR" sz="2400" b="1" dirty="0">
                <a:solidFill>
                  <a:srgbClr val="FF0000"/>
                </a:solidFill>
                <a:latin typeface="Times New Roman" panose="02020603050405020304" pitchFamily="18" charset="0"/>
                <a:cs typeface="Times New Roman" panose="02020603050405020304" pitchFamily="18" charset="0"/>
              </a:rPr>
              <a:t/>
            </a:r>
            <a:br>
              <a:rPr lang="el-GR" sz="2400" b="1" dirty="0">
                <a:solidFill>
                  <a:srgbClr val="FF0000"/>
                </a:solidFill>
                <a:latin typeface="Times New Roman" panose="02020603050405020304" pitchFamily="18" charset="0"/>
                <a:cs typeface="Times New Roman" panose="02020603050405020304" pitchFamily="18" charset="0"/>
              </a:rPr>
            </a:br>
            <a:endParaRPr lang="el-GR" sz="2400" dirty="0"/>
          </a:p>
        </p:txBody>
      </p:sp>
      <p:sp>
        <p:nvSpPr>
          <p:cNvPr id="3" name="Θέση περιεχομένου 2"/>
          <p:cNvSpPr>
            <a:spLocks noGrp="1"/>
          </p:cNvSpPr>
          <p:nvPr>
            <p:ph idx="1"/>
          </p:nvPr>
        </p:nvSpPr>
        <p:spPr>
          <a:xfrm>
            <a:off x="457200" y="1196752"/>
            <a:ext cx="8229600" cy="5544616"/>
          </a:xfrm>
        </p:spPr>
        <p:txBody>
          <a:bodyPr/>
          <a:lstStyle/>
          <a:p>
            <a:pPr algn="just">
              <a:buFont typeface="Wingdings" panose="05000000000000000000" pitchFamily="2" charset="2"/>
              <a:buChar char="Ø"/>
            </a:pPr>
            <a:r>
              <a:rPr lang="el-GR" sz="2400" dirty="0" smtClean="0">
                <a:latin typeface="Times New Roman" panose="02020603050405020304" pitchFamily="18" charset="0"/>
                <a:cs typeface="Times New Roman" panose="02020603050405020304" pitchFamily="18" charset="0"/>
              </a:rPr>
              <a:t>Οι γονείς, στην πλειονότητά τους, είναι </a:t>
            </a:r>
            <a:r>
              <a:rPr lang="el-GR" sz="2400" dirty="0">
                <a:latin typeface="Times New Roman" panose="02020603050405020304" pitchFamily="18" charset="0"/>
                <a:cs typeface="Times New Roman" panose="02020603050405020304" pitchFamily="18" charset="0"/>
              </a:rPr>
              <a:t>επιφυλακτικοί έως και αρνητικοί </a:t>
            </a:r>
            <a:r>
              <a:rPr lang="el-GR" sz="2400" dirty="0" smtClean="0">
                <a:latin typeface="Times New Roman" panose="02020603050405020304" pitchFamily="18" charset="0"/>
                <a:cs typeface="Times New Roman" panose="02020603050405020304" pitchFamily="18" charset="0"/>
              </a:rPr>
              <a:t>απέναντι στην σύγχρονη και ασύγχρονη  Εξ αποστάσεως εκπαίδευση, για τρεις λόγους:</a:t>
            </a:r>
          </a:p>
          <a:p>
            <a:pPr algn="just">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Λόγω των  αρνητικών εμπειριών κατά την πανδημία</a:t>
            </a:r>
          </a:p>
          <a:p>
            <a:pPr algn="just">
              <a:spcBef>
                <a:spcPts val="0"/>
              </a:spcBef>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Επειδή η Εξ αποστάσεως εκπαίδευση δεν είναι το ίδιο </a:t>
            </a:r>
            <a:r>
              <a:rPr lang="el-GR" sz="2400" u="sng" dirty="0" smtClean="0">
                <a:latin typeface="Times New Roman" panose="02020603050405020304" pitchFamily="18" charset="0"/>
                <a:cs typeface="Times New Roman" panose="02020603050405020304" pitchFamily="18" charset="0"/>
              </a:rPr>
              <a:t>αποδοτική </a:t>
            </a:r>
            <a:r>
              <a:rPr lang="el-GR" sz="2400" dirty="0" smtClean="0">
                <a:latin typeface="Times New Roman" panose="02020603050405020304" pitchFamily="18" charset="0"/>
                <a:cs typeface="Times New Roman" panose="02020603050405020304" pitchFamily="18" charset="0"/>
              </a:rPr>
              <a:t>με την διάσωσης εκπαίδευση</a:t>
            </a:r>
          </a:p>
          <a:p>
            <a:pPr algn="just">
              <a:spcBef>
                <a:spcPts val="0"/>
              </a:spcBef>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Επειδή δεν λειτουργεί</a:t>
            </a:r>
            <a:r>
              <a:rPr lang="el-GR" sz="2400" u="sng" dirty="0" smtClean="0">
                <a:latin typeface="Times New Roman" panose="02020603050405020304" pitchFamily="18" charset="0"/>
                <a:cs typeface="Times New Roman" panose="02020603050405020304" pitchFamily="18" charset="0"/>
              </a:rPr>
              <a:t> </a:t>
            </a:r>
            <a:r>
              <a:rPr lang="el-GR" sz="2400" u="sng" dirty="0" err="1" smtClean="0">
                <a:latin typeface="Times New Roman" panose="02020603050405020304" pitchFamily="18" charset="0"/>
                <a:cs typeface="Times New Roman" panose="02020603050405020304" pitchFamily="18" charset="0"/>
              </a:rPr>
              <a:t>κοινωνικοποιητικά</a:t>
            </a:r>
            <a:r>
              <a:rPr lang="el-GR" sz="2400" u="sng"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(Βλ. παρακάτω)</a:t>
            </a:r>
          </a:p>
          <a:p>
            <a:pPr algn="just">
              <a:buFont typeface="Wingdings" panose="05000000000000000000" pitchFamily="2" charset="2"/>
              <a:buChar char="Ø"/>
            </a:pPr>
            <a:r>
              <a:rPr lang="de-DE" sz="2400" dirty="0">
                <a:solidFill>
                  <a:srgbClr val="FF0000"/>
                </a:solidFill>
                <a:latin typeface="Times New Roman" panose="02020603050405020304" pitchFamily="18" charset="0"/>
                <a:cs typeface="Times New Roman" panose="02020603050405020304" pitchFamily="18" charset="0"/>
              </a:rPr>
              <a:t>Die Mehrheit der Eltern steht dem  Fernunterricht aus drei Gründen skeptisch oder </a:t>
            </a:r>
            <a:r>
              <a:rPr lang="de-DE" sz="2400" dirty="0" smtClean="0">
                <a:solidFill>
                  <a:srgbClr val="FF0000"/>
                </a:solidFill>
                <a:latin typeface="Times New Roman" panose="02020603050405020304" pitchFamily="18" charset="0"/>
                <a:cs typeface="Times New Roman" panose="02020603050405020304" pitchFamily="18" charset="0"/>
              </a:rPr>
              <a:t>sogar </a:t>
            </a:r>
            <a:r>
              <a:rPr lang="de-DE" sz="2400" dirty="0">
                <a:solidFill>
                  <a:srgbClr val="FF0000"/>
                </a:solidFill>
                <a:latin typeface="Times New Roman" panose="02020603050405020304" pitchFamily="18" charset="0"/>
                <a:cs typeface="Times New Roman" panose="02020603050405020304" pitchFamily="18" charset="0"/>
              </a:rPr>
              <a:t>negativ gegenüber</a:t>
            </a:r>
            <a:r>
              <a:rPr lang="de-DE" sz="2400" dirty="0" smtClean="0">
                <a:solidFill>
                  <a:srgbClr val="FF0000"/>
                </a:solidFill>
                <a:latin typeface="Times New Roman" panose="02020603050405020304" pitchFamily="18" charset="0"/>
                <a:cs typeface="Times New Roman" panose="02020603050405020304" pitchFamily="18" charset="0"/>
              </a:rPr>
              <a:t>:</a:t>
            </a:r>
            <a:endParaRPr lang="el-GR" sz="2400" dirty="0" smtClean="0">
              <a:solidFill>
                <a:srgbClr val="FF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de-DE" sz="2400" dirty="0" smtClean="0">
                <a:solidFill>
                  <a:srgbClr val="FF0000"/>
                </a:solidFill>
                <a:latin typeface="Times New Roman" panose="02020603050405020304" pitchFamily="18" charset="0"/>
                <a:cs typeface="Times New Roman" panose="02020603050405020304" pitchFamily="18" charset="0"/>
              </a:rPr>
              <a:t>Wegen </a:t>
            </a:r>
            <a:r>
              <a:rPr lang="de-DE" sz="2400" dirty="0">
                <a:solidFill>
                  <a:srgbClr val="FF0000"/>
                </a:solidFill>
                <a:latin typeface="Times New Roman" panose="02020603050405020304" pitchFamily="18" charset="0"/>
                <a:cs typeface="Times New Roman" panose="02020603050405020304" pitchFamily="18" charset="0"/>
              </a:rPr>
              <a:t>der negativen Erfahrungen während der </a:t>
            </a:r>
            <a:r>
              <a:rPr lang="de-DE" sz="2400" dirty="0" smtClean="0">
                <a:solidFill>
                  <a:srgbClr val="FF0000"/>
                </a:solidFill>
                <a:latin typeface="Times New Roman" panose="02020603050405020304" pitchFamily="18" charset="0"/>
                <a:cs typeface="Times New Roman" panose="02020603050405020304" pitchFamily="18" charset="0"/>
              </a:rPr>
              <a:t>Pandemie</a:t>
            </a:r>
          </a:p>
          <a:p>
            <a:pPr algn="just">
              <a:buFont typeface="Arial" panose="020B0604020202020204" pitchFamily="34" charset="0"/>
              <a:buChar char="•"/>
            </a:pPr>
            <a:r>
              <a:rPr lang="de-DE"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Weil </a:t>
            </a:r>
            <a:r>
              <a:rPr lang="de-DE" sz="2400" dirty="0">
                <a:solidFill>
                  <a:srgbClr val="FF0000"/>
                </a:solidFill>
                <a:latin typeface="Times New Roman" panose="02020603050405020304" pitchFamily="18" charset="0"/>
                <a:cs typeface="Times New Roman" panose="02020603050405020304" pitchFamily="18" charset="0"/>
              </a:rPr>
              <a:t>der Fernunterricht nicht so effizient ist wie der </a:t>
            </a:r>
            <a:r>
              <a:rPr lang="de-DE" sz="2400" dirty="0" smtClean="0">
                <a:solidFill>
                  <a:srgbClr val="FF0000"/>
                </a:solidFill>
                <a:latin typeface="Times New Roman" panose="02020603050405020304" pitchFamily="18" charset="0"/>
                <a:cs typeface="Times New Roman" panose="02020603050405020304" pitchFamily="18" charset="0"/>
              </a:rPr>
              <a:t>reale </a:t>
            </a:r>
            <a:r>
              <a:rPr lang="de-DE" sz="2400" dirty="0">
                <a:solidFill>
                  <a:srgbClr val="FF0000"/>
                </a:solidFill>
                <a:latin typeface="Times New Roman" panose="02020603050405020304" pitchFamily="18" charset="0"/>
                <a:cs typeface="Times New Roman" panose="02020603050405020304" pitchFamily="18" charset="0"/>
              </a:rPr>
              <a:t>U</a:t>
            </a:r>
            <a:r>
              <a:rPr lang="de-DE" sz="2400" dirty="0" smtClean="0">
                <a:solidFill>
                  <a:srgbClr val="FF0000"/>
                </a:solidFill>
                <a:latin typeface="Times New Roman" panose="02020603050405020304" pitchFamily="18" charset="0"/>
                <a:cs typeface="Times New Roman" panose="02020603050405020304" pitchFamily="18" charset="0"/>
              </a:rPr>
              <a:t>nterricht</a:t>
            </a:r>
          </a:p>
          <a:p>
            <a:pPr algn="just">
              <a:buFont typeface="Arial" panose="020B0604020202020204" pitchFamily="34" charset="0"/>
              <a:buChar char="•"/>
            </a:pPr>
            <a:r>
              <a:rPr lang="de-DE" sz="2400" dirty="0" smtClean="0">
                <a:solidFill>
                  <a:srgbClr val="FF0000"/>
                </a:solidFill>
                <a:latin typeface="Times New Roman" panose="02020603050405020304" pitchFamily="18" charset="0"/>
                <a:cs typeface="Times New Roman" panose="02020603050405020304" pitchFamily="18" charset="0"/>
              </a:rPr>
              <a:t>Weil </a:t>
            </a:r>
            <a:r>
              <a:rPr lang="de-DE" sz="2400" dirty="0">
                <a:solidFill>
                  <a:srgbClr val="FF0000"/>
                </a:solidFill>
                <a:latin typeface="Times New Roman" panose="02020603050405020304" pitchFamily="18" charset="0"/>
                <a:cs typeface="Times New Roman" panose="02020603050405020304" pitchFamily="18" charset="0"/>
              </a:rPr>
              <a:t>er </a:t>
            </a:r>
            <a:r>
              <a:rPr lang="de-DE" sz="2400" dirty="0" smtClean="0">
                <a:solidFill>
                  <a:srgbClr val="FF0000"/>
                </a:solidFill>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nicht </a:t>
            </a:r>
            <a:r>
              <a:rPr lang="de-DE" sz="2400" dirty="0" smtClean="0">
                <a:solidFill>
                  <a:srgbClr val="FF0000"/>
                </a:solidFill>
                <a:latin typeface="Times New Roman" panose="02020603050405020304" pitchFamily="18" charset="0"/>
                <a:cs typeface="Times New Roman" panose="02020603050405020304" pitchFamily="18" charset="0"/>
              </a:rPr>
              <a:t>sozialisiert   </a:t>
            </a:r>
            <a:r>
              <a:rPr lang="de-DE" sz="2400" dirty="0">
                <a:solidFill>
                  <a:srgbClr val="FF0000"/>
                </a:solidFill>
                <a:latin typeface="Times New Roman" panose="02020603050405020304" pitchFamily="18" charset="0"/>
                <a:cs typeface="Times New Roman" panose="02020603050405020304" pitchFamily="18" charset="0"/>
              </a:rPr>
              <a:t>(siehe unten</a:t>
            </a:r>
            <a:r>
              <a:rPr lang="de-DE" sz="2400" dirty="0" smtClean="0">
                <a:solidFill>
                  <a:srgbClr val="FF0000"/>
                </a:solidFill>
                <a:latin typeface="Times New Roman" panose="02020603050405020304" pitchFamily="18" charset="0"/>
                <a:cs typeface="Times New Roman" panose="02020603050405020304" pitchFamily="18" charset="0"/>
              </a:rPr>
              <a:t>)</a:t>
            </a:r>
            <a:r>
              <a:rPr lang="el-GR" sz="2400" dirty="0" smtClean="0">
                <a:solidFill>
                  <a:srgbClr val="FF0000"/>
                </a:solidFill>
                <a:latin typeface="Times New Roman" panose="02020603050405020304" pitchFamily="18" charset="0"/>
                <a:cs typeface="Times New Roman" panose="02020603050405020304" pitchFamily="18" charset="0"/>
              </a:rPr>
              <a:t> </a:t>
            </a:r>
            <a:endParaRPr lang="el-GR" sz="2400" dirty="0">
              <a:solidFill>
                <a:srgbClr val="FF0000"/>
              </a:solidFill>
            </a:endParaRPr>
          </a:p>
        </p:txBody>
      </p:sp>
    </p:spTree>
    <p:extLst>
      <p:ext uri="{BB962C8B-B14F-4D97-AF65-F5344CB8AC3E}">
        <p14:creationId xmlns:p14="http://schemas.microsoft.com/office/powerpoint/2010/main" val="227425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lstStyle/>
          <a:p>
            <a:r>
              <a:rPr lang="el-GR" sz="3600" b="1" dirty="0">
                <a:latin typeface="Times New Roman" panose="02020603050405020304" pitchFamily="18" charset="0"/>
                <a:cs typeface="Times New Roman" panose="02020603050405020304" pitchFamily="18" charset="0"/>
              </a:rPr>
              <a:t>2.Τα </a:t>
            </a:r>
            <a:r>
              <a:rPr lang="el-GR" sz="3600" b="1" dirty="0" smtClean="0">
                <a:latin typeface="Times New Roman" panose="02020603050405020304" pitchFamily="18" charset="0"/>
                <a:cs typeface="Times New Roman" panose="02020603050405020304" pitchFamily="18" charset="0"/>
              </a:rPr>
              <a:t>πρόσωπα </a:t>
            </a:r>
            <a:r>
              <a:rPr lang="el-GR" sz="3600" dirty="0" smtClean="0">
                <a:latin typeface="Times New Roman" panose="02020603050405020304" pitchFamily="18" charset="0"/>
                <a:cs typeface="Times New Roman" panose="02020603050405020304" pitchFamily="18" charset="0"/>
              </a:rPr>
              <a:t>(συνέχεια</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24744"/>
            <a:ext cx="8229600" cy="5472608"/>
          </a:xfrm>
        </p:spPr>
        <p:txBody>
          <a:bodyPr/>
          <a:lstStyle/>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Οι εκπαιδευτικό προσωπικό /</a:t>
            </a:r>
            <a:r>
              <a:rPr lang="de-DE" sz="2400" b="1" dirty="0" smtClean="0">
                <a:latin typeface="Times New Roman" panose="02020603050405020304" pitchFamily="18" charset="0"/>
                <a:cs typeface="Times New Roman" panose="02020603050405020304" pitchFamily="18" charset="0"/>
              </a:rPr>
              <a:t> </a:t>
            </a:r>
            <a:r>
              <a:rPr lang="de-DE" sz="2400" b="1" dirty="0" smtClean="0">
                <a:solidFill>
                  <a:srgbClr val="FF0000"/>
                </a:solidFill>
                <a:latin typeface="Times New Roman" panose="02020603050405020304" pitchFamily="18" charset="0"/>
                <a:cs typeface="Times New Roman" panose="02020603050405020304" pitchFamily="18" charset="0"/>
              </a:rPr>
              <a:t>Lehrpersonal</a:t>
            </a:r>
            <a:r>
              <a:rPr lang="de-DE" sz="2400" b="1"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 </a:t>
            </a:r>
            <a:endParaRPr lang="el-GR" sz="2400" dirty="0">
              <a:latin typeface="Times New Roman" panose="02020603050405020304" pitchFamily="18" charset="0"/>
              <a:cs typeface="Times New Roman" panose="02020603050405020304" pitchFamily="18" charset="0"/>
            </a:endParaRPr>
          </a:p>
          <a:p>
            <a:pPr marL="0" indent="0">
              <a:buNone/>
            </a:pPr>
            <a:r>
              <a:rPr lang="el-GR" sz="2400" dirty="0" smtClean="0">
                <a:latin typeface="Times New Roman" panose="02020603050405020304" pitchFamily="18" charset="0"/>
                <a:cs typeface="Times New Roman" panose="02020603050405020304" pitchFamily="18" charset="0"/>
              </a:rPr>
              <a:t>1.επαγγελματίες αποσπασμένοι εκπαιδευτικοί, </a:t>
            </a:r>
            <a:endParaRPr lang="el-GR" sz="2400" dirty="0">
              <a:latin typeface="Times New Roman" panose="02020603050405020304" pitchFamily="18" charset="0"/>
              <a:cs typeface="Times New Roman" panose="02020603050405020304" pitchFamily="18" charset="0"/>
            </a:endParaRPr>
          </a:p>
          <a:p>
            <a:pPr marL="0" lvl="0" indent="0">
              <a:buNone/>
            </a:pPr>
            <a:r>
              <a:rPr lang="el-GR" sz="2400" dirty="0" smtClean="0">
                <a:latin typeface="Times New Roman" panose="02020603050405020304" pitchFamily="18" charset="0"/>
                <a:cs typeface="Times New Roman" panose="02020603050405020304" pitchFamily="18" charset="0"/>
              </a:rPr>
              <a:t>2.επαγγελματίες ομογενείς εκπαιδευτικοί 1</a:t>
            </a:r>
            <a:r>
              <a:rPr lang="el-GR" sz="2400" baseline="30000" dirty="0" smtClean="0">
                <a:latin typeface="Times New Roman" panose="02020603050405020304" pitchFamily="18" charset="0"/>
                <a:cs typeface="Times New Roman" panose="02020603050405020304" pitchFamily="18" charset="0"/>
              </a:rPr>
              <a:t>ης</a:t>
            </a:r>
            <a:r>
              <a:rPr lang="el-GR" sz="2400" dirty="0" smtClean="0">
                <a:latin typeface="Times New Roman" panose="02020603050405020304" pitchFamily="18" charset="0"/>
                <a:cs typeface="Times New Roman" panose="02020603050405020304" pitchFamily="18" charset="0"/>
              </a:rPr>
              <a:t> γενιάς   </a:t>
            </a:r>
            <a:endParaRPr lang="el-GR" sz="2400" dirty="0">
              <a:latin typeface="Times New Roman" panose="02020603050405020304" pitchFamily="18" charset="0"/>
              <a:cs typeface="Times New Roman" panose="02020603050405020304" pitchFamily="18" charset="0"/>
            </a:endParaRPr>
          </a:p>
          <a:p>
            <a:pPr marL="0" lvl="0" indent="0">
              <a:buNone/>
            </a:pPr>
            <a:r>
              <a:rPr lang="el-GR" sz="2400" dirty="0" smtClean="0">
                <a:latin typeface="Times New Roman" panose="02020603050405020304" pitchFamily="18" charset="0"/>
                <a:cs typeface="Times New Roman" panose="02020603050405020304" pitchFamily="18" charset="0"/>
              </a:rPr>
              <a:t>3. </a:t>
            </a:r>
            <a:r>
              <a:rPr lang="el-GR" sz="2400" u="sng" dirty="0" smtClean="0">
                <a:latin typeface="Times New Roman" panose="02020603050405020304" pitchFamily="18" charset="0"/>
                <a:cs typeface="Times New Roman" panose="02020603050405020304" pitchFamily="18" charset="0"/>
              </a:rPr>
              <a:t>επαγγελματίες </a:t>
            </a:r>
            <a:r>
              <a:rPr lang="el-GR" sz="2400" u="sng" dirty="0">
                <a:latin typeface="Times New Roman" panose="02020603050405020304" pitchFamily="18" charset="0"/>
                <a:cs typeface="Times New Roman" panose="02020603050405020304" pitchFamily="18" charset="0"/>
              </a:rPr>
              <a:t>ομογενείς </a:t>
            </a:r>
            <a:r>
              <a:rPr lang="el-GR" sz="2400" u="sng" dirty="0" smtClean="0">
                <a:latin typeface="Times New Roman" panose="02020603050405020304" pitchFamily="18" charset="0"/>
                <a:cs typeface="Times New Roman" panose="02020603050405020304" pitchFamily="18" charset="0"/>
              </a:rPr>
              <a:t>εκπαιδευτικοί 2ης γενιάς  </a:t>
            </a:r>
            <a:endParaRPr lang="el-GR" sz="2400" u="sng" dirty="0">
              <a:latin typeface="Times New Roman" panose="02020603050405020304" pitchFamily="18" charset="0"/>
              <a:cs typeface="Times New Roman" panose="02020603050405020304" pitchFamily="18" charset="0"/>
            </a:endParaRPr>
          </a:p>
          <a:p>
            <a:pPr marL="0" lvl="0" indent="0">
              <a:buNone/>
            </a:pPr>
            <a:r>
              <a:rPr lang="el-GR" sz="2400" dirty="0" smtClean="0">
                <a:latin typeface="Times New Roman" panose="02020603050405020304" pitchFamily="18" charset="0"/>
                <a:cs typeface="Times New Roman" panose="02020603050405020304" pitchFamily="18" charset="0"/>
              </a:rPr>
              <a:t>4. μη </a:t>
            </a:r>
            <a:r>
              <a:rPr lang="el-GR" sz="2400" dirty="0">
                <a:latin typeface="Times New Roman" panose="02020603050405020304" pitchFamily="18" charset="0"/>
                <a:cs typeface="Times New Roman" panose="02020603050405020304" pitchFamily="18" charset="0"/>
              </a:rPr>
              <a:t>επαγγελματίες, μη </a:t>
            </a:r>
            <a:r>
              <a:rPr lang="el-GR" sz="2400" dirty="0" smtClean="0">
                <a:latin typeface="Times New Roman" panose="02020603050405020304" pitchFamily="18" charset="0"/>
                <a:cs typeface="Times New Roman" panose="02020603050405020304" pitchFamily="18" charset="0"/>
              </a:rPr>
              <a:t>προσοντούχοι </a:t>
            </a:r>
            <a:r>
              <a:rPr lang="el-GR" sz="2400" dirty="0">
                <a:latin typeface="Times New Roman" panose="02020603050405020304" pitchFamily="18" charset="0"/>
                <a:cs typeface="Times New Roman" panose="02020603050405020304" pitchFamily="18" charset="0"/>
              </a:rPr>
              <a:t>διδάσκοντες. </a:t>
            </a:r>
            <a:endParaRPr lang="el-GR" sz="2400" dirty="0" smtClean="0">
              <a:latin typeface="Times New Roman" panose="02020603050405020304" pitchFamily="18" charset="0"/>
              <a:cs typeface="Times New Roman" panose="02020603050405020304" pitchFamily="18" charset="0"/>
            </a:endParaRPr>
          </a:p>
          <a:p>
            <a:pPr marL="0" lvl="0" indent="0">
              <a:buNone/>
            </a:pPr>
            <a:endParaRPr lang="el-GR" sz="2400" dirty="0" smtClean="0">
              <a:latin typeface="Times New Roman" panose="02020603050405020304" pitchFamily="18" charset="0"/>
              <a:cs typeface="Times New Roman" panose="02020603050405020304" pitchFamily="18" charset="0"/>
            </a:endParaRPr>
          </a:p>
          <a:p>
            <a:pPr marL="0" lvl="0" indent="0" algn="ctr">
              <a:buNone/>
            </a:pPr>
            <a:r>
              <a:rPr lang="el-GR" sz="2400" b="1" dirty="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   Τέσσερις ομάδες με  διαφορετικά προσόντα και διαφορετικές επιμορφωτικές ανάγκες</a:t>
            </a:r>
            <a:endParaRPr lang="de-DE" sz="2400" b="1" dirty="0" smtClean="0">
              <a:latin typeface="Times New Roman" panose="02020603050405020304" pitchFamily="18" charset="0"/>
              <a:cs typeface="Times New Roman" panose="02020603050405020304" pitchFamily="18" charset="0"/>
            </a:endParaRPr>
          </a:p>
          <a:p>
            <a:pPr marL="0" lvl="0" indent="0" algn="ctr">
              <a:buNone/>
            </a:pPr>
            <a:endParaRPr lang="de-DE" sz="2400" b="1" dirty="0" smtClean="0">
              <a:latin typeface="Times New Roman" panose="02020603050405020304" pitchFamily="18" charset="0"/>
              <a:cs typeface="Times New Roman" panose="02020603050405020304" pitchFamily="18" charset="0"/>
            </a:endParaRPr>
          </a:p>
          <a:p>
            <a:pPr marL="0" lvl="0" indent="0" algn="ctr">
              <a:buNone/>
            </a:pPr>
            <a:r>
              <a:rPr lang="de-DE" sz="2400" b="1" dirty="0" smtClean="0">
                <a:solidFill>
                  <a:srgbClr val="FF0000"/>
                </a:solidFill>
                <a:latin typeface="Times New Roman" panose="02020603050405020304" pitchFamily="18" charset="0"/>
                <a:cs typeface="Times New Roman" panose="02020603050405020304" pitchFamily="18" charset="0"/>
              </a:rPr>
              <a:t>Vier Lehrergruppen mit verschiedenen Qualifikationen und Fortbildungsbedürfnissen  </a:t>
            </a:r>
            <a:endParaRPr lang="el-GR"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70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772816"/>
          </a:xfrm>
        </p:spPr>
        <p:txBody>
          <a:bodyPr/>
          <a:lstStyle/>
          <a:p>
            <a:r>
              <a:rPr lang="de-DE" sz="2800" b="1" dirty="0" smtClean="0">
                <a:latin typeface="Times New Roman" panose="02020603050405020304" pitchFamily="18" charset="0"/>
                <a:cs typeface="Times New Roman" panose="02020603050405020304" pitchFamily="18" charset="0"/>
              </a:rPr>
              <a:t/>
            </a:r>
            <a:br>
              <a:rPr lang="de-DE" sz="2800" b="1" dirty="0" smtClean="0">
                <a:latin typeface="Times New Roman" panose="02020603050405020304" pitchFamily="18" charset="0"/>
                <a:cs typeface="Times New Roman" panose="02020603050405020304" pitchFamily="18" charset="0"/>
              </a:rPr>
            </a:br>
            <a:r>
              <a:rPr lang="de-DE" sz="2800" b="1" dirty="0">
                <a:latin typeface="Times New Roman" panose="02020603050405020304" pitchFamily="18" charset="0"/>
                <a:cs typeface="Times New Roman" panose="02020603050405020304" pitchFamily="18" charset="0"/>
              </a:rPr>
              <a:t/>
            </a:r>
            <a:br>
              <a:rPr lang="de-DE" sz="2800" b="1" dirty="0">
                <a:latin typeface="Times New Roman" panose="02020603050405020304" pitchFamily="18" charset="0"/>
                <a:cs typeface="Times New Roman" panose="02020603050405020304" pitchFamily="18" charset="0"/>
              </a:rPr>
            </a:br>
            <a:r>
              <a:rPr lang="el-GR" sz="2800" b="1" dirty="0" smtClean="0">
                <a:latin typeface="Times New Roman" panose="02020603050405020304" pitchFamily="18" charset="0"/>
                <a:cs typeface="Times New Roman" panose="02020603050405020304" pitchFamily="18" charset="0"/>
              </a:rPr>
              <a:t> Αξιολόγηση των ΝΤ</a:t>
            </a:r>
            <a:r>
              <a:rPr lang="de-DE" sz="2800" b="1" dirty="0" smtClean="0">
                <a:latin typeface="Times New Roman" panose="02020603050405020304" pitchFamily="18" charset="0"/>
                <a:cs typeface="Times New Roman" panose="02020603050405020304" pitchFamily="18" charset="0"/>
              </a:rPr>
              <a:t>, </a:t>
            </a:r>
            <a:r>
              <a:rPr lang="el-GR" sz="2800" b="1" dirty="0" smtClean="0">
                <a:latin typeface="Times New Roman" panose="02020603050405020304" pitchFamily="18" charset="0"/>
                <a:cs typeface="Times New Roman" panose="02020603050405020304" pitchFamily="18" charset="0"/>
              </a:rPr>
              <a:t>γενικότερα </a:t>
            </a:r>
            <a:r>
              <a:rPr lang="de-DE" sz="2800" b="1" dirty="0" smtClean="0">
                <a:latin typeface="Times New Roman" panose="02020603050405020304" pitchFamily="18" charset="0"/>
                <a:cs typeface="Times New Roman" panose="02020603050405020304" pitchFamily="18" charset="0"/>
              </a:rPr>
              <a:t>,</a:t>
            </a:r>
            <a:r>
              <a:rPr lang="el-GR" sz="2800" b="1" dirty="0" smtClean="0">
                <a:latin typeface="Times New Roman" panose="02020603050405020304" pitchFamily="18" charset="0"/>
                <a:cs typeface="Times New Roman" panose="02020603050405020304" pitchFamily="18" charset="0"/>
              </a:rPr>
              <a:t>και της</a:t>
            </a:r>
            <a:r>
              <a:rPr lang="el-GR" sz="2800" b="1" dirty="0"/>
              <a:t> εξ αποστάσεως </a:t>
            </a:r>
            <a:r>
              <a:rPr lang="el-GR" sz="2800" b="1" dirty="0" smtClean="0"/>
              <a:t>εκπαίδευσης</a:t>
            </a:r>
            <a:r>
              <a:rPr lang="de-DE" sz="2800" b="1" dirty="0" smtClean="0"/>
              <a:t>,</a:t>
            </a:r>
            <a:r>
              <a:rPr lang="el-GR" sz="2800" b="1" dirty="0" smtClean="0"/>
              <a:t> ειδικότερα</a:t>
            </a:r>
            <a:r>
              <a:rPr lang="de-DE" sz="2800" b="1" dirty="0" smtClean="0"/>
              <a:t>,</a:t>
            </a:r>
            <a:r>
              <a:rPr lang="el-GR" sz="2800" b="1" dirty="0" smtClean="0"/>
              <a:t> </a:t>
            </a:r>
            <a:r>
              <a:rPr lang="el-GR" sz="2800" b="1" dirty="0" smtClean="0">
                <a:latin typeface="Times New Roman" panose="02020603050405020304" pitchFamily="18" charset="0"/>
                <a:cs typeface="Times New Roman" panose="02020603050405020304" pitchFamily="18" charset="0"/>
              </a:rPr>
              <a:t>από τους εκπαιδευτικούς</a:t>
            </a:r>
            <a:r>
              <a:rPr lang="de-DE" sz="2800" b="1" dirty="0" smtClean="0">
                <a:latin typeface="Times New Roman" panose="02020603050405020304" pitchFamily="18" charset="0"/>
                <a:cs typeface="Times New Roman" panose="02020603050405020304" pitchFamily="18" charset="0"/>
              </a:rPr>
              <a:t> </a:t>
            </a:r>
            <a:r>
              <a:rPr lang="el-GR" sz="2800" b="1" dirty="0" smtClean="0">
                <a:latin typeface="Times New Roman" panose="02020603050405020304" pitchFamily="18" charset="0"/>
                <a:cs typeface="Times New Roman" panose="02020603050405020304" pitchFamily="18" charset="0"/>
              </a:rPr>
              <a:t>/</a:t>
            </a:r>
            <a:r>
              <a:rPr lang="de-DE" sz="2800" b="1" dirty="0" smtClean="0">
                <a:solidFill>
                  <a:srgbClr val="FF0000"/>
                </a:solidFill>
                <a:latin typeface="Times New Roman" panose="02020603050405020304" pitchFamily="18" charset="0"/>
                <a:cs typeface="Times New Roman" panose="02020603050405020304" pitchFamily="18" charset="0"/>
              </a:rPr>
              <a:t>Bewertung </a:t>
            </a:r>
            <a:r>
              <a:rPr lang="de-DE" sz="2800" b="1" dirty="0">
                <a:solidFill>
                  <a:srgbClr val="FF0000"/>
                </a:solidFill>
                <a:latin typeface="Times New Roman" panose="02020603050405020304" pitchFamily="18" charset="0"/>
                <a:cs typeface="Times New Roman" panose="02020603050405020304" pitchFamily="18" charset="0"/>
              </a:rPr>
              <a:t>der </a:t>
            </a:r>
            <a:r>
              <a:rPr lang="de-DE" sz="2800" b="1" dirty="0" smtClean="0">
                <a:solidFill>
                  <a:srgbClr val="FF0000"/>
                </a:solidFill>
                <a:latin typeface="Times New Roman" panose="02020603050405020304" pitchFamily="18" charset="0"/>
                <a:cs typeface="Times New Roman" panose="02020603050405020304" pitchFamily="18" charset="0"/>
              </a:rPr>
              <a:t>NT</a:t>
            </a:r>
            <a:r>
              <a:rPr lang="el-GR" sz="2800" b="1" dirty="0" smtClean="0">
                <a:solidFill>
                  <a:srgbClr val="FF0000"/>
                </a:solidFill>
                <a:latin typeface="Times New Roman" panose="02020603050405020304" pitchFamily="18" charset="0"/>
                <a:cs typeface="Times New Roman" panose="02020603050405020304" pitchFamily="18" charset="0"/>
              </a:rPr>
              <a:t> </a:t>
            </a:r>
            <a:r>
              <a:rPr lang="de-DE" sz="2800" b="1" dirty="0" smtClean="0">
                <a:solidFill>
                  <a:srgbClr val="FF0000"/>
                </a:solidFill>
                <a:latin typeface="Times New Roman" panose="02020603050405020304" pitchFamily="18" charset="0"/>
                <a:cs typeface="Times New Roman" panose="02020603050405020304" pitchFamily="18" charset="0"/>
              </a:rPr>
              <a:t>und  speziell des Fernunterrichts von den  Lehrern </a:t>
            </a:r>
            <a:r>
              <a:rPr lang="el-GR" sz="2800" dirty="0">
                <a:latin typeface="Times New Roman" panose="02020603050405020304" pitchFamily="18" charset="0"/>
                <a:cs typeface="Times New Roman" panose="02020603050405020304" pitchFamily="18" charset="0"/>
              </a:rPr>
              <a:t/>
            </a:r>
            <a:br>
              <a:rPr lang="el-GR" sz="2800" dirty="0">
                <a:latin typeface="Times New Roman" panose="02020603050405020304" pitchFamily="18" charset="0"/>
                <a:cs typeface="Times New Roman" panose="02020603050405020304" pitchFamily="18" charset="0"/>
              </a:rPr>
            </a:br>
            <a:r>
              <a:rPr lang="el-GR" sz="2800" b="1" dirty="0" smtClean="0">
                <a:latin typeface="Times New Roman" panose="02020603050405020304" pitchFamily="18" charset="0"/>
                <a:cs typeface="Times New Roman" panose="02020603050405020304" pitchFamily="18" charset="0"/>
              </a:rPr>
              <a:t/>
            </a:r>
            <a:br>
              <a:rPr lang="el-GR" sz="2800" b="1" dirty="0" smtClean="0">
                <a:latin typeface="Times New Roman" panose="02020603050405020304" pitchFamily="18" charset="0"/>
                <a:cs typeface="Times New Roman" panose="02020603050405020304" pitchFamily="18" charset="0"/>
              </a:rPr>
            </a:br>
            <a:r>
              <a:rPr lang="de-DE" sz="3200" b="1" dirty="0" smtClean="0">
                <a:latin typeface="Times New Roman" panose="02020603050405020304" pitchFamily="18" charset="0"/>
                <a:cs typeface="Times New Roman" panose="02020603050405020304" pitchFamily="18" charset="0"/>
              </a:rPr>
              <a:t> </a:t>
            </a:r>
            <a:endParaRPr lang="el-GR" sz="3200" dirty="0"/>
          </a:p>
        </p:txBody>
      </p:sp>
      <p:sp>
        <p:nvSpPr>
          <p:cNvPr id="3" name="Θέση περιεχομένου 2"/>
          <p:cNvSpPr>
            <a:spLocks noGrp="1"/>
          </p:cNvSpPr>
          <p:nvPr>
            <p:ph idx="1"/>
          </p:nvPr>
        </p:nvSpPr>
        <p:spPr>
          <a:xfrm>
            <a:off x="457200" y="1772816"/>
            <a:ext cx="8229600" cy="4968552"/>
          </a:xfrm>
        </p:spPr>
        <p:txBody>
          <a:bodyPr/>
          <a:lstStyle/>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Χρήση  Νέων Τεχνολογιών:  </a:t>
            </a:r>
            <a:endParaRPr lang="el-GR"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Οι </a:t>
            </a:r>
            <a:r>
              <a:rPr lang="el-GR" sz="2400" dirty="0">
                <a:latin typeface="Times New Roman" panose="02020603050405020304" pitchFamily="18" charset="0"/>
                <a:cs typeface="Times New Roman" panose="02020603050405020304" pitchFamily="18" charset="0"/>
              </a:rPr>
              <a:t>εκπαιδευτικοί χρησιμοποιούν </a:t>
            </a:r>
            <a:r>
              <a:rPr lang="el-GR" sz="2400" dirty="0" smtClean="0">
                <a:latin typeface="Times New Roman" panose="02020603050405020304" pitchFamily="18" charset="0"/>
                <a:cs typeface="Times New Roman" panose="02020603050405020304" pitchFamily="18" charset="0"/>
              </a:rPr>
              <a:t>το διαδίκτυο περισσότερο </a:t>
            </a:r>
            <a:r>
              <a:rPr lang="el-GR" sz="2400" dirty="0">
                <a:latin typeface="Times New Roman" panose="02020603050405020304" pitchFamily="18" charset="0"/>
                <a:cs typeface="Times New Roman" panose="02020603050405020304" pitchFamily="18" charset="0"/>
              </a:rPr>
              <a:t>για να βρίσκουν υλικό  για την προετοιμασία του μαθήματός τους </a:t>
            </a:r>
            <a:r>
              <a:rPr lang="el-GR" sz="2400" dirty="0" smtClean="0">
                <a:latin typeface="Times New Roman" panose="02020603050405020304" pitchFamily="18" charset="0"/>
                <a:cs typeface="Times New Roman" panose="02020603050405020304" pitchFamily="18" charset="0"/>
              </a:rPr>
              <a:t>και </a:t>
            </a:r>
            <a:r>
              <a:rPr lang="el-GR" sz="2400" dirty="0">
                <a:latin typeface="Times New Roman" panose="02020603050405020304" pitchFamily="18" charset="0"/>
                <a:cs typeface="Times New Roman" panose="02020603050405020304" pitchFamily="18" charset="0"/>
              </a:rPr>
              <a:t>για να επικοινωνούν με τους γονείς </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και πολύ λιγότερο  </a:t>
            </a:r>
            <a:r>
              <a:rPr lang="el-GR" sz="2400" dirty="0" smtClean="0">
                <a:latin typeface="Times New Roman" panose="02020603050405020304" pitchFamily="18" charset="0"/>
                <a:cs typeface="Times New Roman" panose="02020603050405020304" pitchFamily="18" charset="0"/>
              </a:rPr>
              <a:t> στην ίδια τη  διδασκαλία</a:t>
            </a:r>
            <a:r>
              <a:rPr lang="en-GB" sz="2400" dirty="0" smtClean="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a:t>
            </a:r>
          </a:p>
          <a:p>
            <a:pPr marL="0" indent="0">
              <a:buNone/>
            </a:pPr>
            <a:r>
              <a:rPr lang="en-GB" sz="2400"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Αξιολόγηση της </a:t>
            </a:r>
            <a:r>
              <a:rPr lang="el-GR" sz="2400" b="1" u="sng" dirty="0" smtClean="0">
                <a:latin typeface="Times New Roman" panose="02020603050405020304" pitchFamily="18" charset="0"/>
                <a:cs typeface="Times New Roman" panose="02020603050405020304" pitchFamily="18" charset="0"/>
              </a:rPr>
              <a:t>αποτελεσματικότητας</a:t>
            </a:r>
            <a:r>
              <a:rPr lang="el-GR" sz="2400" b="1" dirty="0" smtClean="0">
                <a:latin typeface="Times New Roman" panose="02020603050405020304" pitchFamily="18" charset="0"/>
                <a:cs typeface="Times New Roman" panose="02020603050405020304" pitchFamily="18" charset="0"/>
              </a:rPr>
              <a:t> της εξ </a:t>
            </a:r>
            <a:r>
              <a:rPr lang="el-GR" sz="2400" b="1" dirty="0">
                <a:latin typeface="Times New Roman" panose="02020603050405020304" pitchFamily="18" charset="0"/>
                <a:cs typeface="Times New Roman" panose="02020603050405020304" pitchFamily="18" charset="0"/>
              </a:rPr>
              <a:t>αποστάσεως </a:t>
            </a:r>
            <a:r>
              <a:rPr lang="el-GR" sz="2400" b="1" dirty="0" smtClean="0">
                <a:latin typeface="Times New Roman" panose="02020603050405020304" pitchFamily="18" charset="0"/>
                <a:cs typeface="Times New Roman" panose="02020603050405020304" pitchFamily="18" charset="0"/>
              </a:rPr>
              <a:t>εκπαίδευσης: </a:t>
            </a:r>
            <a:r>
              <a:rPr lang="de-DE" sz="2400" b="1" dirty="0" smtClean="0">
                <a:solidFill>
                  <a:srgbClr val="FF0000"/>
                </a:solidFill>
                <a:latin typeface="Times New Roman" panose="02020603050405020304" pitchFamily="18" charset="0"/>
                <a:cs typeface="Times New Roman" panose="02020603050405020304" pitchFamily="18" charset="0"/>
              </a:rPr>
              <a:t>Effektivität des Fernunterrichts </a:t>
            </a:r>
            <a:endParaRPr lang="el-GR" sz="2400" dirty="0" smtClean="0">
              <a:solidFill>
                <a:srgbClr val="FF0000"/>
              </a:solidFill>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76,7%  </a:t>
            </a:r>
            <a:r>
              <a:rPr lang="en-GB"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αρνητικά</a:t>
            </a:r>
            <a:r>
              <a:rPr lang="en-GB" sz="2400" dirty="0" smtClean="0">
                <a:solidFill>
                  <a:srgbClr val="FF0000"/>
                </a:solidFill>
                <a:latin typeface="Times New Roman" panose="02020603050405020304" pitchFamily="18" charset="0"/>
                <a:cs typeface="Times New Roman" panose="02020603050405020304" pitchFamily="18" charset="0"/>
              </a:rPr>
              <a:t>/</a:t>
            </a:r>
            <a:r>
              <a:rPr lang="el-GR" sz="2400" dirty="0" smtClean="0">
                <a:solidFill>
                  <a:srgbClr val="FF0000"/>
                </a:solidFill>
                <a:latin typeface="Times New Roman" panose="02020603050405020304" pitchFamily="18" charset="0"/>
                <a:cs typeface="Times New Roman" panose="02020603050405020304" pitchFamily="18" charset="0"/>
              </a:rPr>
              <a:t> </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smtClean="0">
                <a:solidFill>
                  <a:srgbClr val="FF0000"/>
                </a:solidFill>
                <a:latin typeface="Times New Roman" panose="02020603050405020304" pitchFamily="18" charset="0"/>
                <a:cs typeface="Times New Roman" panose="02020603050405020304" pitchFamily="18" charset="0"/>
              </a:rPr>
              <a:t>negativ</a:t>
            </a:r>
            <a:r>
              <a:rPr lang="de-DE" sz="2400" dirty="0" smtClean="0">
                <a:solidFill>
                  <a:srgbClr val="FF0000"/>
                </a:solidFill>
                <a:latin typeface="Times New Roman" panose="02020603050405020304" pitchFamily="18" charset="0"/>
                <a:cs typeface="Times New Roman" panose="02020603050405020304" pitchFamily="18" charset="0"/>
              </a:rPr>
              <a:t>  </a:t>
            </a:r>
            <a:r>
              <a:rPr lang="el-GR" sz="2400" dirty="0" smtClean="0">
                <a:solidFill>
                  <a:srgbClr val="FF0000"/>
                </a:solidFill>
                <a:latin typeface="Times New Roman" panose="02020603050405020304" pitchFamily="18" charset="0"/>
                <a:cs typeface="Times New Roman" panose="02020603050405020304" pitchFamily="18" charset="0"/>
              </a:rPr>
              <a:t> </a:t>
            </a:r>
          </a:p>
          <a:p>
            <a:r>
              <a:rPr lang="el-GR" sz="2400" dirty="0" smtClean="0">
                <a:latin typeface="Times New Roman" panose="02020603050405020304" pitchFamily="18" charset="0"/>
                <a:cs typeface="Times New Roman" panose="02020603050405020304" pitchFamily="18" charset="0"/>
              </a:rPr>
              <a:t>23,</a:t>
            </a:r>
            <a:r>
              <a:rPr lang="en-GB" sz="2400" dirty="0" smtClean="0">
                <a:latin typeface="Times New Roman" panose="02020603050405020304" pitchFamily="18" charset="0"/>
                <a:cs typeface="Times New Roman" panose="02020603050405020304" pitchFamily="18" charset="0"/>
              </a:rPr>
              <a:t>3</a:t>
            </a:r>
            <a:r>
              <a:rPr lang="el-GR"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θετικά/</a:t>
            </a:r>
            <a:r>
              <a:rPr lang="de-DE" sz="2400" dirty="0">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positiv </a:t>
            </a:r>
            <a:r>
              <a:rPr lang="en-GB" sz="2400" dirty="0" smtClean="0">
                <a:solidFill>
                  <a:srgbClr val="FF0000"/>
                </a:solidFill>
                <a:latin typeface="Times New Roman" panose="02020603050405020304" pitchFamily="18" charset="0"/>
                <a:cs typeface="Times New Roman" panose="02020603050405020304" pitchFamily="18" charset="0"/>
              </a:rPr>
              <a:t>  </a:t>
            </a:r>
          </a:p>
          <a:p>
            <a:pPr marL="0" indent="0">
              <a:buNone/>
            </a:pPr>
            <a:endParaRPr lang="el-GR" sz="2400" dirty="0">
              <a:solidFill>
                <a:srgbClr val="FF0000"/>
              </a:solidFill>
            </a:endParaRPr>
          </a:p>
        </p:txBody>
      </p:sp>
    </p:spTree>
    <p:extLst>
      <p:ext uri="{BB962C8B-B14F-4D97-AF65-F5344CB8AC3E}">
        <p14:creationId xmlns:p14="http://schemas.microsoft.com/office/powerpoint/2010/main" val="383018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lstStyle/>
          <a:p>
            <a:r>
              <a:rPr lang="el-GR" sz="3200" dirty="0" smtClean="0">
                <a:latin typeface="Times New Roman" panose="02020603050405020304" pitchFamily="18" charset="0"/>
                <a:cs typeface="Times New Roman" panose="02020603050405020304" pitchFamily="18" charset="0"/>
              </a:rPr>
              <a:t>ΝΤ και διαδικτυακές Κοινότητες Μάθησης</a:t>
            </a:r>
            <a:r>
              <a:rPr lang="el-GR" sz="3200" dirty="0" smtClean="0">
                <a:solidFill>
                  <a:srgbClr val="FF0000"/>
                </a:solidFill>
                <a:latin typeface="Times New Roman" panose="02020603050405020304" pitchFamily="18" charset="0"/>
                <a:cs typeface="Times New Roman" panose="02020603050405020304" pitchFamily="18" charset="0"/>
              </a:rPr>
              <a:t>/    </a:t>
            </a:r>
            <a:r>
              <a:rPr lang="de-DE" sz="3200" dirty="0" smtClean="0">
                <a:solidFill>
                  <a:srgbClr val="FF0000"/>
                </a:solidFill>
                <a:latin typeface="Times New Roman" panose="02020603050405020304" pitchFamily="18" charset="0"/>
                <a:cs typeface="Times New Roman" panose="02020603050405020304" pitchFamily="18" charset="0"/>
              </a:rPr>
              <a:t>NT und digitale Lern - </a:t>
            </a:r>
            <a:r>
              <a:rPr lang="de-DE" sz="3200" dirty="0" err="1" smtClean="0">
                <a:solidFill>
                  <a:srgbClr val="FF0000"/>
                </a:solidFill>
                <a:latin typeface="Times New Roman" panose="02020603050405020304" pitchFamily="18" charset="0"/>
                <a:cs typeface="Times New Roman" panose="02020603050405020304" pitchFamily="18" charset="0"/>
              </a:rPr>
              <a:t>communities</a:t>
            </a:r>
            <a:r>
              <a:rPr lang="de-DE" sz="3200" dirty="0" smtClean="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96752"/>
            <a:ext cx="8229600" cy="5328592"/>
          </a:xfrm>
        </p:spPr>
        <p:txBody>
          <a:bodyPr/>
          <a:lstStyle/>
          <a:p>
            <a:r>
              <a:rPr lang="el-GR" dirty="0" smtClean="0"/>
              <a:t> </a:t>
            </a:r>
            <a:r>
              <a:rPr lang="el-GR" sz="2000" dirty="0"/>
              <a:t>Η αξιοποίηση των ΝΤ με στόχο την ενίσχυση  των σχέσεων και επαφών των παιδιών με την Ελλάδα είναι δυνατή και σημαντική και έχει ήδη εφαρμοστεί στην πράξη, όπως για παράδειγμα στις  «Κοινότητες Μάθησης» (αδελφοποιήσεις τάξεων, επισκέψεις στην Ελλάδα) στο πλαίσιο του προγράμματος «</a:t>
            </a:r>
            <a:r>
              <a:rPr lang="el-GR" sz="2000" dirty="0" smtClean="0"/>
              <a:t>Ελληνόγλωσση </a:t>
            </a:r>
            <a:r>
              <a:rPr lang="el-GR" sz="2000" dirty="0"/>
              <a:t>Δ</a:t>
            </a:r>
            <a:r>
              <a:rPr lang="el-GR" sz="2000" dirty="0" smtClean="0"/>
              <a:t>ιαπολιτισμική </a:t>
            </a:r>
            <a:r>
              <a:rPr lang="el-GR" sz="2000" dirty="0"/>
              <a:t>Ε</a:t>
            </a:r>
            <a:r>
              <a:rPr lang="el-GR" sz="2000" dirty="0" smtClean="0"/>
              <a:t>κπαίδευση </a:t>
            </a:r>
            <a:r>
              <a:rPr lang="el-GR" sz="2000" dirty="0"/>
              <a:t>στη </a:t>
            </a:r>
            <a:r>
              <a:rPr lang="el-GR" sz="2000" dirty="0" smtClean="0"/>
              <a:t>Διασπορά</a:t>
            </a:r>
            <a:r>
              <a:rPr lang="el-GR" sz="2000" dirty="0"/>
              <a:t>» </a:t>
            </a:r>
            <a:r>
              <a:rPr lang="el-GR" sz="2000" dirty="0" smtClean="0"/>
              <a:t> </a:t>
            </a:r>
          </a:p>
          <a:p>
            <a:r>
              <a:rPr lang="el-GR" sz="2000" dirty="0" smtClean="0"/>
              <a:t>Αυτό</a:t>
            </a:r>
            <a:r>
              <a:rPr lang="el-GR" sz="2000" dirty="0"/>
              <a:t>, όμως που δεν μπορούν να υποκαταστήσουν οι ΝΤ είναι η </a:t>
            </a:r>
            <a:r>
              <a:rPr lang="el-GR" sz="2000" b="1" dirty="0"/>
              <a:t>βιωματική μάθηση. </a:t>
            </a:r>
            <a:r>
              <a:rPr lang="el-GR" sz="2000" dirty="0"/>
              <a:t>Αυτή επιτυγχάνεται μέσα από </a:t>
            </a:r>
            <a:r>
              <a:rPr lang="el-GR" sz="2000" b="1" dirty="0"/>
              <a:t>την επίσκεψη των παιδιών στην Ελλάδα και την εμβάπτισή </a:t>
            </a:r>
            <a:r>
              <a:rPr lang="el-GR" sz="2000" dirty="0"/>
              <a:t>τους (ζωντανή έκθεσή τους)  στην  ελληνική γλώσσα και στον πολιτισμό, όπως αυτά πραγματώνονται  καθημερινά στην </a:t>
            </a:r>
            <a:r>
              <a:rPr lang="el-GR" sz="2000" dirty="0" smtClean="0"/>
              <a:t>Ελλάδα</a:t>
            </a:r>
            <a:r>
              <a:rPr lang="de-DE" sz="2000" dirty="0" smtClean="0"/>
              <a:t>.</a:t>
            </a:r>
          </a:p>
          <a:p>
            <a:r>
              <a:rPr lang="de-DE" sz="2400" dirty="0">
                <a:solidFill>
                  <a:srgbClr val="FF0000"/>
                </a:solidFill>
              </a:rPr>
              <a:t>Digitale </a:t>
            </a:r>
            <a:r>
              <a:rPr lang="de-DE" sz="2400" u="sng" dirty="0">
                <a:solidFill>
                  <a:srgbClr val="FF0000"/>
                </a:solidFill>
              </a:rPr>
              <a:t>kontakten</a:t>
            </a:r>
            <a:r>
              <a:rPr lang="de-DE" sz="2400" dirty="0">
                <a:solidFill>
                  <a:srgbClr val="FF0000"/>
                </a:solidFill>
              </a:rPr>
              <a:t> von Schülergruppen </a:t>
            </a:r>
            <a:r>
              <a:rPr lang="de-DE" sz="2400" dirty="0" smtClean="0">
                <a:solidFill>
                  <a:srgbClr val="FF0000"/>
                </a:solidFill>
              </a:rPr>
              <a:t>aus GR u. der Diaspora </a:t>
            </a:r>
            <a:r>
              <a:rPr lang="el-GR" sz="2400" dirty="0" smtClean="0">
                <a:solidFill>
                  <a:srgbClr val="FF0000"/>
                </a:solidFill>
              </a:rPr>
              <a:t>(</a:t>
            </a:r>
            <a:r>
              <a:rPr lang="de-DE" sz="2400" dirty="0">
                <a:solidFill>
                  <a:srgbClr val="FF0000"/>
                </a:solidFill>
              </a:rPr>
              <a:t>Digitale Klasse- </a:t>
            </a:r>
            <a:r>
              <a:rPr lang="de-DE" sz="2400" dirty="0" smtClean="0">
                <a:solidFill>
                  <a:srgbClr val="FF0000"/>
                </a:solidFill>
              </a:rPr>
              <a:t>Partnerschaften) </a:t>
            </a:r>
            <a:r>
              <a:rPr lang="el-GR" sz="2400" dirty="0" smtClean="0">
                <a:solidFill>
                  <a:srgbClr val="FF0000"/>
                </a:solidFill>
              </a:rPr>
              <a:t> </a:t>
            </a:r>
            <a:endParaRPr lang="de-DE" sz="2400" dirty="0" smtClean="0">
              <a:solidFill>
                <a:srgbClr val="FF0000"/>
              </a:solidFill>
            </a:endParaRPr>
          </a:p>
          <a:p>
            <a:r>
              <a:rPr lang="de-DE" sz="2400" dirty="0" smtClean="0">
                <a:solidFill>
                  <a:srgbClr val="FF0000"/>
                </a:solidFill>
              </a:rPr>
              <a:t> </a:t>
            </a:r>
            <a:r>
              <a:rPr lang="de-DE" sz="2400" dirty="0">
                <a:solidFill>
                  <a:srgbClr val="FF0000"/>
                </a:solidFill>
              </a:rPr>
              <a:t>L</a:t>
            </a:r>
            <a:r>
              <a:rPr lang="de-DE" sz="2400" dirty="0" smtClean="0">
                <a:solidFill>
                  <a:srgbClr val="FF0000"/>
                </a:solidFill>
              </a:rPr>
              <a:t>ebendiges Zusammentreffen der selben Schülergruppen in Griechenland hatte langfristige Wirkungen </a:t>
            </a:r>
            <a:endParaRPr lang="el-GR" sz="2400" dirty="0">
              <a:solidFill>
                <a:srgbClr val="FF0000"/>
              </a:solidFill>
            </a:endParaRPr>
          </a:p>
          <a:p>
            <a:endParaRPr lang="el-GR" sz="2000" dirty="0" smtClean="0"/>
          </a:p>
        </p:txBody>
      </p:sp>
    </p:spTree>
    <p:extLst>
      <p:ext uri="{BB962C8B-B14F-4D97-AF65-F5344CB8AC3E}">
        <p14:creationId xmlns:p14="http://schemas.microsoft.com/office/powerpoint/2010/main" val="406492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lstStyle/>
          <a:p>
            <a:r>
              <a:rPr lang="en-GB" sz="3200" b="1" dirty="0" smtClean="0">
                <a:latin typeface="Times New Roman" panose="02020603050405020304" pitchFamily="18" charset="0"/>
                <a:cs typeface="Times New Roman" panose="02020603050405020304" pitchFamily="18" charset="0"/>
              </a:rPr>
              <a:t/>
            </a:r>
            <a:br>
              <a:rPr lang="en-GB" sz="3200" b="1" dirty="0" smtClean="0">
                <a:latin typeface="Times New Roman" panose="02020603050405020304" pitchFamily="18" charset="0"/>
                <a:cs typeface="Times New Roman" panose="02020603050405020304" pitchFamily="18" charset="0"/>
              </a:rPr>
            </a:br>
            <a:r>
              <a:rPr lang="en-GB" sz="3200" b="1" dirty="0" smtClean="0">
                <a:latin typeface="Times New Roman" panose="02020603050405020304" pitchFamily="18" charset="0"/>
                <a:cs typeface="Times New Roman" panose="02020603050405020304" pitchFamily="18" charset="0"/>
              </a:rPr>
              <a:t/>
            </a:r>
            <a:br>
              <a:rPr lang="en-GB" sz="3200" b="1" dirty="0" smtClean="0">
                <a:latin typeface="Times New Roman" panose="02020603050405020304" pitchFamily="18" charset="0"/>
                <a:cs typeface="Times New Roman" panose="02020603050405020304" pitchFamily="18" charset="0"/>
              </a:rPr>
            </a:br>
            <a:r>
              <a:rPr lang="en-GB" sz="3200" b="1" dirty="0">
                <a:latin typeface="Times New Roman" panose="02020603050405020304" pitchFamily="18" charset="0"/>
                <a:cs typeface="Times New Roman" panose="02020603050405020304" pitchFamily="18" charset="0"/>
              </a:rPr>
              <a:t/>
            </a:r>
            <a:br>
              <a:rPr lang="en-GB" sz="3200" b="1" dirty="0">
                <a:latin typeface="Times New Roman" panose="02020603050405020304" pitchFamily="18" charset="0"/>
                <a:cs typeface="Times New Roman" panose="02020603050405020304" pitchFamily="18" charset="0"/>
              </a:rPr>
            </a:br>
            <a:r>
              <a:rPr lang="en-GB" sz="3200" b="1" dirty="0" smtClean="0">
                <a:latin typeface="Times New Roman" panose="02020603050405020304" pitchFamily="18" charset="0"/>
                <a:cs typeface="Times New Roman" panose="02020603050405020304" pitchFamily="18" charset="0"/>
              </a:rPr>
              <a:t/>
            </a:r>
            <a:br>
              <a:rPr lang="en-GB" sz="3200" b="1" dirty="0" smtClean="0">
                <a:latin typeface="Times New Roman" panose="02020603050405020304" pitchFamily="18" charset="0"/>
                <a:cs typeface="Times New Roman" panose="02020603050405020304" pitchFamily="18" charset="0"/>
              </a:rPr>
            </a:br>
            <a:r>
              <a:rPr lang="el-GR" sz="3200" b="1" dirty="0" smtClean="0">
                <a:latin typeface="Times New Roman" panose="02020603050405020304" pitchFamily="18" charset="0"/>
                <a:cs typeface="Times New Roman" panose="02020603050405020304" pitchFamily="18" charset="0"/>
              </a:rPr>
              <a:t>3.Στόχοι /</a:t>
            </a:r>
            <a:r>
              <a:rPr lang="en-GB" sz="3200" b="1" dirty="0" err="1" smtClean="0">
                <a:solidFill>
                  <a:srgbClr val="FF0000"/>
                </a:solidFill>
                <a:latin typeface="Times New Roman" panose="02020603050405020304" pitchFamily="18" charset="0"/>
                <a:cs typeface="Times New Roman" panose="02020603050405020304" pitchFamily="18" charset="0"/>
              </a:rPr>
              <a:t>Ziele</a:t>
            </a:r>
            <a:r>
              <a:rPr lang="el-GR" sz="3200" b="1" dirty="0" smtClean="0">
                <a:latin typeface="Times New Roman" panose="02020603050405020304" pitchFamily="18" charset="0"/>
                <a:cs typeface="Times New Roman" panose="02020603050405020304" pitchFamily="18" charset="0"/>
              </a:rPr>
              <a:t/>
            </a:r>
            <a:br>
              <a:rPr lang="el-GR" sz="3200" b="1" dirty="0" smtClean="0">
                <a:latin typeface="Times New Roman" panose="02020603050405020304" pitchFamily="18" charset="0"/>
                <a:cs typeface="Times New Roman" panose="02020603050405020304" pitchFamily="18" charset="0"/>
              </a:rPr>
            </a:br>
            <a:r>
              <a:rPr lang="en-GB" sz="2800" dirty="0" smtClean="0">
                <a:solidFill>
                  <a:srgbClr val="0070C0"/>
                </a:solidFill>
                <a:latin typeface="Times New Roman" panose="02020603050405020304" pitchFamily="18" charset="0"/>
                <a:cs typeface="Times New Roman" panose="02020603050405020304" pitchFamily="18" charset="0"/>
              </a:rPr>
              <a:t/>
            </a:r>
            <a:br>
              <a:rPr lang="en-GB" sz="2800" dirty="0" smtClean="0">
                <a:solidFill>
                  <a:srgbClr val="0070C0"/>
                </a:solidFill>
                <a:latin typeface="Times New Roman" panose="02020603050405020304" pitchFamily="18" charset="0"/>
                <a:cs typeface="Times New Roman" panose="02020603050405020304" pitchFamily="18" charset="0"/>
              </a:rPr>
            </a:br>
            <a:r>
              <a:rPr lang="en-GB" sz="2800" dirty="0" smtClean="0">
                <a:solidFill>
                  <a:srgbClr val="0070C0"/>
                </a:solidFill>
                <a:latin typeface="Times New Roman" panose="02020603050405020304" pitchFamily="18" charset="0"/>
                <a:cs typeface="Times New Roman" panose="02020603050405020304" pitchFamily="18" charset="0"/>
              </a:rPr>
              <a:t/>
            </a:r>
            <a:br>
              <a:rPr lang="en-GB" sz="2800" dirty="0" smtClean="0">
                <a:solidFill>
                  <a:srgbClr val="0070C0"/>
                </a:solidFill>
                <a:latin typeface="Times New Roman" panose="02020603050405020304" pitchFamily="18" charset="0"/>
                <a:cs typeface="Times New Roman" panose="02020603050405020304" pitchFamily="18" charset="0"/>
              </a:rPr>
            </a:br>
            <a:r>
              <a:rPr lang="en-GB" sz="2800" dirty="0" smtClean="0">
                <a:solidFill>
                  <a:srgbClr val="0070C0"/>
                </a:solidFill>
                <a:latin typeface="Times New Roman" panose="02020603050405020304" pitchFamily="18" charset="0"/>
                <a:cs typeface="Times New Roman" panose="02020603050405020304" pitchFamily="18" charset="0"/>
              </a:rPr>
              <a:t/>
            </a:r>
            <a:br>
              <a:rPr lang="en-GB" sz="2800" dirty="0" smtClean="0">
                <a:solidFill>
                  <a:srgbClr val="0070C0"/>
                </a:solidFill>
                <a:latin typeface="Times New Roman" panose="02020603050405020304" pitchFamily="18" charset="0"/>
                <a:cs typeface="Times New Roman" panose="02020603050405020304" pitchFamily="18" charset="0"/>
              </a:rPr>
            </a:br>
            <a:r>
              <a:rPr lang="en-GB" sz="2800" dirty="0" smtClean="0">
                <a:solidFill>
                  <a:srgbClr val="0070C0"/>
                </a:solidFill>
                <a:latin typeface="Times New Roman" panose="02020603050405020304" pitchFamily="18" charset="0"/>
                <a:cs typeface="Times New Roman" panose="02020603050405020304" pitchFamily="18" charset="0"/>
              </a:rPr>
              <a:t/>
            </a:r>
            <a:br>
              <a:rPr lang="en-GB" sz="2800" dirty="0" smtClean="0">
                <a:solidFill>
                  <a:srgbClr val="0070C0"/>
                </a:solidFill>
                <a:latin typeface="Times New Roman" panose="02020603050405020304" pitchFamily="18" charset="0"/>
                <a:cs typeface="Times New Roman" panose="02020603050405020304" pitchFamily="18" charset="0"/>
              </a:rPr>
            </a:br>
            <a:endParaRPr lang="el-GR" sz="2800" dirty="0">
              <a:solidFill>
                <a:srgbClr val="0070C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764704"/>
            <a:ext cx="8229600" cy="5760640"/>
          </a:xfrm>
        </p:spPr>
        <p:txBody>
          <a:bodyPr/>
          <a:lstStyle/>
          <a:p>
            <a:pPr>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Ελληνόγλωσση εκπαίδευση προς τι</a:t>
            </a:r>
            <a:r>
              <a:rPr lang="el-GR" sz="2400" dirty="0" smtClean="0">
                <a:latin typeface="Times New Roman" panose="02020603050405020304" pitchFamily="18" charset="0"/>
                <a:cs typeface="Times New Roman" panose="02020603050405020304" pitchFamily="18" charset="0"/>
              </a:rPr>
              <a:t>;</a:t>
            </a:r>
            <a:endParaRPr lang="de-DE"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smtClean="0">
                <a:solidFill>
                  <a:srgbClr val="FF0000"/>
                </a:solidFill>
                <a:latin typeface="Times New Roman" panose="02020603050405020304" pitchFamily="18" charset="0"/>
                <a:cs typeface="Times New Roman" panose="02020603050405020304" pitchFamily="18" charset="0"/>
              </a:rPr>
              <a:t>Wozu </a:t>
            </a:r>
            <a:r>
              <a:rPr lang="de-DE" sz="2400" dirty="0" err="1" smtClean="0">
                <a:solidFill>
                  <a:srgbClr val="FF0000"/>
                </a:solidFill>
                <a:latin typeface="Times New Roman" panose="02020603050405020304" pitchFamily="18" charset="0"/>
                <a:cs typeface="Times New Roman" panose="02020603050405020304" pitchFamily="18" charset="0"/>
              </a:rPr>
              <a:t>gr.</a:t>
            </a:r>
            <a:r>
              <a:rPr lang="de-DE" sz="2400" dirty="0" smtClean="0">
                <a:solidFill>
                  <a:srgbClr val="FF0000"/>
                </a:solidFill>
                <a:latin typeface="Times New Roman" panose="02020603050405020304" pitchFamily="18" charset="0"/>
                <a:cs typeface="Times New Roman" panose="02020603050405020304" pitchFamily="18" charset="0"/>
              </a:rPr>
              <a:t> Schulbildung</a:t>
            </a:r>
            <a:r>
              <a:rPr lang="en-GB" sz="2400" dirty="0" smtClean="0">
                <a:solidFill>
                  <a:srgbClr val="FF0000"/>
                </a:solidFill>
                <a:latin typeface="Times New Roman" panose="02020603050405020304" pitchFamily="18" charset="0"/>
                <a:cs typeface="Times New Roman" panose="02020603050405020304" pitchFamily="18" charset="0"/>
              </a:rPr>
              <a:t>?</a:t>
            </a:r>
            <a:endParaRPr lang="en-GB" sz="24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Αποστολή </a:t>
            </a:r>
            <a:r>
              <a:rPr lang="el-GR" sz="2400" dirty="0" smtClean="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Γ</a:t>
            </a:r>
            <a:r>
              <a:rPr lang="el-GR" sz="2400" dirty="0" smtClean="0">
                <a:latin typeface="Times New Roman" panose="02020603050405020304" pitchFamily="18" charset="0"/>
                <a:cs typeface="Times New Roman" panose="02020603050405020304" pitchFamily="18" charset="0"/>
              </a:rPr>
              <a:t>ενικός </a:t>
            </a:r>
            <a:r>
              <a:rPr lang="el-GR" sz="2400" dirty="0">
                <a:latin typeface="Times New Roman" panose="02020603050405020304" pitchFamily="18" charset="0"/>
                <a:cs typeface="Times New Roman" panose="02020603050405020304" pitchFamily="18" charset="0"/>
              </a:rPr>
              <a:t>Σ</a:t>
            </a:r>
            <a:r>
              <a:rPr lang="el-GR" sz="2400" dirty="0" smtClean="0">
                <a:latin typeface="Times New Roman" panose="02020603050405020304" pitchFamily="18" charset="0"/>
                <a:cs typeface="Times New Roman" panose="02020603050405020304" pitchFamily="18" charset="0"/>
              </a:rPr>
              <a:t>κοπός ΓΣ)</a:t>
            </a:r>
            <a:r>
              <a:rPr lang="el-GR" dirty="0" smtClean="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καλλιέργεια της γλώσσας και του πολιτισμού </a:t>
            </a:r>
            <a:r>
              <a:rPr lang="el-GR" sz="2400" b="1" dirty="0" smtClean="0">
                <a:latin typeface="Times New Roman" panose="02020603050405020304" pitchFamily="18" charset="0"/>
                <a:cs typeface="Times New Roman" panose="02020603050405020304" pitchFamily="18" charset="0"/>
              </a:rPr>
              <a:t>καταγωγής/κληρονομιάς </a:t>
            </a:r>
            <a:r>
              <a:rPr lang="el-GR" sz="2400" b="1" dirty="0">
                <a:latin typeface="Times New Roman" panose="02020603050405020304" pitchFamily="18" charset="0"/>
                <a:cs typeface="Times New Roman" panose="02020603050405020304" pitchFamily="18" charset="0"/>
              </a:rPr>
              <a:t>και η συνακόλουθη  ενδυνάμωση της εθνοτικής ταυτότητας</a:t>
            </a:r>
            <a:r>
              <a:rPr lang="el-GR" sz="2400" dirty="0" smtClean="0">
                <a:latin typeface="Times New Roman" panose="02020603050405020304" pitchFamily="18" charset="0"/>
                <a:cs typeface="Times New Roman" panose="02020603050405020304" pitchFamily="18" charset="0"/>
              </a:rPr>
              <a:t>.</a:t>
            </a:r>
            <a:endParaRPr lang="de-DE"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smtClean="0">
                <a:solidFill>
                  <a:srgbClr val="FF0000"/>
                </a:solidFill>
                <a:latin typeface="Times New Roman" panose="02020603050405020304" pitchFamily="18" charset="0"/>
                <a:cs typeface="Times New Roman" panose="02020603050405020304" pitchFamily="18" charset="0"/>
              </a:rPr>
              <a:t>Mission</a:t>
            </a:r>
            <a:r>
              <a:rPr lang="el-GR"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 Förderung der Herkunftssprache und Kultur und Stärkung der ethnischen Identität    </a:t>
            </a:r>
            <a:endParaRPr lang="el-G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Εξειδίκευση του ΓΣ σε επιμέρους σκοπούς και στόχους σε </a:t>
            </a:r>
            <a:r>
              <a:rPr lang="el-GR" sz="2000" b="1" dirty="0" smtClean="0">
                <a:latin typeface="Times New Roman" panose="02020603050405020304" pitchFamily="18" charset="0"/>
                <a:cs typeface="Times New Roman" panose="02020603050405020304" pitchFamily="18" charset="0"/>
              </a:rPr>
              <a:t>σχέση με</a:t>
            </a:r>
            <a:r>
              <a:rPr lang="el-GR" sz="20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τους μαθητές (ΕΠΓ/ΕΔΓ/ΕΞΓ)</a:t>
            </a:r>
          </a:p>
          <a:p>
            <a:pPr>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τ</a:t>
            </a:r>
            <a:r>
              <a:rPr lang="el-GR" sz="2000" dirty="0" smtClean="0">
                <a:latin typeface="Times New Roman" panose="02020603050405020304" pitchFamily="18" charset="0"/>
                <a:cs typeface="Times New Roman" panose="02020603050405020304" pitchFamily="18" charset="0"/>
              </a:rPr>
              <a:t>ις μορφές εκπαίδευσης (αμιγώς ΕΣ, ΗΔΣ, ΤΕΓ)</a:t>
            </a:r>
          </a:p>
          <a:p>
            <a:pPr>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τ</a:t>
            </a:r>
            <a:r>
              <a:rPr lang="el-GR" sz="2000" dirty="0" smtClean="0">
                <a:latin typeface="Times New Roman" panose="02020603050405020304" pitchFamily="18" charset="0"/>
                <a:cs typeface="Times New Roman" panose="02020603050405020304" pitchFamily="18" charset="0"/>
              </a:rPr>
              <a:t>ους προσανατολισμούς και τις προσδοκίες των γονέων</a:t>
            </a: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lgn="just">
              <a:buNone/>
            </a:pPr>
            <a:r>
              <a:rPr lang="de-DE" sz="2000" b="1" u="sng" dirty="0" smtClean="0">
                <a:latin typeface="Times New Roman" panose="02020603050405020304" pitchFamily="18" charset="0"/>
                <a:cs typeface="Times New Roman" panose="02020603050405020304" pitchFamily="18" charset="0"/>
              </a:rPr>
              <a:t> </a:t>
            </a:r>
            <a:endParaRPr lang="el-GR" sz="2000" b="1"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15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052736"/>
          </a:xfrm>
        </p:spPr>
        <p:txBody>
          <a:bodyPr/>
          <a:lstStyle/>
          <a:p>
            <a:r>
              <a:rPr lang="el-GR" sz="3200" dirty="0" smtClean="0">
                <a:latin typeface="Times New Roman" panose="02020603050405020304" pitchFamily="18" charset="0"/>
                <a:cs typeface="Times New Roman" panose="02020603050405020304" pitchFamily="18" charset="0"/>
              </a:rPr>
              <a:t>Στόχοι με βάση τις προσδοκίες των γονέων/</a:t>
            </a:r>
            <a:r>
              <a:rPr lang="de-DE" sz="3200" dirty="0" smtClean="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t>
            </a:r>
            <a:r>
              <a:rPr lang="el-GR" sz="3200" dirty="0" smtClean="0">
                <a:latin typeface="Times New Roman" panose="02020603050405020304" pitchFamily="18" charset="0"/>
                <a:cs typeface="Times New Roman" panose="02020603050405020304" pitchFamily="18" charset="0"/>
              </a:rPr>
              <a:t> </a:t>
            </a:r>
            <a:r>
              <a:rPr lang="de-DE" sz="3200" dirty="0" smtClean="0">
                <a:solidFill>
                  <a:srgbClr val="FF0000"/>
                </a:solidFill>
                <a:latin typeface="Times New Roman" panose="02020603050405020304" pitchFamily="18" charset="0"/>
                <a:cs typeface="Times New Roman" panose="02020603050405020304" pitchFamily="18" charset="0"/>
              </a:rPr>
              <a:t>Ziele gemäß der Elternerwartungen</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052736"/>
            <a:ext cx="8229600" cy="5616624"/>
          </a:xfrm>
        </p:spPr>
        <p:txBody>
          <a:bodyPr/>
          <a:lstStyle/>
          <a:p>
            <a:pPr>
              <a:buFont typeface="Wingdings" panose="05000000000000000000" pitchFamily="2" charset="2"/>
              <a:buChar char="Ø"/>
            </a:pPr>
            <a:r>
              <a:rPr lang="el-GR" sz="2400" dirty="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Σε </a:t>
            </a:r>
            <a:r>
              <a:rPr lang="el-GR" sz="2000" dirty="0">
                <a:latin typeface="Times New Roman" panose="02020603050405020304" pitchFamily="18" charset="0"/>
                <a:cs typeface="Times New Roman" panose="02020603050405020304" pitchFamily="18" charset="0"/>
              </a:rPr>
              <a:t>έρευνα  που υλοποιήσαμε το 2011 σε 15 χώρες οι απαντήσεις  των </a:t>
            </a:r>
            <a:r>
              <a:rPr lang="el-GR" sz="2000" dirty="0" smtClean="0">
                <a:latin typeface="Times New Roman" panose="02020603050405020304" pitchFamily="18" charset="0"/>
                <a:cs typeface="Times New Roman" panose="02020603050405020304" pitchFamily="18" charset="0"/>
              </a:rPr>
              <a:t>γονέων </a:t>
            </a:r>
            <a:r>
              <a:rPr lang="el-GR" sz="2000" dirty="0">
                <a:latin typeface="Times New Roman" panose="02020603050405020304" pitchFamily="18" charset="0"/>
                <a:cs typeface="Times New Roman" panose="02020603050405020304" pitchFamily="18" charset="0"/>
              </a:rPr>
              <a:t>(Ν=1924) στην ανοιχτή ερώτηση,</a:t>
            </a:r>
            <a:r>
              <a:rPr lang="el-GR" sz="2000" b="1"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Ποιος είναι ο σημαντικότερος λόγος για τον οποίο θέλετε να μάθουν τα παιδιά σας Ελληνικά;»</a:t>
            </a:r>
            <a:r>
              <a:rPr lang="el-GR" sz="2000" dirty="0">
                <a:latin typeface="Times New Roman" panose="02020603050405020304" pitchFamily="18" charset="0"/>
                <a:cs typeface="Times New Roman" panose="02020603050405020304" pitchFamily="18" charset="0"/>
              </a:rPr>
              <a:t>, ήταν οι ακόλουθες: </a:t>
            </a:r>
          </a:p>
          <a:p>
            <a:r>
              <a:rPr lang="el-GR" sz="2000" dirty="0">
                <a:latin typeface="Times New Roman" panose="02020603050405020304" pitchFamily="18" charset="0"/>
                <a:cs typeface="Times New Roman" panose="02020603050405020304" pitchFamily="18" charset="0"/>
              </a:rPr>
              <a:t>	- </a:t>
            </a:r>
            <a:r>
              <a:rPr lang="el-GR" sz="2000" dirty="0" smtClean="0">
                <a:latin typeface="Times New Roman" panose="02020603050405020304" pitchFamily="18" charset="0"/>
                <a:cs typeface="Times New Roman" panose="02020603050405020304" pitchFamily="18" charset="0"/>
              </a:rPr>
              <a:t>εθνο</a:t>
            </a:r>
            <a:r>
              <a:rPr lang="el-GR" sz="2000" i="1" dirty="0" smtClean="0">
                <a:latin typeface="Times New Roman" panose="02020603050405020304" pitchFamily="18" charset="0"/>
                <a:cs typeface="Times New Roman" panose="02020603050405020304" pitchFamily="18" charset="0"/>
              </a:rPr>
              <a:t>πολιτισμική </a:t>
            </a:r>
            <a:r>
              <a:rPr lang="el-GR" sz="2000" i="1" dirty="0">
                <a:latin typeface="Times New Roman" panose="02020603050405020304" pitchFamily="18" charset="0"/>
                <a:cs typeface="Times New Roman" panose="02020603050405020304" pitchFamily="18" charset="0"/>
              </a:rPr>
              <a:t>ταυτότητα </a:t>
            </a:r>
            <a:r>
              <a:rPr lang="de-DE" sz="2000" i="1" dirty="0" smtClean="0">
                <a:latin typeface="Times New Roman" panose="02020603050405020304" pitchFamily="18" charset="0"/>
                <a:cs typeface="Times New Roman" panose="02020603050405020304" pitchFamily="18" charset="0"/>
              </a:rPr>
              <a:t>   </a:t>
            </a:r>
            <a:r>
              <a:rPr lang="de-DE" sz="2000" i="1" dirty="0" smtClean="0">
                <a:solidFill>
                  <a:srgbClr val="FF0000"/>
                </a:solidFill>
                <a:latin typeface="Times New Roman" panose="02020603050405020304" pitchFamily="18" charset="0"/>
                <a:cs typeface="Times New Roman" panose="02020603050405020304" pitchFamily="18" charset="0"/>
              </a:rPr>
              <a:t>ethnokulturelle  Identität </a:t>
            </a:r>
            <a:r>
              <a:rPr lang="el-GR" sz="2000" i="1" dirty="0" smtClean="0">
                <a:solidFill>
                  <a:srgbClr val="FF0000"/>
                </a:solidFill>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76,1%</a:t>
            </a:r>
            <a:r>
              <a:rPr lang="el-GR" sz="2000"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a:p>
            <a:r>
              <a:rPr lang="el-GR" sz="2000" i="1" dirty="0">
                <a:latin typeface="Times New Roman" panose="02020603050405020304" pitchFamily="18" charset="0"/>
                <a:cs typeface="Times New Roman" panose="02020603050405020304" pitchFamily="18" charset="0"/>
              </a:rPr>
              <a:t>	- επικοινωνία με </a:t>
            </a:r>
            <a:r>
              <a:rPr lang="el-GR" sz="2000" i="1" dirty="0" smtClean="0">
                <a:latin typeface="Times New Roman" panose="02020603050405020304" pitchFamily="18" charset="0"/>
                <a:cs typeface="Times New Roman" panose="02020603050405020304" pitchFamily="18" charset="0"/>
              </a:rPr>
              <a:t>Ελλάδα</a:t>
            </a:r>
            <a:r>
              <a:rPr lang="de-DE" sz="2000" i="1" dirty="0" smtClean="0">
                <a:latin typeface="Times New Roman" panose="02020603050405020304" pitchFamily="18" charset="0"/>
                <a:cs typeface="Times New Roman" panose="02020603050405020304" pitchFamily="18" charset="0"/>
              </a:rPr>
              <a:t>           </a:t>
            </a:r>
            <a:r>
              <a:rPr lang="de-DE" sz="2000" i="1" dirty="0" smtClean="0">
                <a:solidFill>
                  <a:srgbClr val="FF0000"/>
                </a:solidFill>
                <a:latin typeface="Times New Roman" panose="02020603050405020304" pitchFamily="18" charset="0"/>
                <a:cs typeface="Times New Roman" panose="02020603050405020304" pitchFamily="18" charset="0"/>
              </a:rPr>
              <a:t>Kommunikation mit GR</a:t>
            </a:r>
            <a:r>
              <a:rPr lang="el-GR" sz="2000" i="1" dirty="0" smtClean="0">
                <a:solidFill>
                  <a:srgbClr val="FF0000"/>
                </a:solidFill>
                <a:latin typeface="Times New Roman" panose="02020603050405020304" pitchFamily="18" charset="0"/>
                <a:cs typeface="Times New Roman" panose="02020603050405020304" pitchFamily="18" charset="0"/>
              </a:rPr>
              <a:t>     </a:t>
            </a:r>
            <a:r>
              <a:rPr lang="de-DE" sz="2000" i="1" dirty="0" smtClean="0">
                <a:solidFill>
                  <a:srgbClr val="FF0000"/>
                </a:solidFill>
                <a:latin typeface="Times New Roman" panose="02020603050405020304" pitchFamily="18" charset="0"/>
                <a:cs typeface="Times New Roman" panose="02020603050405020304" pitchFamily="18" charset="0"/>
              </a:rPr>
              <a:t>   </a:t>
            </a:r>
            <a:r>
              <a:rPr lang="el-GR" sz="2000" i="1" dirty="0" smtClean="0">
                <a:latin typeface="Times New Roman" panose="02020603050405020304" pitchFamily="18" charset="0"/>
                <a:cs typeface="Times New Roman" panose="02020603050405020304" pitchFamily="18" charset="0"/>
              </a:rPr>
              <a:t>22,4</a:t>
            </a:r>
            <a:r>
              <a:rPr lang="el-GR" sz="2000" i="1" dirty="0">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a:p>
            <a:r>
              <a:rPr lang="el-GR" sz="2000" i="1" dirty="0">
                <a:latin typeface="Times New Roman" panose="02020603050405020304" pitchFamily="18" charset="0"/>
                <a:cs typeface="Times New Roman" panose="02020603050405020304" pitchFamily="18" charset="0"/>
              </a:rPr>
              <a:t>	- Ελληνική ως γλώσσα        </a:t>
            </a:r>
            <a:r>
              <a:rPr lang="de-DE" sz="2000" i="1" dirty="0" smtClean="0">
                <a:latin typeface="Times New Roman" panose="02020603050405020304" pitchFamily="18" charset="0"/>
                <a:cs typeface="Times New Roman" panose="02020603050405020304" pitchFamily="18" charset="0"/>
              </a:rPr>
              <a:t>       </a:t>
            </a:r>
            <a:r>
              <a:rPr lang="de-DE" sz="2000" i="1" dirty="0" smtClean="0">
                <a:solidFill>
                  <a:srgbClr val="FF0000"/>
                </a:solidFill>
                <a:latin typeface="Times New Roman" panose="02020603050405020304" pitchFamily="18" charset="0"/>
                <a:cs typeface="Times New Roman" panose="02020603050405020304" pitchFamily="18" charset="0"/>
              </a:rPr>
              <a:t>Sprachlehren                         </a:t>
            </a:r>
            <a:r>
              <a:rPr lang="el-GR" sz="2000" i="1" dirty="0" smtClean="0">
                <a:latin typeface="Times New Roman" panose="02020603050405020304" pitchFamily="18" charset="0"/>
                <a:cs typeface="Times New Roman" panose="02020603050405020304" pitchFamily="18" charset="0"/>
              </a:rPr>
              <a:t>16,5</a:t>
            </a:r>
            <a:r>
              <a:rPr lang="el-GR" sz="2000" i="1" dirty="0">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a:p>
            <a:r>
              <a:rPr lang="el-GR" sz="2000" i="1" dirty="0">
                <a:latin typeface="Times New Roman" panose="02020603050405020304" pitchFamily="18" charset="0"/>
                <a:cs typeface="Times New Roman" panose="02020603050405020304" pitchFamily="18" charset="0"/>
              </a:rPr>
              <a:t>	- διεύρυνση ορίζοντα </a:t>
            </a:r>
            <a:r>
              <a:rPr lang="de-DE" sz="2000" i="1" dirty="0" smtClean="0">
                <a:latin typeface="Times New Roman" panose="02020603050405020304" pitchFamily="18" charset="0"/>
                <a:cs typeface="Times New Roman" panose="02020603050405020304" pitchFamily="18" charset="0"/>
              </a:rPr>
              <a:t>           </a:t>
            </a:r>
            <a:r>
              <a:rPr lang="de-DE" sz="2000" i="1" dirty="0" smtClean="0">
                <a:solidFill>
                  <a:srgbClr val="FF0000"/>
                </a:solidFill>
                <a:latin typeface="Times New Roman" panose="02020603050405020304" pitchFamily="18" charset="0"/>
                <a:cs typeface="Times New Roman" panose="02020603050405020304" pitchFamily="18" charset="0"/>
              </a:rPr>
              <a:t>Erweiterung des Horizonts </a:t>
            </a:r>
            <a:r>
              <a:rPr lang="el-GR" sz="2000" i="1" dirty="0" smtClean="0">
                <a:solidFill>
                  <a:srgbClr val="FF0000"/>
                </a:solidFill>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5,7%</a:t>
            </a:r>
            <a:endParaRPr lang="el-GR" sz="2000" dirty="0">
              <a:latin typeface="Times New Roman" panose="02020603050405020304" pitchFamily="18" charset="0"/>
              <a:cs typeface="Times New Roman" panose="02020603050405020304" pitchFamily="18" charset="0"/>
            </a:endParaRPr>
          </a:p>
          <a:p>
            <a:r>
              <a:rPr lang="el-GR" sz="2000" i="1" dirty="0">
                <a:latin typeface="Times New Roman" panose="02020603050405020304" pitchFamily="18" charset="0"/>
                <a:cs typeface="Times New Roman" panose="02020603050405020304" pitchFamily="18" charset="0"/>
              </a:rPr>
              <a:t>	- </a:t>
            </a:r>
            <a:r>
              <a:rPr lang="el-GR" sz="2000" i="1" dirty="0" smtClean="0">
                <a:latin typeface="Times New Roman" panose="02020603050405020304" pitchFamily="18" charset="0"/>
                <a:cs typeface="Times New Roman" panose="02020603050405020304" pitchFamily="18" charset="0"/>
              </a:rPr>
              <a:t>παλιννόστηση</a:t>
            </a:r>
            <a:r>
              <a:rPr lang="de-DE" sz="2000" i="1" dirty="0" smtClean="0">
                <a:latin typeface="Times New Roman" panose="02020603050405020304" pitchFamily="18" charset="0"/>
                <a:cs typeface="Times New Roman" panose="02020603050405020304" pitchFamily="18" charset="0"/>
              </a:rPr>
              <a:t>                          </a:t>
            </a:r>
            <a:r>
              <a:rPr lang="de-DE" sz="2000" i="1" dirty="0" smtClean="0">
                <a:solidFill>
                  <a:srgbClr val="FF0000"/>
                </a:solidFill>
                <a:latin typeface="Times New Roman" panose="02020603050405020304" pitchFamily="18" charset="0"/>
                <a:cs typeface="Times New Roman" panose="02020603050405020304" pitchFamily="18" charset="0"/>
              </a:rPr>
              <a:t>Rückkehr </a:t>
            </a:r>
            <a:r>
              <a:rPr lang="el-GR" sz="2000" i="1" dirty="0" smtClean="0">
                <a:solidFill>
                  <a:srgbClr val="FF0000"/>
                </a:solidFill>
                <a:latin typeface="Times New Roman" panose="02020603050405020304" pitchFamily="18" charset="0"/>
                <a:cs typeface="Times New Roman" panose="02020603050405020304" pitchFamily="18" charset="0"/>
              </a:rPr>
              <a:t>  </a:t>
            </a:r>
            <a:r>
              <a:rPr lang="el-GR" sz="2000" i="1" dirty="0" smtClean="0">
                <a:latin typeface="Times New Roman" panose="02020603050405020304" pitchFamily="18" charset="0"/>
                <a:cs typeface="Times New Roman" panose="02020603050405020304" pitchFamily="18" charset="0"/>
              </a:rPr>
              <a:t>                  </a:t>
            </a:r>
            <a:r>
              <a:rPr lang="de-DE" sz="2000" i="1" dirty="0" smtClean="0">
                <a:latin typeface="Times New Roman" panose="02020603050405020304" pitchFamily="18" charset="0"/>
                <a:cs typeface="Times New Roman" panose="02020603050405020304" pitchFamily="18" charset="0"/>
              </a:rPr>
              <a:t>            </a:t>
            </a:r>
            <a:r>
              <a:rPr lang="el-GR" sz="2000" i="1" dirty="0" smtClean="0">
                <a:latin typeface="Times New Roman" panose="02020603050405020304" pitchFamily="18" charset="0"/>
                <a:cs typeface="Times New Roman" panose="02020603050405020304" pitchFamily="18" charset="0"/>
              </a:rPr>
              <a:t> 5,3</a:t>
            </a:r>
            <a:r>
              <a:rPr lang="el-GR" sz="2000" i="1" dirty="0">
                <a:latin typeface="Times New Roman" panose="02020603050405020304" pitchFamily="18" charset="0"/>
                <a:cs typeface="Times New Roman" panose="02020603050405020304" pitchFamily="18" charset="0"/>
              </a:rPr>
              <a:t>%  </a:t>
            </a:r>
            <a:endParaRPr lang="de-DE" sz="2000" i="1"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Δαμανάκης 2014,257).</a:t>
            </a:r>
          </a:p>
          <a:p>
            <a:pPr marL="0" indent="0">
              <a:buNone/>
            </a:pPr>
            <a:endParaRPr lang="en-GB" sz="2000"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smtClean="0">
                <a:solidFill>
                  <a:srgbClr val="FF0000"/>
                </a:solidFill>
                <a:latin typeface="Times New Roman" panose="02020603050405020304" pitchFamily="18" charset="0"/>
                <a:cs typeface="Times New Roman" panose="02020603050405020304" pitchFamily="18" charset="0"/>
              </a:rPr>
              <a:t>An erster  Stelle kommt die kulturelle Identität, an zweiter die  Kommunikation mit GR und an dritter das Sprachlernen  </a:t>
            </a:r>
            <a:endParaRPr lang="el-GR"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de-DE" sz="2000" b="1" u="sng" dirty="0" smtClean="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val="260220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lstStyle/>
          <a:p>
            <a:r>
              <a:rPr lang="el-GR" sz="3600" dirty="0" smtClean="0">
                <a:latin typeface="Times New Roman" panose="02020603050405020304" pitchFamily="18" charset="0"/>
                <a:cs typeface="Times New Roman" panose="02020603050405020304" pitchFamily="18" charset="0"/>
              </a:rPr>
              <a:t>(</a:t>
            </a:r>
            <a:r>
              <a:rPr lang="el-GR" sz="3200" dirty="0" smtClean="0">
                <a:latin typeface="Times New Roman" panose="02020603050405020304" pitchFamily="18" charset="0"/>
                <a:cs typeface="Times New Roman" panose="02020603050405020304" pitchFamily="18" charset="0"/>
              </a:rPr>
              <a:t>Συνέχεια/</a:t>
            </a:r>
            <a:r>
              <a:rPr lang="de-DE" sz="3200" dirty="0" smtClean="0">
                <a:solidFill>
                  <a:srgbClr val="FF0000"/>
                </a:solidFill>
                <a:latin typeface="Times New Roman" panose="02020603050405020304" pitchFamily="18" charset="0"/>
                <a:cs typeface="Times New Roman" panose="02020603050405020304" pitchFamily="18" charset="0"/>
              </a:rPr>
              <a:t>Fortsetzung</a:t>
            </a:r>
            <a:r>
              <a:rPr lang="el-GR" sz="3600" dirty="0" smtClean="0">
                <a:latin typeface="Times New Roman" panose="02020603050405020304" pitchFamily="18" charset="0"/>
                <a:cs typeface="Times New Roman" panose="02020603050405020304" pitchFamily="18" charset="0"/>
              </a:rPr>
              <a:t>)</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a:buFont typeface="Wingdings" panose="05000000000000000000" pitchFamily="2" charset="2"/>
              <a:buChar char="Ø"/>
            </a:pPr>
            <a:r>
              <a:rPr lang="el-GR" sz="2400" dirty="0" smtClean="0">
                <a:latin typeface="Times New Roman" panose="02020603050405020304" pitchFamily="18" charset="0"/>
                <a:cs typeface="Times New Roman" panose="02020603050405020304" pitchFamily="18" charset="0"/>
              </a:rPr>
              <a:t>Τα παραπάνω εμπειρικά  ευρήματα επιβεβαιώνονται από την πρόσφατη </a:t>
            </a:r>
            <a:r>
              <a:rPr lang="el-GR" sz="2400" dirty="0">
                <a:latin typeface="Times New Roman" panose="02020603050405020304" pitchFamily="18" charset="0"/>
                <a:cs typeface="Times New Roman" panose="02020603050405020304" pitchFamily="18" charset="0"/>
              </a:rPr>
              <a:t>έ</a:t>
            </a:r>
            <a:r>
              <a:rPr lang="el-GR" sz="2400" dirty="0" smtClean="0">
                <a:latin typeface="Times New Roman" panose="02020603050405020304" pitchFamily="18" charset="0"/>
                <a:cs typeface="Times New Roman" panose="02020603050405020304" pitchFamily="18" charset="0"/>
              </a:rPr>
              <a:t>ρευνα</a:t>
            </a:r>
            <a:r>
              <a:rPr lang="el-GR" sz="2400" u="sng"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στον Καναδά .  Επομένως, στις μορφωτικές προσδοκίες των γονέων   λαμβάνει χώρα μια</a:t>
            </a:r>
            <a:r>
              <a:rPr lang="el-GR" sz="2400" dirty="0" smtClean="0">
                <a:solidFill>
                  <a:srgbClr val="0070C0"/>
                </a:solidFill>
                <a:latin typeface="Times New Roman" panose="02020603050405020304" pitchFamily="18" charset="0"/>
                <a:cs typeface="Times New Roman" panose="02020603050405020304" pitchFamily="18" charset="0"/>
              </a:rPr>
              <a:t> </a:t>
            </a:r>
            <a:r>
              <a:rPr lang="el-GR" sz="2800" b="1" u="sng" dirty="0" smtClean="0">
                <a:solidFill>
                  <a:srgbClr val="0070C0"/>
                </a:solidFill>
                <a:latin typeface="Times New Roman" panose="02020603050405020304" pitchFamily="18" charset="0"/>
                <a:cs typeface="Times New Roman" panose="02020603050405020304" pitchFamily="18" charset="0"/>
              </a:rPr>
              <a:t>μετατόπιση</a:t>
            </a:r>
            <a:r>
              <a:rPr lang="el-GR" sz="2800" b="1" dirty="0" smtClean="0">
                <a:solidFill>
                  <a:srgbClr val="0070C0"/>
                </a:solidFill>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από την γλώσσα καθαυτή στα πολιτισμικά στοιχεία  και την εθνοπολιτισμική ταυτότητα</a:t>
            </a:r>
            <a:r>
              <a:rPr lang="de-DE" sz="2400" dirty="0" smtClean="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a:t>
            </a:r>
            <a:endParaRPr lang="de-DE"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a:solidFill>
                  <a:srgbClr val="FF0000"/>
                </a:solidFill>
                <a:latin typeface="Times New Roman" panose="02020603050405020304" pitchFamily="18" charset="0"/>
                <a:cs typeface="Times New Roman" panose="02020603050405020304" pitchFamily="18" charset="0"/>
              </a:rPr>
              <a:t> Die oben genannten empirischen </a:t>
            </a:r>
            <a:r>
              <a:rPr lang="de-DE" sz="2400" dirty="0" smtClean="0">
                <a:solidFill>
                  <a:srgbClr val="FF0000"/>
                </a:solidFill>
                <a:latin typeface="Times New Roman" panose="02020603050405020304" pitchFamily="18" charset="0"/>
                <a:cs typeface="Times New Roman" panose="02020603050405020304" pitchFamily="18" charset="0"/>
              </a:rPr>
              <a:t>Befunde  </a:t>
            </a:r>
            <a:r>
              <a:rPr lang="de-DE" sz="2400" dirty="0">
                <a:solidFill>
                  <a:srgbClr val="FF0000"/>
                </a:solidFill>
                <a:latin typeface="Times New Roman" panose="02020603050405020304" pitchFamily="18" charset="0"/>
                <a:cs typeface="Times New Roman" panose="02020603050405020304" pitchFamily="18" charset="0"/>
              </a:rPr>
              <a:t>werden durch neuere Forschungen in Kanada bestätigt. Demnach </a:t>
            </a:r>
            <a:r>
              <a:rPr lang="de-DE" sz="2800" b="1" u="sng" dirty="0">
                <a:solidFill>
                  <a:srgbClr val="FF0000"/>
                </a:solidFill>
                <a:latin typeface="Times New Roman" panose="02020603050405020304" pitchFamily="18" charset="0"/>
                <a:cs typeface="Times New Roman" panose="02020603050405020304" pitchFamily="18" charset="0"/>
              </a:rPr>
              <a:t>verlagern</a:t>
            </a:r>
            <a:r>
              <a:rPr lang="de-DE" sz="2800" b="1" dirty="0">
                <a:solidFill>
                  <a:srgbClr val="FF0000"/>
                </a:solidFill>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sich die Bildungserwartungen der Eltern von der Sprache an sich auf kulturelle Elemente </a:t>
            </a:r>
            <a:r>
              <a:rPr lang="de-DE" sz="2400" dirty="0" smtClean="0">
                <a:solidFill>
                  <a:srgbClr val="FF0000"/>
                </a:solidFill>
                <a:latin typeface="Times New Roman" panose="02020603050405020304" pitchFamily="18" charset="0"/>
                <a:cs typeface="Times New Roman" panose="02020603050405020304" pitchFamily="18" charset="0"/>
              </a:rPr>
              <a:t>und die  </a:t>
            </a:r>
            <a:r>
              <a:rPr lang="de-DE" sz="2400" dirty="0">
                <a:solidFill>
                  <a:srgbClr val="FF0000"/>
                </a:solidFill>
                <a:latin typeface="Times New Roman" panose="02020603050405020304" pitchFamily="18" charset="0"/>
                <a:cs typeface="Times New Roman" panose="02020603050405020304" pitchFamily="18" charset="0"/>
              </a:rPr>
              <a:t>ethnokulturelle Identität. </a:t>
            </a:r>
            <a:endParaRPr lang="el-GR" sz="2400"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smtClean="0">
                <a:solidFill>
                  <a:srgbClr val="FF0000"/>
                </a:solidFill>
                <a:latin typeface="Times New Roman" panose="02020603050405020304" pitchFamily="18" charset="0"/>
                <a:cs typeface="Times New Roman" panose="02020603050405020304" pitchFamily="18" charset="0"/>
              </a:rPr>
              <a:t>Sozialisationsfunktion vs. Lernfunktion des </a:t>
            </a:r>
            <a:r>
              <a:rPr lang="de-DE" sz="2400" dirty="0" err="1" smtClean="0">
                <a:solidFill>
                  <a:srgbClr val="FF0000"/>
                </a:solidFill>
                <a:latin typeface="Times New Roman" panose="02020603050405020304" pitchFamily="18" charset="0"/>
                <a:cs typeface="Times New Roman" panose="02020603050405020304" pitchFamily="18" charset="0"/>
              </a:rPr>
              <a:t>gr.Unterrichts</a:t>
            </a:r>
            <a:endParaRPr lang="de-DE" sz="24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de-DE" sz="2400" dirty="0"/>
          </a:p>
          <a:p>
            <a:pPr marL="0" indent="0">
              <a:buNone/>
            </a:pPr>
            <a:endParaRPr lang="el-GR" sz="2400" dirty="0"/>
          </a:p>
        </p:txBody>
      </p:sp>
    </p:spTree>
    <p:extLst>
      <p:ext uri="{BB962C8B-B14F-4D97-AF65-F5344CB8AC3E}">
        <p14:creationId xmlns:p14="http://schemas.microsoft.com/office/powerpoint/2010/main" val="154645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lstStyle/>
          <a:p>
            <a:r>
              <a:rPr lang="el-GR" sz="3600" dirty="0" smtClean="0">
                <a:latin typeface="Times New Roman" panose="02020603050405020304" pitchFamily="18" charset="0"/>
                <a:cs typeface="Times New Roman" panose="02020603050405020304" pitchFamily="18" charset="0"/>
              </a:rPr>
              <a:t>Εισαγωγή/ </a:t>
            </a:r>
            <a:r>
              <a:rPr lang="de-DE" sz="3600" dirty="0" smtClean="0">
                <a:solidFill>
                  <a:srgbClr val="FF0000"/>
                </a:solidFill>
                <a:latin typeface="Times New Roman" panose="02020603050405020304" pitchFamily="18" charset="0"/>
                <a:cs typeface="Times New Roman" panose="02020603050405020304" pitchFamily="18" charset="0"/>
              </a:rPr>
              <a:t>Einführung</a:t>
            </a:r>
            <a:r>
              <a:rPr lang="de-DE" sz="3600" dirty="0" smtClean="0">
                <a:latin typeface="Times New Roman" panose="02020603050405020304" pitchFamily="18" charset="0"/>
                <a:cs typeface="Times New Roman" panose="02020603050405020304" pitchFamily="18" charset="0"/>
              </a:rPr>
              <a:t> </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764704"/>
            <a:ext cx="8229600" cy="5688632"/>
          </a:xfrm>
        </p:spPr>
        <p:txBody>
          <a:bodyPr/>
          <a:lstStyle/>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Εισαγωγές αποσαφηνίσεις    </a:t>
            </a:r>
            <a:r>
              <a:rPr lang="de-DE" sz="2800" dirty="0" smtClean="0">
                <a:solidFill>
                  <a:srgbClr val="FF0000"/>
                </a:solidFill>
                <a:latin typeface="Times New Roman" panose="02020603050405020304" pitchFamily="18" charset="0"/>
                <a:cs typeface="Times New Roman" panose="02020603050405020304" pitchFamily="18" charset="0"/>
              </a:rPr>
              <a:t>Erläuterungen </a:t>
            </a:r>
            <a:r>
              <a:rPr lang="el-GR" sz="2800" dirty="0" smtClean="0">
                <a:latin typeface="Times New Roman" panose="02020603050405020304" pitchFamily="18" charset="0"/>
                <a:cs typeface="Times New Roman" panose="02020603050405020304" pitchFamily="18" charset="0"/>
              </a:rPr>
              <a:t>:</a:t>
            </a:r>
            <a:endParaRPr lang="de-DE" sz="2800" dirty="0" smtClean="0">
              <a:latin typeface="Times New Roman" panose="02020603050405020304" pitchFamily="18" charset="0"/>
              <a:cs typeface="Times New Roman" panose="02020603050405020304" pitchFamily="18" charset="0"/>
            </a:endParaRPr>
          </a:p>
          <a:p>
            <a:pPr marL="0" indent="0">
              <a:buNone/>
            </a:pPr>
            <a:endParaRPr lang="el-GR"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Γιατί εστιάζω στην ελληνόγλωσση εκπαίδευση;</a:t>
            </a:r>
          </a:p>
          <a:p>
            <a:pPr>
              <a:buFontTx/>
              <a:buChar char="-"/>
            </a:pPr>
            <a:r>
              <a:rPr lang="el-GR" sz="2400" dirty="0" smtClean="0"/>
              <a:t>Επειδή η ελληνόγλωσση </a:t>
            </a:r>
            <a:r>
              <a:rPr lang="el-GR" sz="2400" dirty="0"/>
              <a:t>εκπαίδευση στη </a:t>
            </a:r>
            <a:r>
              <a:rPr lang="el-GR" sz="2400" dirty="0" smtClean="0"/>
              <a:t>Διασπορά </a:t>
            </a:r>
            <a:r>
              <a:rPr lang="el-GR" sz="2400" dirty="0"/>
              <a:t>αποτελεί τον μεγαλύτερο και αποτελεσματικότερο θεσμό διδασκαλίας-μάθησης, καλλιέργειας και προώθησης της ελληνικής γλώσσας </a:t>
            </a:r>
            <a:r>
              <a:rPr lang="el-GR" sz="2400" dirty="0" smtClean="0"/>
              <a:t> και του πολιτισμού εκτός </a:t>
            </a:r>
            <a:r>
              <a:rPr lang="el-GR" sz="2400" dirty="0"/>
              <a:t>Ελλάδας. </a:t>
            </a:r>
            <a:endParaRPr lang="de-DE" sz="2400" dirty="0" smtClean="0"/>
          </a:p>
          <a:p>
            <a:pPr>
              <a:buFontTx/>
              <a:buChar char="-"/>
            </a:pPr>
            <a:endParaRPr lang="el-GR" sz="2400" dirty="0" smtClean="0"/>
          </a:p>
          <a:p>
            <a:pPr>
              <a:buFont typeface="Wingdings" panose="05000000000000000000" pitchFamily="2" charset="2"/>
              <a:buChar char="Ø"/>
            </a:pPr>
            <a:r>
              <a:rPr lang="de-DE" sz="2400" b="1" dirty="0">
                <a:solidFill>
                  <a:srgbClr val="FF0000"/>
                </a:solidFill>
                <a:latin typeface="Times New Roman" panose="02020603050405020304" pitchFamily="18" charset="0"/>
                <a:cs typeface="Times New Roman" panose="02020603050405020304" pitchFamily="18" charset="0"/>
              </a:rPr>
              <a:t>Warum </a:t>
            </a:r>
            <a:r>
              <a:rPr lang="de-DE" sz="2400" b="1" dirty="0" smtClean="0">
                <a:solidFill>
                  <a:srgbClr val="FF0000"/>
                </a:solidFill>
                <a:latin typeface="Times New Roman" panose="02020603050405020304" pitchFamily="18" charset="0"/>
                <a:cs typeface="Times New Roman" panose="02020603050405020304" pitchFamily="18" charset="0"/>
              </a:rPr>
              <a:t>fokussiere </a:t>
            </a:r>
            <a:r>
              <a:rPr lang="de-DE" sz="2400" b="1" dirty="0">
                <a:solidFill>
                  <a:srgbClr val="FF0000"/>
                </a:solidFill>
                <a:latin typeface="Times New Roman" panose="02020603050405020304" pitchFamily="18" charset="0"/>
                <a:cs typeface="Times New Roman" panose="02020603050405020304" pitchFamily="18" charset="0"/>
              </a:rPr>
              <a:t>ich auf die Schulbildung </a:t>
            </a:r>
            <a:r>
              <a:rPr lang="de-DE" sz="2400" b="1" dirty="0" smtClean="0">
                <a:solidFill>
                  <a:srgbClr val="FF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de-DE" sz="2400" dirty="0" smtClean="0">
                <a:solidFill>
                  <a:srgbClr val="FF0000"/>
                </a:solidFill>
                <a:latin typeface="Times New Roman" panose="02020603050405020304" pitchFamily="18" charset="0"/>
                <a:cs typeface="Times New Roman" panose="02020603050405020304" pitchFamily="18" charset="0"/>
              </a:rPr>
              <a:t>Weil die Schulbildung  in der Diaspora die größte und effektivste Institution  zur Förderung der </a:t>
            </a:r>
            <a:r>
              <a:rPr lang="de-DE" sz="2400" dirty="0" err="1" smtClean="0">
                <a:solidFill>
                  <a:srgbClr val="FF0000"/>
                </a:solidFill>
                <a:latin typeface="Times New Roman" panose="02020603050405020304" pitchFamily="18" charset="0"/>
                <a:cs typeface="Times New Roman" panose="02020603050405020304" pitchFamily="18" charset="0"/>
              </a:rPr>
              <a:t>gr.</a:t>
            </a:r>
            <a:r>
              <a:rPr lang="de-DE" sz="2400" dirty="0" smtClean="0">
                <a:solidFill>
                  <a:srgbClr val="FF0000"/>
                </a:solidFill>
                <a:latin typeface="Times New Roman" panose="02020603050405020304" pitchFamily="18" charset="0"/>
                <a:cs typeface="Times New Roman" panose="02020603050405020304" pitchFamily="18" charset="0"/>
              </a:rPr>
              <a:t> Sprache und Kultur außerhalb GR ist.   </a:t>
            </a:r>
            <a:endParaRPr lang="el-GR" sz="24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de-DE" sz="2400" dirty="0">
              <a:solidFill>
                <a:srgbClr val="FF0000"/>
              </a:solidFill>
              <a:latin typeface="Times New Roman" panose="02020603050405020304" pitchFamily="18" charset="0"/>
              <a:cs typeface="Times New Roman" panose="02020603050405020304" pitchFamily="18" charset="0"/>
            </a:endParaRPr>
          </a:p>
          <a:p>
            <a:pPr>
              <a:buFontTx/>
              <a:buChar char="-"/>
            </a:pPr>
            <a:endParaRPr lang="el-GR" sz="2400" dirty="0" smtClean="0"/>
          </a:p>
          <a:p>
            <a:pPr marL="0" indent="0">
              <a:buNone/>
            </a:pPr>
            <a:endParaRPr lang="de-DE" sz="2400" dirty="0">
              <a:solidFill>
                <a:srgbClr val="FF0000"/>
              </a:solidFill>
              <a:latin typeface="Times New Roman" panose="02020603050405020304" pitchFamily="18" charset="0"/>
              <a:cs typeface="Times New Roman" panose="02020603050405020304" pitchFamily="18" charset="0"/>
            </a:endParaRPr>
          </a:p>
          <a:p>
            <a:endParaRPr lang="el-GR" sz="2400" dirty="0"/>
          </a:p>
          <a:p>
            <a:endParaRPr lang="el-GR" sz="2400" i="1" dirty="0">
              <a:latin typeface="Times New Roman" panose="02020603050405020304" pitchFamily="18" charset="0"/>
              <a:cs typeface="Times New Roman" panose="02020603050405020304" pitchFamily="18" charset="0"/>
            </a:endParaRPr>
          </a:p>
          <a:p>
            <a:pPr>
              <a:buFontTx/>
              <a:buChar char="-"/>
            </a:pPr>
            <a:endParaRPr lang="el-GR" sz="2400" dirty="0" smtClean="0">
              <a:latin typeface="Times New Roman" panose="02020603050405020304" pitchFamily="18" charset="0"/>
              <a:cs typeface="Times New Roman" panose="02020603050405020304" pitchFamily="18" charset="0"/>
            </a:endParaRPr>
          </a:p>
          <a:p>
            <a:pPr>
              <a:buFontTx/>
              <a:buChar char="-"/>
            </a:pPr>
            <a:r>
              <a:rPr lang="el-GR" sz="2400" dirty="0" smtClean="0">
                <a:latin typeface="Times New Roman" panose="02020603050405020304" pitchFamily="18" charset="0"/>
                <a:cs typeface="Times New Roman" panose="02020603050405020304" pitchFamily="18" charset="0"/>
              </a:rPr>
              <a:t>Τι σημαίνει παιδαγωγική προσέγγιση;</a:t>
            </a:r>
          </a:p>
          <a:p>
            <a:pPr>
              <a:buFontTx/>
              <a:buChar char="-"/>
            </a:pPr>
            <a:r>
              <a:rPr lang="el-GR" sz="2400" dirty="0" smtClean="0">
                <a:latin typeface="Times New Roman" panose="02020603050405020304" pitchFamily="18" charset="0"/>
                <a:cs typeface="Times New Roman" panose="02020603050405020304" pitchFamily="18" charset="0"/>
              </a:rPr>
              <a:t>Ποιες είναι οι αναλυτικές κατηγορίες;</a:t>
            </a:r>
            <a:endParaRPr lang="de-DE" sz="24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smtClean="0">
                <a:solidFill>
                  <a:srgbClr val="FF0000"/>
                </a:solidFill>
                <a:latin typeface="Times New Roman" panose="02020603050405020304" pitchFamily="18" charset="0"/>
                <a:cs typeface="Times New Roman" panose="02020603050405020304" pitchFamily="18" charset="0"/>
              </a:rPr>
              <a:t>Erläuterungen </a:t>
            </a:r>
          </a:p>
          <a:p>
            <a:pPr>
              <a:buFontTx/>
              <a:buChar char="-"/>
            </a:pPr>
            <a:r>
              <a:rPr lang="de-DE" sz="2400" dirty="0" smtClean="0">
                <a:solidFill>
                  <a:srgbClr val="FF0000"/>
                </a:solidFill>
                <a:latin typeface="Times New Roman" panose="02020603050405020304" pitchFamily="18" charset="0"/>
                <a:cs typeface="Times New Roman" panose="02020603050405020304" pitchFamily="18" charset="0"/>
              </a:rPr>
              <a:t>Was bedeutet pädagogischer Ansatz ? </a:t>
            </a:r>
          </a:p>
          <a:p>
            <a:pPr>
              <a:buFontTx/>
              <a:buChar char="-"/>
            </a:pPr>
            <a:r>
              <a:rPr lang="de-DE" sz="2400" dirty="0" smtClean="0">
                <a:solidFill>
                  <a:srgbClr val="FF0000"/>
                </a:solidFill>
                <a:latin typeface="Times New Roman" panose="02020603050405020304" pitchFamily="18" charset="0"/>
                <a:cs typeface="Times New Roman" panose="02020603050405020304" pitchFamily="18" charset="0"/>
              </a:rPr>
              <a:t>Welche sind die analytischen Kategorien ?</a:t>
            </a:r>
            <a:endParaRPr lang="el-G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53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lstStyle/>
          <a:p>
            <a:r>
              <a:rPr lang="el-GR" dirty="0">
                <a:latin typeface="Times New Roman" panose="02020603050405020304" pitchFamily="18" charset="0"/>
                <a:cs typeface="Times New Roman" panose="02020603050405020304" pitchFamily="18" charset="0"/>
              </a:rPr>
              <a:t>Εισαγωγή/ </a:t>
            </a:r>
            <a:r>
              <a:rPr lang="de-DE" dirty="0">
                <a:solidFill>
                  <a:srgbClr val="FF0000"/>
                </a:solidFill>
                <a:latin typeface="Times New Roman" panose="02020603050405020304" pitchFamily="18" charset="0"/>
                <a:cs typeface="Times New Roman" panose="02020603050405020304" pitchFamily="18" charset="0"/>
              </a:rPr>
              <a:t>Einführung</a:t>
            </a:r>
            <a:r>
              <a:rPr lang="de-DE" dirty="0">
                <a:latin typeface="Times New Roman" panose="02020603050405020304" pitchFamily="18" charset="0"/>
                <a:cs typeface="Times New Roman" panose="02020603050405020304" pitchFamily="18" charset="0"/>
              </a:rPr>
              <a:t> </a:t>
            </a:r>
            <a:endParaRPr lang="el-GR" dirty="0"/>
          </a:p>
        </p:txBody>
      </p:sp>
      <p:sp>
        <p:nvSpPr>
          <p:cNvPr id="3" name="Θέση περιεχομένου 2"/>
          <p:cNvSpPr>
            <a:spLocks noGrp="1"/>
          </p:cNvSpPr>
          <p:nvPr>
            <p:ph idx="1"/>
          </p:nvPr>
        </p:nvSpPr>
        <p:spPr>
          <a:xfrm>
            <a:off x="457200" y="1052736"/>
            <a:ext cx="8229600" cy="5688632"/>
          </a:xfrm>
        </p:spPr>
        <p:txBody>
          <a:bodyPr/>
          <a:lstStyle/>
          <a:p>
            <a:pPr>
              <a:buFont typeface="Wingdings" panose="05000000000000000000" pitchFamily="2" charset="2"/>
              <a:buChar char="Ø"/>
            </a:pPr>
            <a:r>
              <a:rPr lang="el-GR" sz="2400" b="1" dirty="0">
                <a:latin typeface="Times New Roman" panose="02020603050405020304" pitchFamily="18" charset="0"/>
                <a:cs typeface="Times New Roman" panose="02020603050405020304" pitchFamily="18" charset="0"/>
              </a:rPr>
              <a:t>Τι σημαίνει παιδαγωγική προσέγγιση</a:t>
            </a:r>
            <a:r>
              <a:rPr lang="el-GR" sz="2400" b="1" dirty="0" smtClean="0">
                <a:latin typeface="Times New Roman" panose="02020603050405020304" pitchFamily="18" charset="0"/>
                <a:cs typeface="Times New Roman" panose="02020603050405020304" pitchFamily="18" charset="0"/>
              </a:rPr>
              <a:t>;</a:t>
            </a:r>
            <a:r>
              <a:rPr lang="el-GR" sz="2400" b="1" dirty="0">
                <a:latin typeface="Times New Roman" panose="02020603050405020304" pitchFamily="18" charset="0"/>
                <a:cs typeface="Times New Roman" panose="02020603050405020304" pitchFamily="18" charset="0"/>
              </a:rPr>
              <a:t> </a:t>
            </a:r>
            <a:endParaRPr lang="de-DE" sz="2400" b="1" dirty="0" smtClean="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Παιδαγωγική  </a:t>
            </a:r>
            <a:r>
              <a:rPr lang="el-GR" sz="2400" dirty="0">
                <a:latin typeface="Times New Roman" panose="02020603050405020304" pitchFamily="18" charset="0"/>
                <a:cs typeface="Times New Roman" panose="02020603050405020304" pitchFamily="18" charset="0"/>
              </a:rPr>
              <a:t>προσέγγιση σημαίνει  ότι με αφετηρία το </a:t>
            </a:r>
            <a:r>
              <a:rPr lang="el-GR" sz="2400" b="1" dirty="0" err="1">
                <a:latin typeface="Times New Roman" panose="02020603050405020304" pitchFamily="18" charset="0"/>
                <a:cs typeface="Times New Roman" panose="02020603050405020304" pitchFamily="18" charset="0"/>
              </a:rPr>
              <a:t>κοινωνικο</a:t>
            </a:r>
            <a:r>
              <a:rPr lang="el-GR" sz="2400" b="1" dirty="0">
                <a:latin typeface="Times New Roman" panose="02020603050405020304" pitchFamily="18" charset="0"/>
                <a:cs typeface="Times New Roman" panose="02020603050405020304" pitchFamily="18" charset="0"/>
              </a:rPr>
              <a:t>-πολιτισμικό,  πολιτικό, οικονομικό, τεχνολογικό πλαίσιο</a:t>
            </a:r>
            <a:r>
              <a:rPr lang="el-GR" sz="2400" dirty="0">
                <a:latin typeface="Times New Roman" panose="02020603050405020304" pitchFamily="18" charset="0"/>
                <a:cs typeface="Times New Roman" panose="02020603050405020304" pitchFamily="18" charset="0"/>
              </a:rPr>
              <a:t>, αλλά και τις μαθησιακές </a:t>
            </a:r>
            <a:r>
              <a:rPr lang="el-GR" sz="2400" b="1" dirty="0">
                <a:latin typeface="Times New Roman" panose="02020603050405020304" pitchFamily="18" charset="0"/>
                <a:cs typeface="Times New Roman" panose="02020603050405020304" pitchFamily="18" charset="0"/>
              </a:rPr>
              <a:t>προϋποθέσεις και ανάγκες των μαθητών</a:t>
            </a: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καθορί</a:t>
            </a:r>
            <a:r>
              <a:rPr lang="el-GR" sz="2400" dirty="0">
                <a:latin typeface="Times New Roman" panose="02020603050405020304" pitchFamily="18" charset="0"/>
                <a:cs typeface="Times New Roman" panose="02020603050405020304" pitchFamily="18" charset="0"/>
              </a:rPr>
              <a:t>ζ</a:t>
            </a:r>
            <a:r>
              <a:rPr lang="el-GR" sz="2400" dirty="0" smtClean="0">
                <a:latin typeface="Times New Roman" panose="02020603050405020304" pitchFamily="18" charset="0"/>
                <a:cs typeface="Times New Roman" panose="02020603050405020304" pitchFamily="18" charset="0"/>
              </a:rPr>
              <a:t>ω</a:t>
            </a:r>
            <a:r>
              <a:rPr lang="el-GR" sz="2400" u="sng"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τους </a:t>
            </a:r>
            <a:r>
              <a:rPr lang="el-GR" sz="2400" b="1" dirty="0">
                <a:latin typeface="Times New Roman" panose="02020603050405020304" pitchFamily="18" charset="0"/>
                <a:cs typeface="Times New Roman" panose="02020603050405020304" pitchFamily="18" charset="0"/>
              </a:rPr>
              <a:t>στόχους</a:t>
            </a:r>
            <a:r>
              <a:rPr lang="el-GR" sz="2400" dirty="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επιλέγω </a:t>
            </a:r>
            <a:r>
              <a:rPr lang="el-GR" sz="2400" dirty="0">
                <a:latin typeface="Times New Roman" panose="02020603050405020304" pitchFamily="18" charset="0"/>
                <a:cs typeface="Times New Roman" panose="02020603050405020304" pitchFamily="18" charset="0"/>
              </a:rPr>
              <a:t>βάσει αυτών τα </a:t>
            </a:r>
            <a:r>
              <a:rPr lang="el-GR" sz="2400" b="1" dirty="0">
                <a:latin typeface="Times New Roman" panose="02020603050405020304" pitchFamily="18" charset="0"/>
                <a:cs typeface="Times New Roman" panose="02020603050405020304" pitchFamily="18" charset="0"/>
              </a:rPr>
              <a:t>περιεχόμενα </a:t>
            </a:r>
            <a:r>
              <a:rPr lang="el-GR" sz="2400" dirty="0">
                <a:latin typeface="Times New Roman" panose="02020603050405020304" pitchFamily="18" charset="0"/>
                <a:cs typeface="Times New Roman" panose="02020603050405020304" pitchFamily="18" charset="0"/>
              </a:rPr>
              <a:t> και στη συνέχεια </a:t>
            </a:r>
            <a:r>
              <a:rPr lang="el-GR" sz="2400" dirty="0" smtClean="0">
                <a:latin typeface="Times New Roman" panose="02020603050405020304" pitchFamily="18" charset="0"/>
                <a:cs typeface="Times New Roman" panose="02020603050405020304" pitchFamily="18" charset="0"/>
              </a:rPr>
              <a:t>επιλέγω </a:t>
            </a:r>
            <a:r>
              <a:rPr lang="el-GR" sz="2400" dirty="0">
                <a:latin typeface="Times New Roman" panose="02020603050405020304" pitchFamily="18" charset="0"/>
                <a:cs typeface="Times New Roman" panose="02020603050405020304" pitchFamily="18" charset="0"/>
              </a:rPr>
              <a:t>τα </a:t>
            </a:r>
            <a:r>
              <a:rPr lang="el-GR" sz="2400" b="1" dirty="0">
                <a:latin typeface="Times New Roman" panose="02020603050405020304" pitchFamily="18" charset="0"/>
                <a:cs typeface="Times New Roman" panose="02020603050405020304" pitchFamily="18" charset="0"/>
              </a:rPr>
              <a:t>μέσα </a:t>
            </a:r>
            <a:r>
              <a:rPr lang="el-GR" sz="2400" dirty="0">
                <a:latin typeface="Times New Roman" panose="02020603050405020304" pitchFamily="18" charset="0"/>
                <a:cs typeface="Times New Roman" panose="02020603050405020304" pitchFamily="18" charset="0"/>
              </a:rPr>
              <a:t>και τη </a:t>
            </a:r>
            <a:r>
              <a:rPr lang="el-GR" sz="2400" b="1" dirty="0">
                <a:latin typeface="Times New Roman" panose="02020603050405020304" pitchFamily="18" charset="0"/>
                <a:cs typeface="Times New Roman" panose="02020603050405020304" pitchFamily="18" charset="0"/>
              </a:rPr>
              <a:t>μέθοδο</a:t>
            </a:r>
            <a:r>
              <a:rPr lang="el-GR" sz="2400" dirty="0">
                <a:latin typeface="Times New Roman" panose="02020603050405020304" pitchFamily="18" charset="0"/>
                <a:cs typeface="Times New Roman" panose="02020603050405020304" pitchFamily="18" charset="0"/>
              </a:rPr>
              <a:t>  που θα χρησιμοποιήσω  για τη διδασκαλία-μάθηση  των περιεχομένων και την επίτευξη των στόχων</a:t>
            </a:r>
            <a:r>
              <a:rPr lang="el-GR" sz="2400" dirty="0" smtClean="0">
                <a:latin typeface="Times New Roman" panose="02020603050405020304" pitchFamily="18" charset="0"/>
                <a:cs typeface="Times New Roman" panose="02020603050405020304" pitchFamily="18" charset="0"/>
              </a:rPr>
              <a:t>.</a:t>
            </a:r>
            <a:endParaRPr lang="de-DE"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a:solidFill>
                  <a:srgbClr val="FF0000"/>
                </a:solidFill>
                <a:latin typeface="Times New Roman" panose="02020603050405020304" pitchFamily="18" charset="0"/>
                <a:cs typeface="Times New Roman" panose="02020603050405020304" pitchFamily="18" charset="0"/>
              </a:rPr>
              <a:t>Was bedeutet pädagogischer Ansatz </a:t>
            </a:r>
            <a:r>
              <a:rPr lang="de-DE" sz="2400" dirty="0" smtClean="0">
                <a:solidFill>
                  <a:srgbClr val="FF0000"/>
                </a:solidFill>
                <a:latin typeface="Times New Roman" panose="02020603050405020304" pitchFamily="18" charset="0"/>
                <a:cs typeface="Times New Roman" panose="02020603050405020304" pitchFamily="18" charset="0"/>
              </a:rPr>
              <a:t>?</a:t>
            </a:r>
          </a:p>
          <a:p>
            <a:r>
              <a:rPr lang="de-DE" sz="2400" dirty="0" smtClean="0">
                <a:solidFill>
                  <a:srgbClr val="FF0000"/>
                </a:solidFill>
                <a:latin typeface="Times New Roman" panose="02020603050405020304" pitchFamily="18" charset="0"/>
                <a:cs typeface="Times New Roman" panose="02020603050405020304" pitchFamily="18" charset="0"/>
              </a:rPr>
              <a:t>Ausgehend </a:t>
            </a:r>
            <a:r>
              <a:rPr lang="de-DE" sz="2400" dirty="0">
                <a:solidFill>
                  <a:srgbClr val="FF0000"/>
                </a:solidFill>
                <a:latin typeface="Times New Roman" panose="02020603050405020304" pitchFamily="18" charset="0"/>
                <a:cs typeface="Times New Roman" panose="02020603050405020304" pitchFamily="18" charset="0"/>
              </a:rPr>
              <a:t>von den</a:t>
            </a:r>
            <a:r>
              <a:rPr lang="de-DE" sz="2400" b="1" dirty="0">
                <a:solidFill>
                  <a:srgbClr val="FF0000"/>
                </a:solidFill>
                <a:latin typeface="Times New Roman" panose="02020603050405020304" pitchFamily="18" charset="0"/>
                <a:cs typeface="Times New Roman" panose="02020603050405020304" pitchFamily="18" charset="0"/>
              </a:rPr>
              <a:t> Rahmenbedingungen </a:t>
            </a:r>
            <a:r>
              <a:rPr lang="de-DE" sz="2400" dirty="0">
                <a:solidFill>
                  <a:srgbClr val="FF0000"/>
                </a:solidFill>
                <a:latin typeface="Times New Roman" panose="02020603050405020304" pitchFamily="18" charset="0"/>
                <a:cs typeface="Times New Roman" panose="02020603050405020304" pitchFamily="18" charset="0"/>
              </a:rPr>
              <a:t>und den </a:t>
            </a:r>
            <a:r>
              <a:rPr lang="de-DE" sz="2400" b="1" dirty="0">
                <a:solidFill>
                  <a:srgbClr val="FF0000"/>
                </a:solidFill>
                <a:latin typeface="Times New Roman" panose="02020603050405020304" pitchFamily="18" charset="0"/>
                <a:cs typeface="Times New Roman" panose="02020603050405020304" pitchFamily="18" charset="0"/>
              </a:rPr>
              <a:t>Schülervoraussetzungen und –</a:t>
            </a:r>
            <a:r>
              <a:rPr lang="de-DE" sz="2400" b="1" dirty="0" err="1">
                <a:solidFill>
                  <a:srgbClr val="FF0000"/>
                </a:solidFill>
                <a:latin typeface="Times New Roman" panose="02020603050405020304" pitchFamily="18" charset="0"/>
                <a:cs typeface="Times New Roman" panose="02020603050405020304" pitchFamily="18" charset="0"/>
              </a:rPr>
              <a:t>bedürfnissen</a:t>
            </a:r>
            <a:r>
              <a:rPr lang="de-DE" sz="2400" b="1" dirty="0">
                <a:solidFill>
                  <a:srgbClr val="FF0000"/>
                </a:solidFill>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a) Setzung der </a:t>
            </a:r>
            <a:r>
              <a:rPr lang="de-DE" sz="2400" b="1" dirty="0">
                <a:solidFill>
                  <a:srgbClr val="FF0000"/>
                </a:solidFill>
                <a:latin typeface="Times New Roman" panose="02020603050405020304" pitchFamily="18" charset="0"/>
                <a:cs typeface="Times New Roman" panose="02020603050405020304" pitchFamily="18" charset="0"/>
              </a:rPr>
              <a:t>Ziele, </a:t>
            </a:r>
            <a:r>
              <a:rPr lang="de-DE" sz="2400" dirty="0">
                <a:solidFill>
                  <a:srgbClr val="FF0000"/>
                </a:solidFill>
                <a:latin typeface="Times New Roman" panose="02020603050405020304" pitchFamily="18" charset="0"/>
                <a:cs typeface="Times New Roman" panose="02020603050405020304" pitchFamily="18" charset="0"/>
              </a:rPr>
              <a:t>b)Auswahl der</a:t>
            </a:r>
            <a:r>
              <a:rPr lang="de-DE" sz="2400" b="1" dirty="0">
                <a:solidFill>
                  <a:srgbClr val="FF0000"/>
                </a:solidFill>
                <a:latin typeface="Times New Roman" panose="02020603050405020304" pitchFamily="18" charset="0"/>
                <a:cs typeface="Times New Roman" panose="02020603050405020304" pitchFamily="18" charset="0"/>
              </a:rPr>
              <a:t> Inhalte</a:t>
            </a:r>
            <a:r>
              <a:rPr lang="de-DE" sz="2400" dirty="0">
                <a:solidFill>
                  <a:srgbClr val="FF0000"/>
                </a:solidFill>
                <a:latin typeface="Times New Roman" panose="02020603050405020304" pitchFamily="18" charset="0"/>
                <a:cs typeface="Times New Roman" panose="02020603050405020304" pitchFamily="18" charset="0"/>
              </a:rPr>
              <a:t>, c) Wahl der Methode und Auswahl der </a:t>
            </a:r>
            <a:r>
              <a:rPr lang="de-DE" sz="2400" b="1" dirty="0">
                <a:solidFill>
                  <a:srgbClr val="FF0000"/>
                </a:solidFill>
                <a:latin typeface="Times New Roman" panose="02020603050405020304" pitchFamily="18" charset="0"/>
                <a:cs typeface="Times New Roman" panose="02020603050405020304" pitchFamily="18" charset="0"/>
              </a:rPr>
              <a:t>Medien </a:t>
            </a:r>
            <a:r>
              <a:rPr lang="de-DE" sz="2400" dirty="0">
                <a:solidFill>
                  <a:srgbClr val="FF0000"/>
                </a:solidFill>
                <a:latin typeface="Times New Roman" panose="02020603050405020304" pitchFamily="18" charset="0"/>
                <a:cs typeface="Times New Roman" panose="02020603050405020304" pitchFamily="18" charset="0"/>
              </a:rPr>
              <a:t>zum Lehren-Lernen der Inhalte und zur Erreichung der Ziele.</a:t>
            </a:r>
            <a:endParaRPr lang="el-GR" sz="2400" dirty="0">
              <a:solidFill>
                <a:srgbClr val="FF0000"/>
              </a:solidFill>
              <a:latin typeface="Times New Roman" panose="02020603050405020304" pitchFamily="18" charset="0"/>
              <a:cs typeface="Times New Roman" panose="02020603050405020304" pitchFamily="18" charset="0"/>
            </a:endParaRPr>
          </a:p>
          <a:p>
            <a:pPr marL="0" indent="0">
              <a:buNone/>
            </a:pPr>
            <a:r>
              <a:rPr lang="de-DE" sz="2400" dirty="0"/>
              <a:t> </a:t>
            </a:r>
            <a:endParaRPr lang="el-GR" sz="2400" dirty="0"/>
          </a:p>
          <a:p>
            <a:pPr marL="0" indent="0">
              <a:buNone/>
            </a:pPr>
            <a:endParaRPr lang="de-DE" sz="2400" dirty="0">
              <a:solidFill>
                <a:srgbClr val="FF0000"/>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5025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lstStyle/>
          <a:p>
            <a:r>
              <a:rPr lang="el-GR" sz="4000" dirty="0" smtClean="0">
                <a:latin typeface="Times New Roman" panose="02020603050405020304" pitchFamily="18" charset="0"/>
                <a:cs typeface="Times New Roman" panose="02020603050405020304" pitchFamily="18" charset="0"/>
              </a:rPr>
              <a:t>Εισαγωγή</a:t>
            </a:r>
            <a:r>
              <a:rPr lang="el-GR" sz="4000" dirty="0">
                <a:latin typeface="Times New Roman" panose="02020603050405020304" pitchFamily="18" charset="0"/>
                <a:cs typeface="Times New Roman" panose="02020603050405020304" pitchFamily="18" charset="0"/>
              </a:rPr>
              <a:t>/</a:t>
            </a:r>
            <a:r>
              <a:rPr lang="de-DE" sz="4000" dirty="0" smtClean="0">
                <a:solidFill>
                  <a:srgbClr val="FF0000"/>
                </a:solidFill>
                <a:latin typeface="Times New Roman" panose="02020603050405020304" pitchFamily="18" charset="0"/>
                <a:cs typeface="Times New Roman" panose="02020603050405020304" pitchFamily="18" charset="0"/>
              </a:rPr>
              <a:t>Einführung</a:t>
            </a:r>
            <a:endParaRPr lang="el-GR" sz="4000" dirty="0">
              <a:solidFill>
                <a:srgbClr val="FF00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908720"/>
            <a:ext cx="8229600" cy="5544616"/>
          </a:xfrm>
        </p:spPr>
        <p:txBody>
          <a:bodyPr/>
          <a:lstStyle/>
          <a:p>
            <a:pPr>
              <a:buFont typeface="Wingdings" panose="05000000000000000000" pitchFamily="2" charset="2"/>
              <a:buChar char="Ø"/>
            </a:pPr>
            <a:r>
              <a:rPr lang="el-GR" i="1" dirty="0" smtClean="0">
                <a:latin typeface="Times New Roman" panose="02020603050405020304" pitchFamily="18" charset="0"/>
                <a:cs typeface="Times New Roman" panose="02020603050405020304" pitchFamily="18" charset="0"/>
              </a:rPr>
              <a:t> </a:t>
            </a:r>
            <a:r>
              <a:rPr lang="el-GR" b="1" dirty="0" smtClean="0">
                <a:latin typeface="Times New Roman" panose="02020603050405020304" pitchFamily="18" charset="0"/>
                <a:cs typeface="Times New Roman" panose="02020603050405020304" pitchFamily="18" charset="0"/>
              </a:rPr>
              <a:t>Κατηγορίες ανάλυσης/ :</a:t>
            </a:r>
            <a:r>
              <a:rPr lang="de-DE" b="1" dirty="0" smtClean="0">
                <a:solidFill>
                  <a:srgbClr val="FF0000"/>
                </a:solidFill>
                <a:latin typeface="Times New Roman" panose="02020603050405020304" pitchFamily="18" charset="0"/>
                <a:cs typeface="Times New Roman" panose="02020603050405020304" pitchFamily="18" charset="0"/>
              </a:rPr>
              <a:t>Kategorien</a:t>
            </a:r>
            <a:endParaRPr lang="el-GR"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GB" sz="28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latin typeface="Times New Roman" panose="02020603050405020304" pitchFamily="18" charset="0"/>
                <a:cs typeface="Times New Roman" panose="02020603050405020304" pitchFamily="18" charset="0"/>
              </a:rPr>
              <a:t>1</a:t>
            </a:r>
            <a:r>
              <a:rPr lang="el-GR" sz="2800" b="1" baseline="30000" dirty="0" smtClean="0">
                <a:latin typeface="Times New Roman" panose="02020603050405020304" pitchFamily="18" charset="0"/>
                <a:cs typeface="Times New Roman" panose="02020603050405020304" pitchFamily="18" charset="0"/>
              </a:rPr>
              <a:t>ο</a:t>
            </a:r>
            <a:r>
              <a:rPr lang="el-GR" sz="2800" b="1" dirty="0" smtClean="0">
                <a:latin typeface="Times New Roman" panose="02020603050405020304" pitchFamily="18" charset="0"/>
                <a:cs typeface="Times New Roman" panose="02020603050405020304" pitchFamily="18" charset="0"/>
              </a:rPr>
              <a:t> ΜΕΡΟΣ </a:t>
            </a:r>
            <a:r>
              <a:rPr lang="en-GB" sz="2800" dirty="0" smtClean="0">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1.</a:t>
            </a:r>
            <a:r>
              <a:rPr lang="en-GB" sz="2800" b="1" dirty="0" smtClean="0">
                <a:solidFill>
                  <a:srgbClr val="FF0000"/>
                </a:solidFill>
                <a:latin typeface="Times New Roman" panose="02020603050405020304" pitchFamily="18" charset="0"/>
                <a:cs typeface="Times New Roman" panose="02020603050405020304" pitchFamily="18" charset="0"/>
              </a:rPr>
              <a:t>TEIL</a:t>
            </a:r>
            <a:endParaRPr lang="el-GR" sz="2800" b="1" dirty="0" smtClean="0">
              <a:solidFill>
                <a:srgbClr val="FF0000"/>
              </a:solidFill>
              <a:latin typeface="Times New Roman" panose="02020603050405020304" pitchFamily="18" charset="0"/>
              <a:cs typeface="Times New Roman" panose="02020603050405020304" pitchFamily="18" charset="0"/>
            </a:endParaRPr>
          </a:p>
          <a:p>
            <a:pPr marL="0" lvl="0" indent="0">
              <a:buNone/>
            </a:pPr>
            <a:r>
              <a:rPr lang="el-GR" sz="2000" dirty="0" smtClean="0">
                <a:latin typeface="Times New Roman" panose="02020603050405020304" pitchFamily="18" charset="0"/>
                <a:cs typeface="Times New Roman" panose="02020603050405020304" pitchFamily="18" charset="0"/>
              </a:rPr>
              <a:t>1. </a:t>
            </a:r>
            <a:r>
              <a:rPr lang="el-GR" sz="2400" b="1" u="sng" dirty="0" smtClean="0">
                <a:solidFill>
                  <a:srgbClr val="0070C0"/>
                </a:solidFill>
                <a:latin typeface="Times New Roman" panose="02020603050405020304" pitchFamily="18" charset="0"/>
                <a:cs typeface="Times New Roman" panose="02020603050405020304" pitchFamily="18" charset="0"/>
              </a:rPr>
              <a:t>Πλαίσιο</a:t>
            </a:r>
            <a:r>
              <a:rPr lang="el-GR" sz="2400" dirty="0" smtClean="0">
                <a:solidFill>
                  <a:srgbClr val="0070C0"/>
                </a:solidFill>
                <a:latin typeface="Times New Roman" panose="02020603050405020304" pitchFamily="18" charset="0"/>
                <a:cs typeface="Times New Roman" panose="02020603050405020304" pitchFamily="18" charset="0"/>
              </a:rPr>
              <a:t>(κοινωνικό</a:t>
            </a:r>
            <a:r>
              <a:rPr lang="el-GR" sz="2400" dirty="0">
                <a:solidFill>
                  <a:srgbClr val="0070C0"/>
                </a:solidFill>
                <a:latin typeface="Times New Roman" panose="02020603050405020304" pitchFamily="18" charset="0"/>
                <a:cs typeface="Times New Roman" panose="02020603050405020304" pitchFamily="18" charset="0"/>
              </a:rPr>
              <a:t>, οικονομικό, </a:t>
            </a:r>
            <a:r>
              <a:rPr lang="el-GR" sz="2400" dirty="0" smtClean="0">
                <a:solidFill>
                  <a:srgbClr val="0070C0"/>
                </a:solidFill>
                <a:latin typeface="Times New Roman" panose="02020603050405020304" pitchFamily="18" charset="0"/>
                <a:cs typeface="Times New Roman" panose="02020603050405020304" pitchFamily="18" charset="0"/>
              </a:rPr>
              <a:t>εκπαιδευτικό-πολιτικό</a:t>
            </a:r>
            <a:r>
              <a:rPr lang="el-GR" sz="2400" dirty="0">
                <a:solidFill>
                  <a:srgbClr val="0070C0"/>
                </a:solidFill>
                <a:latin typeface="Times New Roman" panose="02020603050405020304" pitchFamily="18" charset="0"/>
                <a:cs typeface="Times New Roman" panose="02020603050405020304" pitchFamily="18" charset="0"/>
              </a:rPr>
              <a:t>, </a:t>
            </a:r>
            <a:r>
              <a:rPr lang="el-GR" sz="2400" dirty="0" smtClean="0">
                <a:solidFill>
                  <a:srgbClr val="0070C0"/>
                </a:solidFill>
                <a:latin typeface="Times New Roman" panose="02020603050405020304" pitchFamily="18" charset="0"/>
                <a:cs typeface="Times New Roman" panose="02020603050405020304" pitchFamily="18" charset="0"/>
              </a:rPr>
              <a:t>πολιτισμικό </a:t>
            </a:r>
            <a:r>
              <a:rPr lang="el-GR" sz="2400" dirty="0">
                <a:solidFill>
                  <a:srgbClr val="0070C0"/>
                </a:solidFill>
                <a:latin typeface="Times New Roman" panose="02020603050405020304" pitchFamily="18" charset="0"/>
                <a:cs typeface="Times New Roman" panose="02020603050405020304" pitchFamily="18" charset="0"/>
              </a:rPr>
              <a:t>τεχνολογικό ) εντός του οποίου λαμβάνει χώρα η </a:t>
            </a:r>
            <a:r>
              <a:rPr lang="el-GR" sz="2400" dirty="0" smtClean="0">
                <a:solidFill>
                  <a:srgbClr val="0070C0"/>
                </a:solidFill>
                <a:latin typeface="Times New Roman" panose="02020603050405020304" pitchFamily="18" charset="0"/>
                <a:cs typeface="Times New Roman" panose="02020603050405020304" pitchFamily="18" charset="0"/>
              </a:rPr>
              <a:t> </a:t>
            </a:r>
            <a:r>
              <a:rPr lang="el-GR" sz="2400" dirty="0">
                <a:solidFill>
                  <a:srgbClr val="0070C0"/>
                </a:solidFill>
                <a:latin typeface="Times New Roman" panose="02020603050405020304" pitchFamily="18" charset="0"/>
                <a:cs typeface="Times New Roman" panose="02020603050405020304" pitchFamily="18" charset="0"/>
              </a:rPr>
              <a:t>εκπαίδευση </a:t>
            </a:r>
            <a:r>
              <a:rPr lang="de-DE" sz="2400" dirty="0" smtClean="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a:t>
            </a:r>
            <a:r>
              <a:rPr lang="de-DE" sz="2400" u="sng" dirty="0" smtClean="0">
                <a:solidFill>
                  <a:srgbClr val="FF0000"/>
                </a:solidFill>
                <a:latin typeface="Times New Roman" panose="02020603050405020304" pitchFamily="18" charset="0"/>
                <a:cs typeface="Times New Roman" panose="02020603050405020304" pitchFamily="18" charset="0"/>
              </a:rPr>
              <a:t>Rahmenbedingungen</a:t>
            </a:r>
            <a:r>
              <a:rPr lang="de-DE"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 </a:t>
            </a:r>
            <a:endParaRPr lang="el-GR" sz="2400" dirty="0">
              <a:latin typeface="Times New Roman" panose="02020603050405020304" pitchFamily="18" charset="0"/>
              <a:cs typeface="Times New Roman" panose="02020603050405020304" pitchFamily="18" charset="0"/>
            </a:endParaRPr>
          </a:p>
          <a:p>
            <a:pPr marL="0" lvl="0" indent="0">
              <a:buNone/>
            </a:pPr>
            <a:r>
              <a:rPr lang="el-GR" sz="2400" u="sng" dirty="0" smtClean="0">
                <a:solidFill>
                  <a:srgbClr val="0070C0"/>
                </a:solidFill>
                <a:latin typeface="Times New Roman" panose="02020603050405020304" pitchFamily="18" charset="0"/>
                <a:cs typeface="Times New Roman" panose="02020603050405020304" pitchFamily="18" charset="0"/>
              </a:rPr>
              <a:t>2.Δρώντα </a:t>
            </a:r>
            <a:r>
              <a:rPr lang="el-GR" sz="2400" b="1" u="sng" dirty="0" smtClean="0">
                <a:solidFill>
                  <a:srgbClr val="0070C0"/>
                </a:solidFill>
                <a:latin typeface="Times New Roman" panose="02020603050405020304" pitchFamily="18" charset="0"/>
                <a:cs typeface="Times New Roman" panose="02020603050405020304" pitchFamily="18" charset="0"/>
              </a:rPr>
              <a:t> </a:t>
            </a:r>
            <a:r>
              <a:rPr lang="el-GR" sz="2400" b="1" u="sng" dirty="0">
                <a:solidFill>
                  <a:srgbClr val="0070C0"/>
                </a:solidFill>
                <a:latin typeface="Times New Roman" panose="02020603050405020304" pitchFamily="18" charset="0"/>
                <a:cs typeface="Times New Roman" panose="02020603050405020304" pitchFamily="18" charset="0"/>
              </a:rPr>
              <a:t>πρόσωπα </a:t>
            </a:r>
            <a:r>
              <a:rPr lang="el-GR" sz="2400" dirty="0">
                <a:solidFill>
                  <a:srgbClr val="0070C0"/>
                </a:solidFill>
                <a:latin typeface="Times New Roman" panose="02020603050405020304" pitchFamily="18" charset="0"/>
                <a:cs typeface="Times New Roman" panose="02020603050405020304" pitchFamily="18" charset="0"/>
              </a:rPr>
              <a:t>στην εκπαίδευση (μαθητές, δάσκαλοι, γονείς</a:t>
            </a:r>
            <a:r>
              <a:rPr lang="el-GR" sz="2400" dirty="0" smtClean="0">
                <a:latin typeface="Times New Roman" panose="02020603050405020304" pitchFamily="18" charset="0"/>
                <a:cs typeface="Times New Roman" panose="02020603050405020304" pitchFamily="18" charset="0"/>
              </a:rPr>
              <a:t>)</a:t>
            </a:r>
            <a:r>
              <a:rPr lang="de-DE" sz="2400" dirty="0" smtClean="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 </a:t>
            </a:r>
            <a:r>
              <a:rPr lang="de-DE" sz="2400" u="sng" dirty="0" smtClean="0">
                <a:solidFill>
                  <a:srgbClr val="FF0000"/>
                </a:solidFill>
                <a:latin typeface="Times New Roman" panose="02020603050405020304" pitchFamily="18" charset="0"/>
                <a:cs typeface="Times New Roman" panose="02020603050405020304" pitchFamily="18" charset="0"/>
              </a:rPr>
              <a:t>Agierende Personen </a:t>
            </a:r>
            <a:endParaRPr lang="el-GR" sz="2400" u="sng" dirty="0">
              <a:solidFill>
                <a:srgbClr val="FF0000"/>
              </a:solidFill>
              <a:latin typeface="Times New Roman" panose="02020603050405020304" pitchFamily="18" charset="0"/>
              <a:cs typeface="Times New Roman" panose="02020603050405020304" pitchFamily="18" charset="0"/>
            </a:endParaRPr>
          </a:p>
          <a:p>
            <a:pPr marL="0" lvl="0" indent="0">
              <a:buNone/>
            </a:pPr>
            <a:r>
              <a:rPr lang="el-GR" sz="2400" u="sng" dirty="0" smtClean="0">
                <a:latin typeface="Times New Roman" panose="02020603050405020304" pitchFamily="18" charset="0"/>
                <a:cs typeface="Times New Roman" panose="02020603050405020304" pitchFamily="18" charset="0"/>
              </a:rPr>
              <a:t>3.</a:t>
            </a:r>
            <a:r>
              <a:rPr lang="el-GR" sz="2400" b="1" u="sng" dirty="0" smtClean="0">
                <a:solidFill>
                  <a:srgbClr val="0070C0"/>
                </a:solidFill>
                <a:latin typeface="Times New Roman" panose="02020603050405020304" pitchFamily="18" charset="0"/>
                <a:cs typeface="Times New Roman" panose="02020603050405020304" pitchFamily="18" charset="0"/>
              </a:rPr>
              <a:t>Στόχοι</a:t>
            </a:r>
            <a:r>
              <a:rPr lang="el-GR" sz="2400" u="sng" dirty="0" smtClean="0">
                <a:latin typeface="Times New Roman" panose="02020603050405020304" pitchFamily="18" charset="0"/>
                <a:cs typeface="Times New Roman" panose="02020603050405020304" pitchFamily="18" charset="0"/>
              </a:rPr>
              <a:t> / </a:t>
            </a:r>
            <a:r>
              <a:rPr lang="de-DE" sz="2400" u="sng" dirty="0" smtClean="0">
                <a:solidFill>
                  <a:srgbClr val="FF0000"/>
                </a:solidFill>
                <a:latin typeface="Times New Roman" panose="02020603050405020304" pitchFamily="18" charset="0"/>
                <a:cs typeface="Times New Roman" panose="02020603050405020304" pitchFamily="18" charset="0"/>
              </a:rPr>
              <a:t>Ziele</a:t>
            </a:r>
          </a:p>
          <a:p>
            <a:pPr marL="0" lvl="0" indent="0" algn="ctr">
              <a:buNone/>
            </a:pPr>
            <a:r>
              <a:rPr lang="de-DE" sz="2800" b="1" dirty="0" smtClean="0">
                <a:latin typeface="Times New Roman" panose="02020603050405020304" pitchFamily="18" charset="0"/>
                <a:cs typeface="Times New Roman" panose="02020603050405020304" pitchFamily="18" charset="0"/>
              </a:rPr>
              <a:t>2o  </a:t>
            </a:r>
            <a:r>
              <a:rPr lang="el-GR" sz="2800" b="1" dirty="0" smtClean="0">
                <a:latin typeface="Times New Roman" panose="02020603050405020304" pitchFamily="18" charset="0"/>
                <a:cs typeface="Times New Roman" panose="02020603050405020304" pitchFamily="18" charset="0"/>
              </a:rPr>
              <a:t>ΜΕΡΟΣ </a:t>
            </a:r>
            <a:r>
              <a:rPr lang="de-DE" sz="2800" dirty="0" smtClean="0">
                <a:solidFill>
                  <a:srgbClr val="FF0000"/>
                </a:solidFill>
                <a:latin typeface="Times New Roman" panose="02020603050405020304" pitchFamily="18" charset="0"/>
                <a:cs typeface="Times New Roman" panose="02020603050405020304" pitchFamily="18" charset="0"/>
              </a:rPr>
              <a:t>/ 2. TEIL </a:t>
            </a:r>
            <a:endParaRPr lang="el-GR" sz="2800" dirty="0">
              <a:solidFill>
                <a:srgbClr val="FF0000"/>
              </a:solidFill>
              <a:latin typeface="Times New Roman" panose="02020603050405020304" pitchFamily="18" charset="0"/>
              <a:cs typeface="Times New Roman" panose="02020603050405020304" pitchFamily="18" charset="0"/>
            </a:endParaRPr>
          </a:p>
          <a:p>
            <a:pPr marL="0" lvl="0" indent="0">
              <a:buNone/>
            </a:pPr>
            <a:r>
              <a:rPr lang="el-GR" sz="2400" u="sng" dirty="0" smtClean="0">
                <a:solidFill>
                  <a:srgbClr val="00B050"/>
                </a:solidFill>
                <a:latin typeface="Times New Roman" panose="02020603050405020304" pitchFamily="18" charset="0"/>
                <a:cs typeface="Times New Roman" panose="02020603050405020304" pitchFamily="18" charset="0"/>
              </a:rPr>
              <a:t>4.</a:t>
            </a:r>
            <a:r>
              <a:rPr lang="el-GR" sz="2400" b="1" u="sng" dirty="0" smtClean="0">
                <a:solidFill>
                  <a:srgbClr val="00B050"/>
                </a:solidFill>
                <a:latin typeface="Times New Roman" panose="02020603050405020304" pitchFamily="18" charset="0"/>
                <a:cs typeface="Times New Roman" panose="02020603050405020304" pitchFamily="18" charset="0"/>
              </a:rPr>
              <a:t>Περιεχόμενα</a:t>
            </a:r>
            <a:r>
              <a:rPr lang="de-DE" sz="2400" u="sng" dirty="0" smtClean="0">
                <a:latin typeface="Times New Roman" panose="02020603050405020304" pitchFamily="18" charset="0"/>
                <a:cs typeface="Times New Roman" panose="02020603050405020304" pitchFamily="18" charset="0"/>
              </a:rPr>
              <a:t> </a:t>
            </a:r>
            <a:r>
              <a:rPr lang="el-GR" sz="2400" u="sng" dirty="0" smtClean="0">
                <a:latin typeface="Times New Roman" panose="02020603050405020304" pitchFamily="18" charset="0"/>
                <a:cs typeface="Times New Roman" panose="02020603050405020304" pitchFamily="18" charset="0"/>
              </a:rPr>
              <a:t>/ </a:t>
            </a:r>
            <a:r>
              <a:rPr lang="de-DE" sz="2400" u="sng" dirty="0" smtClean="0">
                <a:solidFill>
                  <a:srgbClr val="FF0000"/>
                </a:solidFill>
                <a:latin typeface="Times New Roman" panose="02020603050405020304" pitchFamily="18" charset="0"/>
                <a:cs typeface="Times New Roman" panose="02020603050405020304" pitchFamily="18" charset="0"/>
              </a:rPr>
              <a:t>Inhalte</a:t>
            </a:r>
            <a:endParaRPr lang="el-GR" sz="2400" u="sng" dirty="0">
              <a:latin typeface="Times New Roman" panose="02020603050405020304" pitchFamily="18" charset="0"/>
              <a:cs typeface="Times New Roman" panose="02020603050405020304" pitchFamily="18" charset="0"/>
            </a:endParaRPr>
          </a:p>
          <a:p>
            <a:pPr marL="0" lvl="0" indent="0">
              <a:buNone/>
            </a:pPr>
            <a:r>
              <a:rPr lang="el-GR" sz="2400" dirty="0">
                <a:solidFill>
                  <a:srgbClr val="00B050"/>
                </a:solidFill>
                <a:latin typeface="Times New Roman" panose="02020603050405020304" pitchFamily="18" charset="0"/>
                <a:cs typeface="Times New Roman" panose="02020603050405020304" pitchFamily="18" charset="0"/>
              </a:rPr>
              <a:t>5</a:t>
            </a:r>
            <a:r>
              <a:rPr lang="el-GR" sz="2400" u="sng" dirty="0" smtClean="0">
                <a:solidFill>
                  <a:srgbClr val="00B050"/>
                </a:solidFill>
                <a:latin typeface="Times New Roman" panose="02020603050405020304" pitchFamily="18" charset="0"/>
                <a:cs typeface="Times New Roman" panose="02020603050405020304" pitchFamily="18" charset="0"/>
              </a:rPr>
              <a:t>.</a:t>
            </a:r>
            <a:r>
              <a:rPr lang="el-GR" sz="2400" b="1" u="sng" dirty="0" smtClean="0">
                <a:solidFill>
                  <a:srgbClr val="00B050"/>
                </a:solidFill>
                <a:latin typeface="Times New Roman" panose="02020603050405020304" pitchFamily="18" charset="0"/>
                <a:cs typeface="Times New Roman" panose="02020603050405020304" pitchFamily="18" charset="0"/>
              </a:rPr>
              <a:t>Μέσα</a:t>
            </a:r>
            <a:r>
              <a:rPr lang="el-GR" sz="2400" u="sng" dirty="0" smtClean="0">
                <a:solidFill>
                  <a:srgbClr val="00B050"/>
                </a:solidFill>
                <a:latin typeface="Times New Roman" panose="02020603050405020304" pitchFamily="18" charset="0"/>
                <a:cs typeface="Times New Roman" panose="02020603050405020304" pitchFamily="18" charset="0"/>
              </a:rPr>
              <a:t> </a:t>
            </a:r>
            <a:r>
              <a:rPr lang="el-GR" sz="2400" dirty="0">
                <a:solidFill>
                  <a:srgbClr val="00B050"/>
                </a:solidFill>
                <a:latin typeface="Times New Roman" panose="02020603050405020304" pitchFamily="18" charset="0"/>
                <a:cs typeface="Times New Roman" panose="02020603050405020304" pitchFamily="18" charset="0"/>
              </a:rPr>
              <a:t>(εδώ εντάσσονται οι ΤΠΕ, συμπεριλαμβανομένης της ΤΝ</a:t>
            </a:r>
            <a:r>
              <a:rPr lang="el-GR" sz="2400" dirty="0" smtClean="0">
                <a:solidFill>
                  <a:srgbClr val="00B050"/>
                </a:solidFill>
                <a:latin typeface="Times New Roman" panose="02020603050405020304" pitchFamily="18" charset="0"/>
                <a:cs typeface="Times New Roman" panose="02020603050405020304" pitchFamily="18" charset="0"/>
              </a:rPr>
              <a:t>)</a:t>
            </a:r>
            <a:r>
              <a:rPr lang="de-DE" sz="2400" dirty="0" smtClean="0">
                <a:solidFill>
                  <a:srgbClr val="00B050"/>
                </a:solidFill>
                <a:latin typeface="Times New Roman" panose="02020603050405020304" pitchFamily="18" charset="0"/>
                <a:cs typeface="Times New Roman" panose="02020603050405020304" pitchFamily="18" charset="0"/>
              </a:rPr>
              <a:t> </a:t>
            </a:r>
            <a:r>
              <a:rPr lang="el-GR" sz="2400" dirty="0" smtClean="0">
                <a:solidFill>
                  <a:srgbClr val="00B050"/>
                </a:solidFill>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a:t>
            </a:r>
            <a:r>
              <a:rPr lang="de-DE" sz="2400" u="sng" dirty="0" smtClean="0">
                <a:solidFill>
                  <a:srgbClr val="FF0000"/>
                </a:solidFill>
                <a:latin typeface="Times New Roman" panose="02020603050405020304" pitchFamily="18" charset="0"/>
                <a:cs typeface="Times New Roman" panose="02020603050405020304" pitchFamily="18" charset="0"/>
              </a:rPr>
              <a:t>Medien </a:t>
            </a:r>
            <a:endParaRPr lang="el-GR" sz="2400" u="sng" dirty="0">
              <a:solidFill>
                <a:srgbClr val="FF0000"/>
              </a:solidFill>
              <a:latin typeface="Times New Roman" panose="02020603050405020304" pitchFamily="18" charset="0"/>
              <a:cs typeface="Times New Roman" panose="02020603050405020304" pitchFamily="18" charset="0"/>
            </a:endParaRPr>
          </a:p>
          <a:p>
            <a:pPr marL="0" lvl="0" indent="0">
              <a:buNone/>
            </a:pPr>
            <a:r>
              <a:rPr lang="el-GR" sz="2400" dirty="0" smtClean="0">
                <a:latin typeface="Times New Roman" panose="02020603050405020304" pitchFamily="18" charset="0"/>
                <a:cs typeface="Times New Roman" panose="02020603050405020304" pitchFamily="18" charset="0"/>
              </a:rPr>
              <a:t> </a:t>
            </a:r>
            <a:endParaRPr lang="el-GR" sz="2400" dirty="0">
              <a:solidFill>
                <a:srgbClr val="FF0000"/>
              </a:solidFill>
              <a:latin typeface="Times New Roman" panose="02020603050405020304" pitchFamily="18" charset="0"/>
              <a:cs typeface="Times New Roman" panose="02020603050405020304" pitchFamily="18" charset="0"/>
            </a:endParaRPr>
          </a:p>
          <a:p>
            <a:endParaRPr lang="el-GR" sz="2000" i="1"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endParaRPr lang="el-G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01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80728"/>
          </a:xfrm>
        </p:spPr>
        <p:txBody>
          <a:bodyPr/>
          <a:lstStyle/>
          <a:p>
            <a:r>
              <a:rPr lang="el-GR" sz="3600" b="1" dirty="0" smtClean="0"/>
              <a:t/>
            </a:r>
            <a:br>
              <a:rPr lang="el-GR" sz="3600" b="1" dirty="0" smtClean="0"/>
            </a:br>
            <a:r>
              <a:rPr lang="el-GR" sz="2800" b="1" dirty="0" smtClean="0">
                <a:latin typeface="Times New Roman" panose="02020603050405020304" pitchFamily="18" charset="0"/>
                <a:cs typeface="Times New Roman" panose="02020603050405020304" pitchFamily="18" charset="0"/>
              </a:rPr>
              <a:t>1.Πλαίσιο </a:t>
            </a:r>
            <a:r>
              <a:rPr lang="el-GR" sz="2800" b="1" dirty="0">
                <a:latin typeface="Times New Roman" panose="02020603050405020304" pitchFamily="18" charset="0"/>
                <a:cs typeface="Times New Roman" panose="02020603050405020304" pitchFamily="18" charset="0"/>
              </a:rPr>
              <a:t>και  επίκαιρα </a:t>
            </a:r>
            <a:r>
              <a:rPr lang="el-GR" sz="2800" b="1" dirty="0" smtClean="0">
                <a:latin typeface="Times New Roman" panose="02020603050405020304" pitchFamily="18" charset="0"/>
                <a:cs typeface="Times New Roman" panose="02020603050405020304" pitchFamily="18" charset="0"/>
              </a:rPr>
              <a:t>προβλήματα</a:t>
            </a:r>
            <a:br>
              <a:rPr lang="el-GR" sz="2800" b="1" dirty="0" smtClean="0">
                <a:latin typeface="Times New Roman" panose="02020603050405020304" pitchFamily="18" charset="0"/>
                <a:cs typeface="Times New Roman" panose="02020603050405020304" pitchFamily="18" charset="0"/>
              </a:rPr>
            </a:br>
            <a:r>
              <a:rPr lang="el-GR" sz="2800" dirty="0" smtClean="0">
                <a:latin typeface="Times New Roman" panose="02020603050405020304" pitchFamily="18" charset="0"/>
                <a:cs typeface="Times New Roman" panose="02020603050405020304" pitchFamily="18" charset="0"/>
              </a:rPr>
              <a:t> </a:t>
            </a:r>
            <a:r>
              <a:rPr lang="de-DE" sz="2800" dirty="0" smtClean="0">
                <a:solidFill>
                  <a:srgbClr val="FF0000"/>
                </a:solidFill>
                <a:latin typeface="Times New Roman" panose="02020603050405020304" pitchFamily="18" charset="0"/>
                <a:cs typeface="Times New Roman" panose="02020603050405020304" pitchFamily="18" charset="0"/>
              </a:rPr>
              <a:t>Rahmenbedingungen</a:t>
            </a:r>
            <a:r>
              <a:rPr lang="el-GR" sz="2800" dirty="0" smtClean="0">
                <a:solidFill>
                  <a:srgbClr val="FF0000"/>
                </a:solidFill>
                <a:latin typeface="Times New Roman" panose="02020603050405020304" pitchFamily="18" charset="0"/>
                <a:cs typeface="Times New Roman" panose="02020603050405020304" pitchFamily="18" charset="0"/>
              </a:rPr>
              <a:t> </a:t>
            </a:r>
            <a:r>
              <a:rPr lang="de-DE" sz="2800" dirty="0" smtClean="0">
                <a:solidFill>
                  <a:srgbClr val="FF0000"/>
                </a:solidFill>
                <a:latin typeface="Times New Roman" panose="02020603050405020304" pitchFamily="18" charset="0"/>
                <a:cs typeface="Times New Roman" panose="02020603050405020304" pitchFamily="18" charset="0"/>
              </a:rPr>
              <a:t>u. Schlüsselprobleme</a:t>
            </a:r>
            <a:r>
              <a:rPr lang="el-GR" sz="2800" dirty="0" smtClean="0">
                <a:solidFill>
                  <a:srgbClr val="FF0000"/>
                </a:solidFill>
                <a:latin typeface="Times New Roman" panose="02020603050405020304" pitchFamily="18" charset="0"/>
                <a:cs typeface="Times New Roman" panose="02020603050405020304" pitchFamily="18" charset="0"/>
              </a:rPr>
              <a:t> </a:t>
            </a:r>
            <a:r>
              <a:rPr lang="el-GR" sz="2800" b="1" dirty="0" smtClean="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
            </a:r>
            <a:br>
              <a:rPr lang="el-GR" sz="3200" dirty="0">
                <a:latin typeface="Times New Roman" panose="02020603050405020304" pitchFamily="18" charset="0"/>
                <a:cs typeface="Times New Roman" panose="02020603050405020304" pitchFamily="18" charset="0"/>
              </a:rPr>
            </a:b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052736"/>
            <a:ext cx="8229600" cy="5616624"/>
          </a:xfrm>
        </p:spPr>
        <p:txBody>
          <a:bodyPr/>
          <a:lstStyle/>
          <a:p>
            <a:pPr marL="0" indent="0" algn="ctr">
              <a:buNone/>
            </a:pPr>
            <a:r>
              <a:rPr lang="de-DE" sz="2400" b="1"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Τρία σημεία / </a:t>
            </a:r>
            <a:r>
              <a:rPr lang="de-DE" sz="2400" b="1" dirty="0" smtClean="0">
                <a:solidFill>
                  <a:srgbClr val="FF0000"/>
                </a:solidFill>
                <a:latin typeface="Times New Roman" panose="02020603050405020304" pitchFamily="18" charset="0"/>
                <a:cs typeface="Times New Roman" panose="02020603050405020304" pitchFamily="18" charset="0"/>
              </a:rPr>
              <a:t>Drei Punkte</a:t>
            </a:r>
            <a:r>
              <a:rPr lang="el-GR" sz="2400" b="1" dirty="0" smtClean="0">
                <a:solidFill>
                  <a:srgbClr val="FF0000"/>
                </a:solidFill>
                <a:latin typeface="Times New Roman" panose="02020603050405020304" pitchFamily="18" charset="0"/>
                <a:cs typeface="Times New Roman" panose="02020603050405020304" pitchFamily="18" charset="0"/>
              </a:rPr>
              <a:t>:</a:t>
            </a:r>
            <a:endParaRPr lang="de-DE" sz="2400" b="1" dirty="0" smtClean="0">
              <a:solidFill>
                <a:srgbClr val="FF0000"/>
              </a:solidFill>
              <a:latin typeface="Times New Roman" panose="02020603050405020304" pitchFamily="18" charset="0"/>
              <a:cs typeface="Times New Roman" panose="02020603050405020304" pitchFamily="18" charset="0"/>
            </a:endParaRPr>
          </a:p>
          <a:p>
            <a:pPr marL="457200" indent="-457200">
              <a:buAutoNum type="arabicPeriod"/>
            </a:pPr>
            <a:r>
              <a:rPr lang="el-GR" sz="2400" b="1" dirty="0" smtClean="0">
                <a:latin typeface="Times New Roman" panose="02020603050405020304" pitchFamily="18" charset="0"/>
                <a:cs typeface="Times New Roman" panose="02020603050405020304" pitchFamily="18" charset="0"/>
              </a:rPr>
              <a:t>Επίκαιρα προβλήματα</a:t>
            </a:r>
            <a:r>
              <a:rPr lang="en-GB"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π.χ. Πόλεμοι</a:t>
            </a:r>
            <a:r>
              <a:rPr lang="en-GB"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 πανδημίες, οικ. </a:t>
            </a:r>
            <a:r>
              <a:rPr lang="el-GR" sz="2000" dirty="0">
                <a:latin typeface="Times New Roman" panose="02020603050405020304" pitchFamily="18" charset="0"/>
                <a:cs typeface="Times New Roman" panose="02020603050405020304" pitchFamily="18" charset="0"/>
              </a:rPr>
              <a:t>Κρίσεις/  </a:t>
            </a:r>
            <a:r>
              <a:rPr lang="de-DE" sz="2000" dirty="0">
                <a:solidFill>
                  <a:srgbClr val="FF0000"/>
                </a:solidFill>
                <a:latin typeface="Times New Roman" panose="02020603050405020304" pitchFamily="18" charset="0"/>
                <a:cs typeface="Times New Roman" panose="02020603050405020304" pitchFamily="18" charset="0"/>
              </a:rPr>
              <a:t> </a:t>
            </a:r>
            <a:r>
              <a:rPr lang="de-DE" sz="2000" dirty="0" smtClean="0">
                <a:solidFill>
                  <a:srgbClr val="FF0000"/>
                </a:solidFill>
                <a:latin typeface="Times New Roman" panose="02020603050405020304" pitchFamily="18" charset="0"/>
                <a:cs typeface="Times New Roman" panose="02020603050405020304" pitchFamily="18" charset="0"/>
              </a:rPr>
              <a:t> </a:t>
            </a:r>
            <a:r>
              <a:rPr lang="de-DE" sz="2400" b="1" dirty="0" smtClean="0">
                <a:solidFill>
                  <a:srgbClr val="FF0000"/>
                </a:solidFill>
                <a:latin typeface="Times New Roman" panose="02020603050405020304" pitchFamily="18" charset="0"/>
                <a:cs typeface="Times New Roman" panose="02020603050405020304" pitchFamily="18" charset="0"/>
              </a:rPr>
              <a:t>Aktuelle </a:t>
            </a:r>
            <a:r>
              <a:rPr lang="de-DE" sz="2400" b="1" dirty="0">
                <a:solidFill>
                  <a:srgbClr val="FF0000"/>
                </a:solidFill>
                <a:latin typeface="Times New Roman" panose="02020603050405020304" pitchFamily="18" charset="0"/>
                <a:cs typeface="Times New Roman" panose="02020603050405020304" pitchFamily="18" charset="0"/>
              </a:rPr>
              <a:t>Schlüsselprobleme</a:t>
            </a:r>
            <a:r>
              <a:rPr lang="el-GR" sz="2400" b="1" dirty="0">
                <a:solidFill>
                  <a:srgbClr val="FF0000"/>
                </a:solidFill>
                <a:latin typeface="Times New Roman" panose="02020603050405020304" pitchFamily="18" charset="0"/>
                <a:cs typeface="Times New Roman" panose="02020603050405020304" pitchFamily="18" charset="0"/>
              </a:rPr>
              <a:t> </a:t>
            </a:r>
            <a:endParaRPr lang="de-DE" sz="24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GB" sz="2400" dirty="0" smtClean="0">
              <a:latin typeface="Times New Roman" panose="02020603050405020304" pitchFamily="18" charset="0"/>
              <a:cs typeface="Times New Roman" panose="02020603050405020304" pitchFamily="18" charset="0"/>
            </a:endParaRPr>
          </a:p>
          <a:p>
            <a:pPr marL="0" indent="0">
              <a:buNone/>
            </a:pPr>
            <a:r>
              <a:rPr lang="el-GR" sz="2400" b="1" dirty="0" smtClean="0">
                <a:latin typeface="Times New Roman" panose="02020603050405020304" pitchFamily="18" charset="0"/>
                <a:cs typeface="Times New Roman" panose="02020603050405020304" pitchFamily="18" charset="0"/>
              </a:rPr>
              <a:t>2.Τεχνολογικές εξελίξεις και κοινωνικές αλλαγές/ </a:t>
            </a:r>
            <a:r>
              <a:rPr lang="de-DE" sz="2400" b="1" dirty="0" smtClean="0">
                <a:solidFill>
                  <a:srgbClr val="FF0000"/>
                </a:solidFill>
                <a:latin typeface="Times New Roman" panose="02020603050405020304" pitchFamily="18" charset="0"/>
                <a:cs typeface="Times New Roman" panose="02020603050405020304" pitchFamily="18" charset="0"/>
              </a:rPr>
              <a:t>Technologischer Vorschritt u. sozialer Wechsel  </a:t>
            </a:r>
            <a:endParaRPr lang="el-GR" sz="24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r>
              <a:rPr lang="el-GR" sz="2400" b="1" dirty="0" smtClean="0">
                <a:latin typeface="Times New Roman" panose="02020603050405020304" pitchFamily="18" charset="0"/>
                <a:cs typeface="Times New Roman" panose="02020603050405020304" pitchFamily="18" charset="0"/>
              </a:rPr>
              <a:t>3.Συνθήκες </a:t>
            </a:r>
            <a:r>
              <a:rPr lang="el-GR" sz="2400" b="1" dirty="0">
                <a:latin typeface="Times New Roman" panose="02020603050405020304" pitchFamily="18" charset="0"/>
                <a:cs typeface="Times New Roman" panose="02020603050405020304" pitchFamily="18" charset="0"/>
              </a:rPr>
              <a:t>στις χώρες </a:t>
            </a:r>
            <a:r>
              <a:rPr lang="el-GR" sz="2400" b="1" dirty="0" smtClean="0">
                <a:latin typeface="Times New Roman" panose="02020603050405020304" pitchFamily="18" charset="0"/>
                <a:cs typeface="Times New Roman" panose="02020603050405020304" pitchFamily="18" charset="0"/>
              </a:rPr>
              <a:t>διαμονής</a:t>
            </a:r>
            <a:r>
              <a:rPr lang="en-GB" sz="2400" b="1"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και  </a:t>
            </a:r>
            <a:r>
              <a:rPr lang="el-GR" sz="2400" b="1" dirty="0">
                <a:latin typeface="Times New Roman" panose="02020603050405020304" pitchFamily="18" charset="0"/>
                <a:cs typeface="Times New Roman" panose="02020603050405020304" pitchFamily="18" charset="0"/>
              </a:rPr>
              <a:t>στις ελληνικές κοινότητες </a:t>
            </a:r>
            <a:endParaRPr lang="de-DE" sz="2400" b="1" dirty="0" smtClean="0">
              <a:latin typeface="Times New Roman" panose="02020603050405020304" pitchFamily="18" charset="0"/>
              <a:cs typeface="Times New Roman" panose="02020603050405020304" pitchFamily="18" charset="0"/>
            </a:endParaRPr>
          </a:p>
          <a:p>
            <a:pPr marL="0" indent="0">
              <a:buNone/>
            </a:pPr>
            <a:r>
              <a:rPr lang="de-DE" sz="2400" b="1" dirty="0" smtClean="0">
                <a:solidFill>
                  <a:srgbClr val="FF0000"/>
                </a:solidFill>
                <a:latin typeface="Times New Roman" panose="02020603050405020304" pitchFamily="18" charset="0"/>
                <a:cs typeface="Times New Roman" panose="02020603050405020304" pitchFamily="18" charset="0"/>
              </a:rPr>
              <a:t>Verhältnisse in den Aufnahmeländern und in den </a:t>
            </a:r>
            <a:r>
              <a:rPr lang="de-DE" sz="2400" b="1" dirty="0" err="1" smtClean="0">
                <a:solidFill>
                  <a:srgbClr val="FF0000"/>
                </a:solidFill>
                <a:latin typeface="Times New Roman" panose="02020603050405020304" pitchFamily="18" charset="0"/>
                <a:cs typeface="Times New Roman" panose="02020603050405020304" pitchFamily="18" charset="0"/>
              </a:rPr>
              <a:t>gr.</a:t>
            </a:r>
            <a:r>
              <a:rPr lang="de-DE" sz="2400" b="1" dirty="0" smtClean="0">
                <a:solidFill>
                  <a:srgbClr val="FF0000"/>
                </a:solidFill>
                <a:latin typeface="Times New Roman" panose="02020603050405020304" pitchFamily="18" charset="0"/>
                <a:cs typeface="Times New Roman" panose="02020603050405020304" pitchFamily="18" charset="0"/>
              </a:rPr>
              <a:t> Communities </a:t>
            </a:r>
            <a:endParaRPr lang="el-GR" sz="24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99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lstStyle/>
          <a:p>
            <a:r>
              <a:rPr lang="el-GR" sz="3600" b="1" dirty="0" smtClean="0"/>
              <a:t/>
            </a:r>
            <a:br>
              <a:rPr lang="el-GR" sz="3600" b="1" dirty="0" smtClean="0"/>
            </a:br>
            <a:r>
              <a:rPr lang="el-GR" sz="3200" b="1" dirty="0" smtClean="0">
                <a:latin typeface="Times New Roman" panose="02020603050405020304" pitchFamily="18" charset="0"/>
                <a:cs typeface="Times New Roman" panose="02020603050405020304" pitchFamily="18" charset="0"/>
              </a:rPr>
              <a:t>1.Πλαίσιο </a:t>
            </a:r>
            <a:r>
              <a:rPr lang="el-GR" sz="3200" b="1" dirty="0">
                <a:latin typeface="Times New Roman" panose="02020603050405020304" pitchFamily="18" charset="0"/>
                <a:cs typeface="Times New Roman" panose="02020603050405020304" pitchFamily="18" charset="0"/>
              </a:rPr>
              <a:t>και  επίκαιρα </a:t>
            </a:r>
            <a:r>
              <a:rPr lang="el-GR" sz="3200" b="1" dirty="0" smtClean="0">
                <a:latin typeface="Times New Roman" panose="02020603050405020304" pitchFamily="18" charset="0"/>
                <a:cs typeface="Times New Roman" panose="02020603050405020304" pitchFamily="18" charset="0"/>
              </a:rPr>
              <a:t>προβλήματα</a:t>
            </a:r>
            <a:br>
              <a:rPr lang="el-GR" sz="3200" b="1" dirty="0" smtClean="0">
                <a:latin typeface="Times New Roman" panose="02020603050405020304" pitchFamily="18" charset="0"/>
                <a:cs typeface="Times New Roman" panose="02020603050405020304" pitchFamily="18" charset="0"/>
              </a:rPr>
            </a:br>
            <a:r>
              <a:rPr lang="el-GR" sz="3200" dirty="0" smtClean="0">
                <a:latin typeface="Times New Roman" panose="02020603050405020304" pitchFamily="18" charset="0"/>
                <a:cs typeface="Times New Roman" panose="02020603050405020304" pitchFamily="18" charset="0"/>
              </a:rPr>
              <a:t> </a:t>
            </a:r>
            <a:r>
              <a:rPr lang="de-DE" sz="3200" dirty="0" smtClean="0">
                <a:solidFill>
                  <a:srgbClr val="FF0000"/>
                </a:solidFill>
                <a:latin typeface="Times New Roman" panose="02020603050405020304" pitchFamily="18" charset="0"/>
                <a:cs typeface="Times New Roman" panose="02020603050405020304" pitchFamily="18" charset="0"/>
              </a:rPr>
              <a:t>Rahmenbedingungen</a:t>
            </a:r>
            <a:r>
              <a:rPr lang="el-GR" sz="3200" dirty="0" smtClean="0">
                <a:solidFill>
                  <a:srgbClr val="FF0000"/>
                </a:solidFill>
                <a:latin typeface="Times New Roman" panose="02020603050405020304" pitchFamily="18" charset="0"/>
                <a:cs typeface="Times New Roman" panose="02020603050405020304" pitchFamily="18" charset="0"/>
              </a:rPr>
              <a:t> </a:t>
            </a:r>
            <a:r>
              <a:rPr lang="de-DE" sz="3200" dirty="0" smtClean="0">
                <a:solidFill>
                  <a:srgbClr val="FF0000"/>
                </a:solidFill>
                <a:latin typeface="Times New Roman" panose="02020603050405020304" pitchFamily="18" charset="0"/>
                <a:cs typeface="Times New Roman" panose="02020603050405020304" pitchFamily="18" charset="0"/>
              </a:rPr>
              <a:t>u. aktuelle </a:t>
            </a:r>
            <a:r>
              <a:rPr lang="de-DE" sz="3200" dirty="0">
                <a:solidFill>
                  <a:srgbClr val="FF0000"/>
                </a:solidFill>
                <a:latin typeface="Times New Roman" panose="02020603050405020304" pitchFamily="18" charset="0"/>
                <a:cs typeface="Times New Roman" panose="02020603050405020304" pitchFamily="18" charset="0"/>
              </a:rPr>
              <a:t>P</a:t>
            </a:r>
            <a:r>
              <a:rPr lang="de-DE" sz="3200" dirty="0" smtClean="0">
                <a:solidFill>
                  <a:srgbClr val="FF0000"/>
                </a:solidFill>
                <a:latin typeface="Times New Roman" panose="02020603050405020304" pitchFamily="18" charset="0"/>
                <a:cs typeface="Times New Roman" panose="02020603050405020304" pitchFamily="18" charset="0"/>
              </a:rPr>
              <a:t>robleme</a:t>
            </a:r>
            <a:r>
              <a:rPr lang="el-GR" sz="3200" dirty="0" smtClean="0">
                <a:solidFill>
                  <a:srgbClr val="FF0000"/>
                </a:solidFill>
                <a:latin typeface="Times New Roman" panose="02020603050405020304" pitchFamily="18" charset="0"/>
                <a:cs typeface="Times New Roman" panose="02020603050405020304" pitchFamily="18" charset="0"/>
              </a:rPr>
              <a:t> </a:t>
            </a:r>
            <a:r>
              <a:rPr lang="el-GR" sz="3200" b="1" dirty="0" smtClean="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
            </a:r>
            <a:br>
              <a:rPr lang="el-GR" sz="3200" dirty="0">
                <a:latin typeface="Times New Roman" panose="02020603050405020304" pitchFamily="18" charset="0"/>
                <a:cs typeface="Times New Roman" panose="02020603050405020304" pitchFamily="18" charset="0"/>
              </a:rPr>
            </a:b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052736"/>
            <a:ext cx="8229600" cy="5073427"/>
          </a:xfrm>
        </p:spPr>
        <p:txBody>
          <a:bodyPr/>
          <a:lstStyle/>
          <a:p>
            <a:pPr marL="0" indent="0">
              <a:buNone/>
            </a:pPr>
            <a:r>
              <a:rPr lang="el-GR" sz="2400" b="1" dirty="0" smtClean="0">
                <a:latin typeface="Times New Roman" panose="02020603050405020304" pitchFamily="18" charset="0"/>
                <a:cs typeface="Times New Roman" panose="02020603050405020304" pitchFamily="18" charset="0"/>
              </a:rPr>
              <a:t>1.1 Επίκαιρα προβλήματα</a:t>
            </a:r>
            <a:r>
              <a:rPr lang="de-DE" sz="2000" dirty="0">
                <a:solidFill>
                  <a:srgbClr val="FF0000"/>
                </a:solidFill>
                <a:latin typeface="Times New Roman" panose="02020603050405020304" pitchFamily="18" charset="0"/>
                <a:cs typeface="Times New Roman" panose="02020603050405020304" pitchFamily="18" charset="0"/>
              </a:rPr>
              <a:t> </a:t>
            </a:r>
            <a:r>
              <a:rPr lang="el-GR" sz="2000" dirty="0" smtClean="0">
                <a:solidFill>
                  <a:srgbClr val="FF0000"/>
                </a:solidFill>
                <a:latin typeface="Times New Roman" panose="02020603050405020304" pitchFamily="18" charset="0"/>
                <a:cs typeface="Times New Roman" panose="02020603050405020304" pitchFamily="18" charset="0"/>
              </a:rPr>
              <a:t>/</a:t>
            </a:r>
            <a:r>
              <a:rPr lang="de-DE" sz="2400" dirty="0" err="1" smtClean="0">
                <a:solidFill>
                  <a:srgbClr val="FF0000"/>
                </a:solidFill>
                <a:latin typeface="Times New Roman" panose="02020603050405020304" pitchFamily="18" charset="0"/>
                <a:cs typeface="Times New Roman" panose="02020603050405020304" pitchFamily="18" charset="0"/>
              </a:rPr>
              <a:t>Epochaltypische</a:t>
            </a:r>
            <a:r>
              <a:rPr lang="de-DE" sz="2400" dirty="0" smtClean="0">
                <a:solidFill>
                  <a:srgbClr val="FF0000"/>
                </a:solidFill>
                <a:latin typeface="Times New Roman" panose="02020603050405020304" pitchFamily="18" charset="0"/>
                <a:cs typeface="Times New Roman" panose="02020603050405020304" pitchFamily="18" charset="0"/>
              </a:rPr>
              <a:t>  </a:t>
            </a:r>
            <a:r>
              <a:rPr lang="de-DE" sz="2400" dirty="0" err="1">
                <a:solidFill>
                  <a:srgbClr val="FF0000"/>
                </a:solidFill>
                <a:latin typeface="Times New Roman" panose="02020603050405020304" pitchFamily="18" charset="0"/>
                <a:cs typeface="Times New Roman" panose="02020603050405020304" pitchFamily="18" charset="0"/>
              </a:rPr>
              <a:t>Schlüsselpropleme</a:t>
            </a:r>
            <a:r>
              <a:rPr lang="de-DE" sz="2400" dirty="0">
                <a:solidFill>
                  <a:srgbClr val="FF0000"/>
                </a:solidFill>
                <a:latin typeface="Times New Roman" panose="02020603050405020304" pitchFamily="18" charset="0"/>
                <a:cs typeface="Times New Roman" panose="02020603050405020304" pitchFamily="18" charset="0"/>
              </a:rPr>
              <a:t> </a:t>
            </a:r>
            <a:r>
              <a:rPr lang="el-GR" sz="2400" dirty="0">
                <a:solidFill>
                  <a:srgbClr val="FF0000"/>
                </a:solidFill>
                <a:latin typeface="Times New Roman" panose="02020603050405020304" pitchFamily="18" charset="0"/>
                <a:cs typeface="Times New Roman" panose="02020603050405020304" pitchFamily="18" charset="0"/>
              </a:rPr>
              <a:t>(Κ</a:t>
            </a:r>
            <a:r>
              <a:rPr lang="de-DE" sz="2400" dirty="0" err="1">
                <a:solidFill>
                  <a:srgbClr val="FF0000"/>
                </a:solidFill>
                <a:latin typeface="Times New Roman" panose="02020603050405020304" pitchFamily="18" charset="0"/>
                <a:cs typeface="Times New Roman" panose="02020603050405020304" pitchFamily="18" charset="0"/>
              </a:rPr>
              <a:t>lafki</a:t>
            </a:r>
            <a:r>
              <a:rPr lang="el-GR" sz="2400" dirty="0">
                <a:solidFill>
                  <a:srgbClr val="FF0000"/>
                </a:solidFill>
                <a:latin typeface="Times New Roman" panose="02020603050405020304" pitchFamily="18" charset="0"/>
                <a:cs typeface="Times New Roman" panose="02020603050405020304" pitchFamily="18" charset="0"/>
              </a:rPr>
              <a:t>)</a:t>
            </a:r>
            <a:r>
              <a:rPr lang="en-GB" sz="2400" dirty="0" smtClean="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GB" sz="2000" dirty="0" smtClean="0">
                <a:latin typeface="Times New Roman" panose="02020603050405020304" pitchFamily="18" charset="0"/>
                <a:cs typeface="Times New Roman" panose="02020603050405020304" pitchFamily="18" charset="0"/>
              </a:rPr>
              <a:t> </a:t>
            </a:r>
            <a:r>
              <a:rPr lang="el-GR" sz="2000" b="1" dirty="0" smtClean="0">
                <a:latin typeface="Times New Roman" panose="02020603050405020304" pitchFamily="18" charset="0"/>
                <a:cs typeface="Times New Roman" panose="02020603050405020304" pitchFamily="18" charset="0"/>
              </a:rPr>
              <a:t>Πόλεμοι</a:t>
            </a:r>
            <a:r>
              <a:rPr lang="en-GB" sz="2000" b="1" dirty="0" smtClean="0">
                <a:latin typeface="Times New Roman" panose="02020603050405020304" pitchFamily="18" charset="0"/>
                <a:cs typeface="Times New Roman" panose="02020603050405020304" pitchFamily="18" charset="0"/>
              </a:rPr>
              <a:t>,</a:t>
            </a:r>
            <a:r>
              <a:rPr lang="el-GR" sz="2000" b="1" dirty="0" smtClean="0">
                <a:latin typeface="Times New Roman" panose="02020603050405020304" pitchFamily="18" charset="0"/>
                <a:cs typeface="Times New Roman" panose="02020603050405020304" pitchFamily="18" charset="0"/>
              </a:rPr>
              <a:t> πανδημίες, οικ. Κρίσεις/</a:t>
            </a:r>
            <a:r>
              <a:rPr lang="de-DE" sz="2000" dirty="0" smtClean="0">
                <a:solidFill>
                  <a:srgbClr val="FF0000"/>
                </a:solidFill>
                <a:latin typeface="Times New Roman" panose="02020603050405020304" pitchFamily="18" charset="0"/>
                <a:cs typeface="Times New Roman" panose="02020603050405020304" pitchFamily="18" charset="0"/>
              </a:rPr>
              <a:t>Kriege, Pandemien, ökon. Krisen</a:t>
            </a:r>
          </a:p>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Παραδείγματα</a:t>
            </a:r>
            <a:r>
              <a:rPr lang="el-GR" sz="2400" dirty="0" smtClean="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Beispiele</a:t>
            </a:r>
            <a:endParaRPr lang="el-GR" sz="2400" dirty="0" smtClean="0">
              <a:solidFill>
                <a:srgbClr val="FF0000"/>
              </a:solidFill>
              <a:latin typeface="Times New Roman" panose="02020603050405020304" pitchFamily="18" charset="0"/>
              <a:cs typeface="Times New Roman" panose="02020603050405020304" pitchFamily="18" charset="0"/>
            </a:endParaRPr>
          </a:p>
          <a:p>
            <a:pPr>
              <a:buFontTx/>
              <a:buChar char="-"/>
            </a:pPr>
            <a:r>
              <a:rPr lang="el-GR" sz="2000" b="1" dirty="0" smtClean="0">
                <a:latin typeface="Times New Roman" panose="02020603050405020304" pitchFamily="18" charset="0"/>
                <a:cs typeface="Times New Roman" panose="02020603050405020304" pitchFamily="18" charset="0"/>
              </a:rPr>
              <a:t>Πόλεμος </a:t>
            </a:r>
            <a:r>
              <a:rPr lang="el-GR" sz="2000" b="1" dirty="0">
                <a:latin typeface="Times New Roman" panose="02020603050405020304" pitchFamily="18" charset="0"/>
                <a:cs typeface="Times New Roman" panose="02020603050405020304" pitchFamily="18" charset="0"/>
              </a:rPr>
              <a:t>στην Ο</a:t>
            </a:r>
            <a:r>
              <a:rPr lang="el-GR" sz="2000" b="1" dirty="0" smtClean="0">
                <a:latin typeface="Times New Roman" panose="02020603050405020304" pitchFamily="18" charset="0"/>
                <a:cs typeface="Times New Roman" panose="02020603050405020304" pitchFamily="18" charset="0"/>
              </a:rPr>
              <a:t>υκρανία </a:t>
            </a:r>
            <a:r>
              <a:rPr lang="el-GR" sz="2000" dirty="0" smtClean="0">
                <a:latin typeface="Times New Roman" panose="02020603050405020304" pitchFamily="18" charset="0"/>
                <a:cs typeface="Times New Roman" panose="02020603050405020304" pitchFamily="18" charset="0"/>
              </a:rPr>
              <a:t>και</a:t>
            </a:r>
            <a:r>
              <a:rPr lang="de-DE"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 ελληνική Διασπορά</a:t>
            </a:r>
            <a:r>
              <a:rPr lang="el-GR" sz="2000" dirty="0">
                <a:latin typeface="Times New Roman" panose="02020603050405020304" pitchFamily="18" charset="0"/>
                <a:cs typeface="Times New Roman" panose="02020603050405020304" pitchFamily="18" charset="0"/>
              </a:rPr>
              <a:t>/</a:t>
            </a:r>
            <a:r>
              <a:rPr lang="de-DE" sz="2000" dirty="0" smtClean="0">
                <a:solidFill>
                  <a:srgbClr val="FF0000"/>
                </a:solidFill>
                <a:latin typeface="Times New Roman" panose="02020603050405020304" pitchFamily="18" charset="0"/>
                <a:cs typeface="Times New Roman" panose="02020603050405020304" pitchFamily="18" charset="0"/>
              </a:rPr>
              <a:t>Krieg in der Ukraine u.gr. Diaspora.</a:t>
            </a:r>
            <a:endParaRPr lang="el-GR" sz="2000" dirty="0" smtClean="0">
              <a:solidFill>
                <a:srgbClr val="FF0000"/>
              </a:solidFill>
              <a:latin typeface="Times New Roman" panose="02020603050405020304" pitchFamily="18" charset="0"/>
              <a:cs typeface="Times New Roman" panose="02020603050405020304" pitchFamily="18" charset="0"/>
            </a:endParaRPr>
          </a:p>
          <a:p>
            <a:pPr>
              <a:buFontTx/>
              <a:buChar char="-"/>
            </a:pPr>
            <a:r>
              <a:rPr lang="el-GR" sz="2000" b="1" dirty="0" smtClean="0">
                <a:latin typeface="Times New Roman" panose="02020603050405020304" pitchFamily="18" charset="0"/>
                <a:cs typeface="Times New Roman" panose="02020603050405020304" pitchFamily="18" charset="0"/>
              </a:rPr>
              <a:t>Οικονομική κρίση </a:t>
            </a:r>
            <a:r>
              <a:rPr lang="el-GR" sz="2000" dirty="0" smtClean="0">
                <a:latin typeface="Times New Roman" panose="02020603050405020304" pitchFamily="18" charset="0"/>
                <a:cs typeface="Times New Roman" panose="02020603050405020304" pitchFamily="18" charset="0"/>
              </a:rPr>
              <a:t>και «</a:t>
            </a:r>
            <a:r>
              <a:rPr lang="el-GR" sz="2000" b="1" u="sng" dirty="0" smtClean="0">
                <a:latin typeface="Times New Roman" panose="02020603050405020304" pitchFamily="18" charset="0"/>
                <a:cs typeface="Times New Roman" panose="02020603050405020304" pitchFamily="18" charset="0"/>
              </a:rPr>
              <a:t>απόσυρση» </a:t>
            </a:r>
            <a:r>
              <a:rPr lang="el-GR" sz="2000" dirty="0" smtClean="0">
                <a:latin typeface="Times New Roman" panose="02020603050405020304" pitchFamily="18" charset="0"/>
                <a:cs typeface="Times New Roman" panose="02020603050405020304" pitchFamily="18" charset="0"/>
              </a:rPr>
              <a:t>της Ελλάδας από την  ελληνόγλωσση εκπαίδευση</a:t>
            </a:r>
            <a:r>
              <a:rPr lang="de-DE"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στη Διασπορά/</a:t>
            </a:r>
            <a:r>
              <a:rPr lang="de-DE" sz="2000" dirty="0" smtClean="0">
                <a:latin typeface="Times New Roman" panose="02020603050405020304" pitchFamily="18" charset="0"/>
                <a:cs typeface="Times New Roman" panose="02020603050405020304" pitchFamily="18" charset="0"/>
              </a:rPr>
              <a:t> </a:t>
            </a:r>
            <a:r>
              <a:rPr lang="de-DE" sz="2000" b="1" dirty="0" smtClean="0">
                <a:solidFill>
                  <a:srgbClr val="FF0000"/>
                </a:solidFill>
                <a:latin typeface="Times New Roman" panose="02020603050405020304" pitchFamily="18" charset="0"/>
                <a:cs typeface="Times New Roman" panose="02020603050405020304" pitchFamily="18" charset="0"/>
              </a:rPr>
              <a:t>Ökonomische Krise </a:t>
            </a:r>
            <a:r>
              <a:rPr lang="de-DE" sz="2000" dirty="0" smtClean="0">
                <a:solidFill>
                  <a:srgbClr val="FF0000"/>
                </a:solidFill>
                <a:latin typeface="Times New Roman" panose="02020603050405020304" pitchFamily="18" charset="0"/>
                <a:cs typeface="Times New Roman" panose="02020603050405020304" pitchFamily="18" charset="0"/>
              </a:rPr>
              <a:t>in GR</a:t>
            </a:r>
            <a:r>
              <a:rPr lang="el-GR" sz="2000" dirty="0" smtClean="0">
                <a:solidFill>
                  <a:srgbClr val="FF0000"/>
                </a:solidFill>
                <a:latin typeface="Times New Roman" panose="02020603050405020304" pitchFamily="18" charset="0"/>
                <a:cs typeface="Times New Roman" panose="02020603050405020304" pitchFamily="18" charset="0"/>
              </a:rPr>
              <a:t> </a:t>
            </a:r>
          </a:p>
          <a:p>
            <a:pPr>
              <a:buFontTx/>
              <a:buChar char="-"/>
            </a:pPr>
            <a:r>
              <a:rPr lang="el-GR" sz="2000" b="1" dirty="0" smtClean="0">
                <a:latin typeface="Times New Roman" panose="02020603050405020304" pitchFamily="18" charset="0"/>
                <a:cs typeface="Times New Roman" panose="02020603050405020304" pitchFamily="18" charset="0"/>
              </a:rPr>
              <a:t>Πανδημία </a:t>
            </a:r>
            <a:r>
              <a:rPr lang="el-GR" sz="2000" dirty="0" smtClean="0">
                <a:latin typeface="Times New Roman" panose="02020603050405020304" pitchFamily="18" charset="0"/>
                <a:cs typeface="Times New Roman" panose="02020603050405020304" pitchFamily="18" charset="0"/>
              </a:rPr>
              <a:t>και  υποχώρηση του αριθμού των μαθητών/</a:t>
            </a:r>
            <a:r>
              <a:rPr lang="de-DE" sz="2000" dirty="0" smtClean="0">
                <a:latin typeface="Times New Roman" panose="02020603050405020304" pitchFamily="18" charset="0"/>
                <a:cs typeface="Times New Roman" panose="02020603050405020304" pitchFamily="18" charset="0"/>
              </a:rPr>
              <a:t> </a:t>
            </a:r>
            <a:r>
              <a:rPr lang="de-DE" sz="2000" b="1" dirty="0" smtClean="0">
                <a:solidFill>
                  <a:srgbClr val="FF0000"/>
                </a:solidFill>
                <a:latin typeface="Times New Roman" panose="02020603050405020304" pitchFamily="18" charset="0"/>
                <a:cs typeface="Times New Roman" panose="02020603050405020304" pitchFamily="18" charset="0"/>
              </a:rPr>
              <a:t>Pandemie</a:t>
            </a:r>
            <a:endParaRPr lang="el-GR" sz="2000" b="1" dirty="0" smtClean="0">
              <a:solidFill>
                <a:srgbClr val="FF0000"/>
              </a:solidFill>
              <a:latin typeface="Times New Roman" panose="02020603050405020304" pitchFamily="18" charset="0"/>
              <a:cs typeface="Times New Roman" panose="02020603050405020304" pitchFamily="18" charset="0"/>
            </a:endParaRPr>
          </a:p>
          <a:p>
            <a:pPr>
              <a:buFontTx/>
              <a:buChar char="-"/>
            </a:pPr>
            <a:r>
              <a:rPr lang="el-GR" sz="2000" dirty="0" smtClean="0">
                <a:latin typeface="Times New Roman" panose="02020603050405020304" pitchFamily="18" charset="0"/>
                <a:cs typeface="Times New Roman" panose="02020603050405020304" pitchFamily="18" charset="0"/>
              </a:rPr>
              <a:t> Εξ’ αποστάσεως εκπαίδευση  κατά </a:t>
            </a:r>
            <a:r>
              <a:rPr lang="el-GR" sz="2000" b="1" dirty="0" smtClean="0">
                <a:latin typeface="Times New Roman" panose="02020603050405020304" pitchFamily="18" charset="0"/>
                <a:cs typeface="Times New Roman" panose="02020603050405020304" pitchFamily="18" charset="0"/>
              </a:rPr>
              <a:t>την πανδημία και  </a:t>
            </a:r>
            <a:r>
              <a:rPr lang="el-GR" sz="2000" dirty="0" smtClean="0">
                <a:latin typeface="Times New Roman" panose="02020603050405020304" pitchFamily="18" charset="0"/>
                <a:cs typeface="Times New Roman" panose="02020603050405020304" pitchFamily="18" charset="0"/>
              </a:rPr>
              <a:t>στάση εκπαιδευτικών και γονέων απέναντί της/</a:t>
            </a:r>
            <a:r>
              <a:rPr lang="de-DE" sz="2000" dirty="0" smtClean="0">
                <a:latin typeface="Times New Roman" panose="02020603050405020304" pitchFamily="18" charset="0"/>
                <a:cs typeface="Times New Roman" panose="02020603050405020304" pitchFamily="18" charset="0"/>
              </a:rPr>
              <a:t>  </a:t>
            </a:r>
            <a:r>
              <a:rPr lang="de-DE" sz="2000" dirty="0" smtClean="0">
                <a:solidFill>
                  <a:srgbClr val="FF0000"/>
                </a:solidFill>
                <a:latin typeface="Times New Roman" panose="02020603050405020304" pitchFamily="18" charset="0"/>
                <a:cs typeface="Times New Roman" panose="02020603050405020304" pitchFamily="18" charset="0"/>
              </a:rPr>
              <a:t>Fernunterricht während der </a:t>
            </a:r>
            <a:r>
              <a:rPr lang="de-DE" sz="2000" b="1" dirty="0" smtClean="0">
                <a:solidFill>
                  <a:srgbClr val="FF0000"/>
                </a:solidFill>
                <a:latin typeface="Times New Roman" panose="02020603050405020304" pitchFamily="18" charset="0"/>
                <a:cs typeface="Times New Roman" panose="02020603050405020304" pitchFamily="18" charset="0"/>
              </a:rPr>
              <a:t>Pandemie</a:t>
            </a:r>
            <a:r>
              <a:rPr lang="de-DE" sz="2000" dirty="0" smtClean="0">
                <a:solidFill>
                  <a:srgbClr val="FF0000"/>
                </a:solidFill>
                <a:latin typeface="Times New Roman" panose="02020603050405020304" pitchFamily="18" charset="0"/>
                <a:cs typeface="Times New Roman" panose="02020603050405020304" pitchFamily="18" charset="0"/>
              </a:rPr>
              <a:t> u. Elterneinstellung</a:t>
            </a:r>
            <a:endParaRPr lang="el-GR" sz="2000" dirty="0" smtClean="0">
              <a:solidFill>
                <a:srgbClr val="FF0000"/>
              </a:solidFill>
              <a:latin typeface="Times New Roman" panose="02020603050405020304" pitchFamily="18" charset="0"/>
              <a:cs typeface="Times New Roman" panose="02020603050405020304" pitchFamily="18" charset="0"/>
            </a:endParaRPr>
          </a:p>
          <a:p>
            <a:pPr>
              <a:buFontTx/>
              <a:buChar char="-"/>
            </a:pPr>
            <a:endParaRPr lang="el-GR"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l-GR" sz="2000" dirty="0" smtClean="0">
                <a:solidFill>
                  <a:srgbClr val="FF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84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412776"/>
          </a:xfrm>
        </p:spPr>
        <p:txBody>
          <a:bodyPr/>
          <a:lstStyle/>
          <a:p>
            <a:r>
              <a:rPr lang="de-DE" sz="3200" b="1" dirty="0" smtClean="0">
                <a:latin typeface="Times New Roman" panose="02020603050405020304" pitchFamily="18" charset="0"/>
                <a:cs typeface="Times New Roman" panose="02020603050405020304" pitchFamily="18" charset="0"/>
              </a:rPr>
              <a:t/>
            </a:r>
            <a:br>
              <a:rPr lang="de-DE" sz="3200" b="1" dirty="0" smtClean="0">
                <a:latin typeface="Times New Roman" panose="02020603050405020304" pitchFamily="18" charset="0"/>
                <a:cs typeface="Times New Roman" panose="02020603050405020304" pitchFamily="18" charset="0"/>
              </a:rPr>
            </a:br>
            <a:r>
              <a:rPr lang="de-DE" sz="3200" b="1" dirty="0" smtClean="0">
                <a:latin typeface="Times New Roman" panose="02020603050405020304" pitchFamily="18" charset="0"/>
                <a:cs typeface="Times New Roman" panose="02020603050405020304" pitchFamily="18" charset="0"/>
              </a:rPr>
              <a:t/>
            </a:r>
            <a:br>
              <a:rPr lang="de-DE" sz="3200" b="1" dirty="0" smtClean="0">
                <a:latin typeface="Times New Roman" panose="02020603050405020304" pitchFamily="18" charset="0"/>
                <a:cs typeface="Times New Roman" panose="02020603050405020304" pitchFamily="18" charset="0"/>
              </a:rPr>
            </a:br>
            <a:r>
              <a:rPr lang="el-GR" sz="3200" b="1" dirty="0">
                <a:latin typeface="Times New Roman" panose="02020603050405020304" pitchFamily="18" charset="0"/>
                <a:cs typeface="Times New Roman" panose="02020603050405020304" pitchFamily="18" charset="0"/>
              </a:rPr>
              <a:t/>
            </a:r>
            <a:br>
              <a:rPr lang="el-GR" sz="3200" b="1" dirty="0">
                <a:latin typeface="Times New Roman" panose="02020603050405020304" pitchFamily="18" charset="0"/>
                <a:cs typeface="Times New Roman" panose="02020603050405020304" pitchFamily="18" charset="0"/>
              </a:rPr>
            </a:br>
            <a:r>
              <a:rPr lang="el-GR" sz="3200" b="1" dirty="0" smtClean="0">
                <a:latin typeface="Times New Roman" panose="02020603050405020304" pitchFamily="18" charset="0"/>
                <a:cs typeface="Times New Roman" panose="02020603050405020304" pitchFamily="18" charset="0"/>
              </a:rPr>
              <a:t>1.Πλαίσιο </a:t>
            </a:r>
            <a:r>
              <a:rPr lang="de-DE" sz="3200" dirty="0" smtClean="0">
                <a:solidFill>
                  <a:srgbClr val="FF0000"/>
                </a:solidFill>
                <a:latin typeface="Times New Roman" panose="02020603050405020304" pitchFamily="18" charset="0"/>
                <a:cs typeface="Times New Roman" panose="02020603050405020304" pitchFamily="18" charset="0"/>
              </a:rPr>
              <a:t>Rahmenbedingungen</a:t>
            </a:r>
            <a:br>
              <a:rPr lang="de-DE" sz="3200" dirty="0" smtClean="0">
                <a:solidFill>
                  <a:srgbClr val="FF0000"/>
                </a:solidFill>
                <a:latin typeface="Times New Roman" panose="02020603050405020304" pitchFamily="18" charset="0"/>
                <a:cs typeface="Times New Roman" panose="02020603050405020304" pitchFamily="18" charset="0"/>
              </a:rPr>
            </a:br>
            <a:r>
              <a:rPr lang="el-GR" sz="3200" dirty="0" smtClean="0">
                <a:latin typeface="Times New Roman" panose="02020603050405020304" pitchFamily="18" charset="0"/>
                <a:cs typeface="Times New Roman" panose="02020603050405020304" pitchFamily="18" charset="0"/>
              </a:rPr>
              <a:t>1.2. </a:t>
            </a:r>
            <a:r>
              <a:rPr lang="el-GR" sz="2800" b="1" dirty="0" smtClean="0">
                <a:latin typeface="Times New Roman" panose="02020603050405020304" pitchFamily="18" charset="0"/>
                <a:cs typeface="Times New Roman" panose="02020603050405020304" pitchFamily="18" charset="0"/>
              </a:rPr>
              <a:t>Τεχνολογικές </a:t>
            </a:r>
            <a:r>
              <a:rPr lang="el-GR" sz="2800" b="1" dirty="0">
                <a:latin typeface="Times New Roman" panose="02020603050405020304" pitchFamily="18" charset="0"/>
                <a:cs typeface="Times New Roman" panose="02020603050405020304" pitchFamily="18" charset="0"/>
              </a:rPr>
              <a:t>εξελίξεις και κοινωνικές αλλαγές/ </a:t>
            </a:r>
            <a:r>
              <a:rPr lang="de-DE" sz="2800" b="1" dirty="0">
                <a:solidFill>
                  <a:srgbClr val="FF0000"/>
                </a:solidFill>
                <a:latin typeface="Times New Roman" panose="02020603050405020304" pitchFamily="18" charset="0"/>
                <a:cs typeface="Times New Roman" panose="02020603050405020304" pitchFamily="18" charset="0"/>
              </a:rPr>
              <a:t>Technologischer </a:t>
            </a:r>
            <a:r>
              <a:rPr lang="de-DE" sz="2800" b="1" dirty="0" smtClean="0">
                <a:solidFill>
                  <a:srgbClr val="FF0000"/>
                </a:solidFill>
                <a:latin typeface="Times New Roman" panose="02020603050405020304" pitchFamily="18" charset="0"/>
                <a:cs typeface="Times New Roman" panose="02020603050405020304" pitchFamily="18" charset="0"/>
              </a:rPr>
              <a:t>Fortschritt </a:t>
            </a:r>
            <a:r>
              <a:rPr lang="de-DE" sz="2800" b="1" dirty="0">
                <a:solidFill>
                  <a:srgbClr val="FF0000"/>
                </a:solidFill>
                <a:latin typeface="Times New Roman" panose="02020603050405020304" pitchFamily="18" charset="0"/>
                <a:cs typeface="Times New Roman" panose="02020603050405020304" pitchFamily="18" charset="0"/>
              </a:rPr>
              <a:t>u. sozialer </a:t>
            </a:r>
            <a:r>
              <a:rPr lang="de-DE" sz="2800" b="1" dirty="0" smtClean="0">
                <a:solidFill>
                  <a:srgbClr val="FF0000"/>
                </a:solidFill>
                <a:latin typeface="Times New Roman" panose="02020603050405020304" pitchFamily="18" charset="0"/>
                <a:cs typeface="Times New Roman" panose="02020603050405020304" pitchFamily="18" charset="0"/>
              </a:rPr>
              <a:t>Wandel   </a:t>
            </a:r>
            <a:r>
              <a:rPr lang="el-GR" sz="2800" b="1" dirty="0">
                <a:solidFill>
                  <a:srgbClr val="FF0000"/>
                </a:solidFill>
                <a:latin typeface="Times New Roman" panose="02020603050405020304" pitchFamily="18" charset="0"/>
                <a:cs typeface="Times New Roman" panose="02020603050405020304" pitchFamily="18" charset="0"/>
              </a:rPr>
              <a:t/>
            </a:r>
            <a:br>
              <a:rPr lang="el-GR" sz="2800" b="1" dirty="0">
                <a:solidFill>
                  <a:srgbClr val="FF0000"/>
                </a:solidFill>
                <a:latin typeface="Times New Roman" panose="02020603050405020304" pitchFamily="18" charset="0"/>
                <a:cs typeface="Times New Roman" panose="02020603050405020304" pitchFamily="18" charset="0"/>
              </a:rPr>
            </a:br>
            <a:r>
              <a:rPr lang="el-GR" sz="2800" dirty="0" smtClean="0">
                <a:solidFill>
                  <a:srgbClr val="FF0000"/>
                </a:solidFill>
                <a:latin typeface="Times New Roman" panose="02020603050405020304" pitchFamily="18" charset="0"/>
                <a:cs typeface="Times New Roman" panose="02020603050405020304" pitchFamily="18" charset="0"/>
              </a:rPr>
              <a:t> </a:t>
            </a:r>
            <a:r>
              <a:rPr lang="de-DE" sz="2800" dirty="0" smtClean="0">
                <a:solidFill>
                  <a:srgbClr val="FF0000"/>
                </a:solidFill>
                <a:latin typeface="Times New Roman" panose="02020603050405020304" pitchFamily="18" charset="0"/>
                <a:cs typeface="Times New Roman" panose="02020603050405020304" pitchFamily="18" charset="0"/>
              </a:rPr>
              <a:t/>
            </a:r>
            <a:br>
              <a:rPr lang="de-DE" sz="2800" dirty="0" smtClean="0">
                <a:solidFill>
                  <a:srgbClr val="FF0000"/>
                </a:solidFill>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
            </a:r>
            <a:br>
              <a:rPr lang="el-GR" sz="3200" dirty="0">
                <a:latin typeface="Times New Roman" panose="02020603050405020304" pitchFamily="18" charset="0"/>
                <a:cs typeface="Times New Roman" panose="02020603050405020304" pitchFamily="18" charset="0"/>
              </a:rPr>
            </a:br>
            <a:endParaRPr lang="el-GR" sz="3200" dirty="0"/>
          </a:p>
        </p:txBody>
      </p:sp>
      <p:sp>
        <p:nvSpPr>
          <p:cNvPr id="3" name="Θέση περιεχομένου 2"/>
          <p:cNvSpPr>
            <a:spLocks noGrp="1"/>
          </p:cNvSpPr>
          <p:nvPr>
            <p:ph idx="1"/>
          </p:nvPr>
        </p:nvSpPr>
        <p:spPr>
          <a:xfrm>
            <a:off x="457200" y="1412776"/>
            <a:ext cx="8229600" cy="4968552"/>
          </a:xfrm>
        </p:spPr>
        <p:txBody>
          <a:bodyPr/>
          <a:lstStyle/>
          <a:p>
            <a:pPr marL="0" indent="0">
              <a:buNone/>
            </a:pPr>
            <a:endParaRPr lang="de-DE" sz="2400" b="1" dirty="0"/>
          </a:p>
          <a:p>
            <a:pPr>
              <a:buFont typeface="Wingdings" panose="05000000000000000000" pitchFamily="2" charset="2"/>
              <a:buChar char="Ø"/>
            </a:pPr>
            <a:r>
              <a:rPr lang="el-GR" sz="2400" b="1" dirty="0" smtClean="0">
                <a:latin typeface="Times New Roman" panose="02020603050405020304" pitchFamily="18" charset="0"/>
                <a:cs typeface="Times New Roman" panose="02020603050405020304" pitchFamily="18" charset="0"/>
              </a:rPr>
              <a:t>Νεωτερικότητα και   Βιομηχανική Επανάσταση / </a:t>
            </a:r>
            <a:r>
              <a:rPr lang="en-GB" sz="2400" b="1" dirty="0" err="1" smtClean="0">
                <a:solidFill>
                  <a:srgbClr val="FF0000"/>
                </a:solidFill>
                <a:latin typeface="Times New Roman" panose="02020603050405020304" pitchFamily="18" charset="0"/>
                <a:cs typeface="Times New Roman" panose="02020603050405020304" pitchFamily="18" charset="0"/>
              </a:rPr>
              <a:t>Moderne</a:t>
            </a:r>
            <a:r>
              <a:rPr lang="en-GB" sz="2400" b="1" dirty="0" smtClean="0">
                <a:solidFill>
                  <a:srgbClr val="FF0000"/>
                </a:solidFill>
                <a:latin typeface="Times New Roman" panose="02020603050405020304" pitchFamily="18" charset="0"/>
                <a:cs typeface="Times New Roman" panose="02020603050405020304" pitchFamily="18" charset="0"/>
              </a:rPr>
              <a:t> und</a:t>
            </a:r>
            <a:r>
              <a:rPr lang="en-GB" sz="2400" b="1" dirty="0" smtClean="0">
                <a:latin typeface="Times New Roman" panose="02020603050405020304" pitchFamily="18" charset="0"/>
                <a:cs typeface="Times New Roman" panose="02020603050405020304" pitchFamily="18" charset="0"/>
              </a:rPr>
              <a:t>  </a:t>
            </a:r>
            <a:r>
              <a:rPr lang="de-DE" sz="2400" b="1" dirty="0" smtClean="0">
                <a:solidFill>
                  <a:srgbClr val="FF0000"/>
                </a:solidFill>
                <a:latin typeface="Times New Roman" panose="02020603050405020304" pitchFamily="18" charset="0"/>
                <a:cs typeface="Times New Roman" panose="02020603050405020304" pitchFamily="18" charset="0"/>
              </a:rPr>
              <a:t>Industriele </a:t>
            </a:r>
            <a:r>
              <a:rPr lang="de-DE" sz="2400" b="1" dirty="0">
                <a:solidFill>
                  <a:srgbClr val="FF0000"/>
                </a:solidFill>
                <a:latin typeface="Times New Roman" panose="02020603050405020304" pitchFamily="18" charset="0"/>
                <a:cs typeface="Times New Roman" panose="02020603050405020304" pitchFamily="18" charset="0"/>
              </a:rPr>
              <a:t>Revolution</a:t>
            </a:r>
          </a:p>
          <a:p>
            <a:pPr>
              <a:buFontTx/>
              <a:buChar char="-"/>
            </a:pPr>
            <a:r>
              <a:rPr lang="el-GR" sz="2000" b="1" dirty="0" smtClean="0">
                <a:latin typeface="Times New Roman" panose="02020603050405020304" pitchFamily="18" charset="0"/>
                <a:cs typeface="Times New Roman" panose="02020603050405020304" pitchFamily="18" charset="0"/>
              </a:rPr>
              <a:t>Εικόνα του ανθρώπου</a:t>
            </a:r>
            <a:r>
              <a:rPr lang="el-GR" sz="2000" dirty="0" smtClean="0">
                <a:latin typeface="Times New Roman" panose="02020603050405020304" pitchFamily="18" charset="0"/>
                <a:cs typeface="Times New Roman" panose="02020603050405020304" pitchFamily="18" charset="0"/>
              </a:rPr>
              <a:t>: Το</a:t>
            </a:r>
            <a:r>
              <a:rPr lang="de-DE"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αυτόνομο</a:t>
            </a:r>
            <a:r>
              <a:rPr lang="de-DE"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αυτοπροσδιοριζόμενο άτομο </a:t>
            </a:r>
            <a:endParaRPr lang="de-DE" sz="2000" dirty="0" smtClean="0">
              <a:latin typeface="Times New Roman" panose="02020603050405020304" pitchFamily="18" charset="0"/>
              <a:cs typeface="Times New Roman" panose="02020603050405020304" pitchFamily="18" charset="0"/>
            </a:endParaRPr>
          </a:p>
          <a:p>
            <a:pPr>
              <a:buFontTx/>
              <a:buChar char="-"/>
            </a:pPr>
            <a:r>
              <a:rPr lang="el-GR" sz="2000" b="1" dirty="0" err="1" smtClean="0">
                <a:solidFill>
                  <a:srgbClr val="FF0000"/>
                </a:solidFill>
                <a:latin typeface="Times New Roman" panose="02020603050405020304" pitchFamily="18" charset="0"/>
                <a:cs typeface="Times New Roman" panose="02020603050405020304" pitchFamily="18" charset="0"/>
              </a:rPr>
              <a:t>Menshenbild</a:t>
            </a:r>
            <a:r>
              <a:rPr lang="el-GR" sz="2000" b="1" dirty="0" smtClean="0">
                <a:solidFill>
                  <a:srgbClr val="FF0000"/>
                </a:solidFill>
                <a:latin typeface="Times New Roman" panose="02020603050405020304" pitchFamily="18" charset="0"/>
                <a:cs typeface="Times New Roman" panose="02020603050405020304" pitchFamily="18" charset="0"/>
              </a:rPr>
              <a:t>: </a:t>
            </a:r>
            <a:r>
              <a:rPr lang="de-DE" sz="2000" dirty="0" smtClean="0">
                <a:solidFill>
                  <a:srgbClr val="FF0000"/>
                </a:solidFill>
                <a:latin typeface="Times New Roman" panose="02020603050405020304" pitchFamily="18" charset="0"/>
                <a:cs typeface="Times New Roman" panose="02020603050405020304" pitchFamily="18" charset="0"/>
              </a:rPr>
              <a:t>Das autonome sich selbst bestimmende Individuum</a:t>
            </a:r>
            <a:endParaRPr lang="el-GR" sz="2000" dirty="0" smtClean="0">
              <a:solidFill>
                <a:srgbClr val="FF0000"/>
              </a:solidFill>
              <a:latin typeface="Times New Roman" panose="02020603050405020304" pitchFamily="18" charset="0"/>
              <a:cs typeface="Times New Roman" panose="02020603050405020304" pitchFamily="18" charset="0"/>
            </a:endParaRPr>
          </a:p>
          <a:p>
            <a:pPr>
              <a:buFontTx/>
              <a:buChar char="-"/>
            </a:pPr>
            <a:r>
              <a:rPr lang="el-GR" sz="2000" b="1" dirty="0" smtClean="0">
                <a:latin typeface="Times New Roman" panose="02020603050405020304" pitchFamily="18" charset="0"/>
                <a:cs typeface="Times New Roman" panose="02020603050405020304" pitchFamily="18" charset="0"/>
              </a:rPr>
              <a:t>Γενίκευση της εκπαίδευσης, </a:t>
            </a:r>
            <a:r>
              <a:rPr lang="el-GR" sz="2000" dirty="0" smtClean="0">
                <a:latin typeface="Times New Roman" panose="02020603050405020304" pitchFamily="18" charset="0"/>
                <a:cs typeface="Times New Roman" panose="02020603050405020304" pitchFamily="18" charset="0"/>
              </a:rPr>
              <a:t>καταπολέμηση του αναλφαβητισμού, άμβλυνση των κοινωνικών ανισοτήτων του φεουδαλικού συστήματος</a:t>
            </a:r>
            <a:endParaRPr lang="en-GB" sz="2000" dirty="0" smtClean="0">
              <a:latin typeface="Times New Roman" panose="02020603050405020304" pitchFamily="18" charset="0"/>
              <a:cs typeface="Times New Roman" panose="02020603050405020304" pitchFamily="18" charset="0"/>
            </a:endParaRPr>
          </a:p>
          <a:p>
            <a:pPr>
              <a:buFontTx/>
              <a:buChar char="-"/>
            </a:pPr>
            <a:r>
              <a:rPr lang="de-DE" sz="2000" dirty="0">
                <a:solidFill>
                  <a:srgbClr val="FF0000"/>
                </a:solidFill>
                <a:latin typeface="Times New Roman" panose="02020603050405020304" pitchFamily="18" charset="0"/>
                <a:cs typeface="Times New Roman" panose="02020603050405020304" pitchFamily="18" charset="0"/>
              </a:rPr>
              <a:t>Verallgemeinerung der Bildung, Bekämpfung des Analphabetismus, </a:t>
            </a:r>
            <a:r>
              <a:rPr lang="de-DE" sz="2000" dirty="0" smtClean="0">
                <a:solidFill>
                  <a:srgbClr val="FF0000"/>
                </a:solidFill>
                <a:latin typeface="Times New Roman" panose="02020603050405020304" pitchFamily="18" charset="0"/>
                <a:cs typeface="Times New Roman" panose="02020603050405020304" pitchFamily="18" charset="0"/>
              </a:rPr>
              <a:t>Milderung  </a:t>
            </a:r>
            <a:r>
              <a:rPr lang="de-DE" sz="2000" dirty="0">
                <a:solidFill>
                  <a:srgbClr val="FF0000"/>
                </a:solidFill>
                <a:latin typeface="Times New Roman" panose="02020603050405020304" pitchFamily="18" charset="0"/>
                <a:cs typeface="Times New Roman" panose="02020603050405020304" pitchFamily="18" charset="0"/>
              </a:rPr>
              <a:t>der sozialen Ungleichheiten des Feudalsystems</a:t>
            </a:r>
            <a:endParaRPr lang="de-DE" sz="2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l-GR" sz="20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400" b="1" dirty="0" err="1" smtClean="0">
                <a:latin typeface="Times New Roman" panose="02020603050405020304" pitchFamily="18" charset="0"/>
                <a:cs typeface="Times New Roman" panose="02020603050405020304" pitchFamily="18" charset="0"/>
              </a:rPr>
              <a:t>Μετανεωτερικότητα</a:t>
            </a:r>
            <a:r>
              <a:rPr lang="el-GR" sz="2400" b="1" dirty="0" smtClean="0">
                <a:latin typeface="Times New Roman" panose="02020603050405020304" pitchFamily="18" charset="0"/>
                <a:cs typeface="Times New Roman" panose="02020603050405020304" pitchFamily="18" charset="0"/>
              </a:rPr>
              <a:t>  και </a:t>
            </a:r>
            <a:r>
              <a:rPr lang="en-GB" sz="2400" b="1"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Ψηφιακή επανάσταση/ </a:t>
            </a:r>
            <a:r>
              <a:rPr lang="de-DE" sz="2400" b="1" dirty="0" smtClean="0">
                <a:solidFill>
                  <a:srgbClr val="FF0000"/>
                </a:solidFill>
                <a:latin typeface="Times New Roman" panose="02020603050405020304" pitchFamily="18" charset="0"/>
                <a:cs typeface="Times New Roman" panose="02020603050405020304" pitchFamily="18" charset="0"/>
              </a:rPr>
              <a:t>Postmoderne und Digitale Revolution </a:t>
            </a:r>
            <a:r>
              <a:rPr lang="el-GR" sz="2400" b="1" dirty="0" smtClean="0">
                <a:solidFill>
                  <a:srgbClr val="FF0000"/>
                </a:solidFill>
                <a:latin typeface="Times New Roman" panose="02020603050405020304" pitchFamily="18" charset="0"/>
                <a:cs typeface="Times New Roman" panose="02020603050405020304" pitchFamily="18" charset="0"/>
              </a:rPr>
              <a:t>?????</a:t>
            </a:r>
            <a:endParaRPr lang="el-GR" sz="2400" b="1" dirty="0">
              <a:solidFill>
                <a:srgbClr val="FF0000"/>
              </a:solidFill>
              <a:latin typeface="Times New Roman" panose="02020603050405020304" pitchFamily="18" charset="0"/>
              <a:cs typeface="Times New Roman" panose="02020603050405020304" pitchFamily="18" charset="0"/>
            </a:endParaRPr>
          </a:p>
          <a:p>
            <a:pPr>
              <a:buFontTx/>
              <a:buChar char="-"/>
            </a:pP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98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2276872"/>
          </a:xfrm>
        </p:spPr>
        <p:txBody>
          <a:bodyPr/>
          <a:lstStyle/>
          <a:p>
            <a:pPr algn="just"/>
            <a:r>
              <a:rPr lang="el-GR" sz="3600" b="1" dirty="0" smtClean="0">
                <a:latin typeface="Times New Roman" panose="02020603050405020304" pitchFamily="18" charset="0"/>
                <a:cs typeface="Times New Roman" panose="02020603050405020304" pitchFamily="18" charset="0"/>
              </a:rPr>
              <a:t>1.Πλαίσιο/</a:t>
            </a:r>
            <a:r>
              <a:rPr lang="de-DE" sz="3600" dirty="0" smtClean="0">
                <a:solidFill>
                  <a:srgbClr val="FF0000"/>
                </a:solidFill>
                <a:latin typeface="Times New Roman" panose="02020603050405020304" pitchFamily="18" charset="0"/>
                <a:cs typeface="Times New Roman" panose="02020603050405020304" pitchFamily="18" charset="0"/>
              </a:rPr>
              <a:t>Rahmenbedingungen</a:t>
            </a:r>
            <a:r>
              <a:rPr lang="el-GR" sz="3600" dirty="0" smtClean="0">
                <a:solidFill>
                  <a:srgbClr val="FF0000"/>
                </a:solidFill>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smtClean="0">
                <a:latin typeface="Times New Roman" panose="02020603050405020304" pitchFamily="18" charset="0"/>
                <a:cs typeface="Times New Roman" panose="02020603050405020304" pitchFamily="18" charset="0"/>
              </a:rPr>
              <a:t>1.3. Συνθήκες </a:t>
            </a:r>
            <a:r>
              <a:rPr lang="el-GR" sz="2400" b="1" dirty="0">
                <a:latin typeface="Times New Roman" panose="02020603050405020304" pitchFamily="18" charset="0"/>
                <a:cs typeface="Times New Roman" panose="02020603050405020304" pitchFamily="18" charset="0"/>
              </a:rPr>
              <a:t>στις χώρες </a:t>
            </a:r>
            <a:r>
              <a:rPr lang="el-GR" sz="2400" b="1" dirty="0" smtClean="0">
                <a:latin typeface="Times New Roman" panose="02020603050405020304" pitchFamily="18" charset="0"/>
                <a:cs typeface="Times New Roman" panose="02020603050405020304" pitchFamily="18" charset="0"/>
              </a:rPr>
              <a:t>διαμονής και </a:t>
            </a:r>
            <a:r>
              <a:rPr lang="el-GR" sz="2400" b="1" dirty="0">
                <a:latin typeface="Times New Roman" panose="02020603050405020304" pitchFamily="18" charset="0"/>
                <a:cs typeface="Times New Roman" panose="02020603050405020304" pitchFamily="18" charset="0"/>
              </a:rPr>
              <a:t>στις ελληνικές κοινότητες </a:t>
            </a:r>
            <a:r>
              <a:rPr lang="el-GR" sz="2400" b="1" dirty="0" smtClean="0">
                <a:latin typeface="Times New Roman" panose="02020603050405020304" pitchFamily="18" charset="0"/>
                <a:cs typeface="Times New Roman" panose="02020603050405020304" pitchFamily="18" charset="0"/>
              </a:rPr>
              <a:t>/ </a:t>
            </a:r>
            <a:r>
              <a:rPr lang="de-DE" sz="2400" b="1" dirty="0" smtClean="0">
                <a:solidFill>
                  <a:srgbClr val="FF0000"/>
                </a:solidFill>
                <a:latin typeface="Times New Roman" panose="02020603050405020304" pitchFamily="18" charset="0"/>
                <a:cs typeface="Times New Roman" panose="02020603050405020304" pitchFamily="18" charset="0"/>
              </a:rPr>
              <a:t>Verhältnisse </a:t>
            </a:r>
            <a:r>
              <a:rPr lang="de-DE" sz="2400" b="1" dirty="0">
                <a:solidFill>
                  <a:srgbClr val="FF0000"/>
                </a:solidFill>
                <a:latin typeface="Times New Roman" panose="02020603050405020304" pitchFamily="18" charset="0"/>
                <a:cs typeface="Times New Roman" panose="02020603050405020304" pitchFamily="18" charset="0"/>
              </a:rPr>
              <a:t>in den </a:t>
            </a:r>
            <a:r>
              <a:rPr lang="de-DE" sz="2400" b="1" dirty="0" smtClean="0">
                <a:solidFill>
                  <a:srgbClr val="FF0000"/>
                </a:solidFill>
                <a:latin typeface="Times New Roman" panose="02020603050405020304" pitchFamily="18" charset="0"/>
                <a:cs typeface="Times New Roman" panose="02020603050405020304" pitchFamily="18" charset="0"/>
              </a:rPr>
              <a:t>Aufnahmeländern und in den </a:t>
            </a:r>
            <a:r>
              <a:rPr lang="de-DE" sz="2400" b="1" dirty="0" err="1" smtClean="0">
                <a:solidFill>
                  <a:srgbClr val="FF0000"/>
                </a:solidFill>
                <a:latin typeface="Times New Roman" panose="02020603050405020304" pitchFamily="18" charset="0"/>
                <a:cs typeface="Times New Roman" panose="02020603050405020304" pitchFamily="18" charset="0"/>
              </a:rPr>
              <a:t>gr.</a:t>
            </a:r>
            <a:r>
              <a:rPr lang="de-DE" sz="2400" b="1" dirty="0" smtClean="0">
                <a:solidFill>
                  <a:srgbClr val="FF0000"/>
                </a:solidFill>
                <a:latin typeface="Times New Roman" panose="02020603050405020304" pitchFamily="18" charset="0"/>
                <a:cs typeface="Times New Roman" panose="02020603050405020304" pitchFamily="18" charset="0"/>
              </a:rPr>
              <a:t> Communities   </a:t>
            </a:r>
            <a:endParaRPr lang="el-GR" sz="2400" b="1" dirty="0">
              <a:solidFill>
                <a:srgbClr val="FF00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2060848"/>
            <a:ext cx="8229600" cy="4065315"/>
          </a:xfrm>
        </p:spPr>
        <p:txBody>
          <a:bodyPr/>
          <a:lstStyle/>
          <a:p>
            <a:pPr marL="0" indent="0">
              <a:buNone/>
            </a:pPr>
            <a:endParaRPr lang="de-DE"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400" b="1" dirty="0">
                <a:latin typeface="Times New Roman" panose="02020603050405020304" pitchFamily="18" charset="0"/>
                <a:ea typeface="+mj-ea"/>
                <a:cs typeface="Times New Roman" panose="02020603050405020304" pitchFamily="18" charset="0"/>
              </a:rPr>
              <a:t>Εθνοτικές ομάδες ενσωματωμένες στις πολυεθνοτικές κοινωνίες  και στις εκπαιδευτικές πολίτικες τους</a:t>
            </a:r>
            <a:endParaRPr lang="de-DE" sz="2400" b="1" dirty="0">
              <a:latin typeface="Times New Roman" panose="02020603050405020304" pitchFamily="18" charset="0"/>
              <a:ea typeface="+mj-ea"/>
              <a:cs typeface="Times New Roman" panose="02020603050405020304" pitchFamily="18" charset="0"/>
            </a:endParaRPr>
          </a:p>
          <a:p>
            <a:pPr>
              <a:buFont typeface="Wingdings" panose="05000000000000000000" pitchFamily="2" charset="2"/>
              <a:buChar char="Ø"/>
            </a:pPr>
            <a:r>
              <a:rPr lang="de-DE" sz="2400" b="1" dirty="0">
                <a:solidFill>
                  <a:srgbClr val="FF0000"/>
                </a:solidFill>
                <a:latin typeface="Times New Roman" panose="02020603050405020304" pitchFamily="18" charset="0"/>
                <a:ea typeface="+mj-ea"/>
                <a:cs typeface="Times New Roman" panose="02020603050405020304" pitchFamily="18" charset="0"/>
              </a:rPr>
              <a:t>Ethnische Gruppen  integriert in  den multiethnischen Gesellschaften und ihre Bildungspolitik</a:t>
            </a:r>
            <a:endParaRPr lang="el-GR"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5699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417638"/>
          </a:xfrm>
        </p:spPr>
        <p:txBody>
          <a:bodyPr/>
          <a:lstStyle/>
          <a:p>
            <a:r>
              <a:rPr lang="el-GR" sz="3600" b="1" dirty="0" smtClean="0"/>
              <a:t/>
            </a:r>
            <a:br>
              <a:rPr lang="el-GR" sz="3600" b="1" dirty="0" smtClean="0"/>
            </a:br>
            <a:r>
              <a:rPr lang="el-GR" sz="2800" b="1" dirty="0" smtClean="0">
                <a:latin typeface="Times New Roman" panose="02020603050405020304" pitchFamily="18" charset="0"/>
                <a:cs typeface="Times New Roman" panose="02020603050405020304" pitchFamily="18" charset="0"/>
              </a:rPr>
              <a:t>2.Τα πρόσωπα, το </a:t>
            </a:r>
            <a:r>
              <a:rPr lang="el-GR" sz="2800" b="1" dirty="0">
                <a:latin typeface="Times New Roman" panose="02020603050405020304" pitchFamily="18" charset="0"/>
                <a:cs typeface="Times New Roman" panose="02020603050405020304" pitchFamily="18" charset="0"/>
              </a:rPr>
              <a:t>κοινωνικοπολιτισμικό κεφάλαιό τους και οι προσδοκίες </a:t>
            </a:r>
            <a:r>
              <a:rPr lang="el-GR" sz="2800" b="1" dirty="0" smtClean="0">
                <a:latin typeface="Times New Roman" panose="02020603050405020304" pitchFamily="18" charset="0"/>
                <a:cs typeface="Times New Roman" panose="02020603050405020304" pitchFamily="18" charset="0"/>
              </a:rPr>
              <a:t>τους/ </a:t>
            </a:r>
            <a:r>
              <a:rPr lang="de-DE" sz="2800" b="1" dirty="0" smtClean="0">
                <a:solidFill>
                  <a:srgbClr val="FF0000"/>
                </a:solidFill>
                <a:latin typeface="Times New Roman" panose="02020603050405020304" pitchFamily="18" charset="0"/>
                <a:cs typeface="Times New Roman" panose="02020603050405020304" pitchFamily="18" charset="0"/>
              </a:rPr>
              <a:t>Die Personen, ihr soziokulturelles Kapital u. ihre Erwartungen</a:t>
            </a:r>
            <a:r>
              <a:rPr lang="el-GR" sz="2800" dirty="0">
                <a:latin typeface="Times New Roman" panose="02020603050405020304" pitchFamily="18" charset="0"/>
                <a:cs typeface="Times New Roman" panose="02020603050405020304" pitchFamily="18" charset="0"/>
              </a:rPr>
              <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600200"/>
            <a:ext cx="8229600" cy="4997152"/>
          </a:xfrm>
        </p:spPr>
        <p:txBody>
          <a:bodyPr/>
          <a:lstStyle/>
          <a:p>
            <a:pPr>
              <a:buFont typeface="Wingdings" panose="05000000000000000000" pitchFamily="2" charset="2"/>
              <a:buChar char="Ø"/>
            </a:pPr>
            <a:endParaRPr lang="el-GR" sz="20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000" b="1" dirty="0" smtClean="0">
                <a:latin typeface="Times New Roman" panose="02020603050405020304" pitchFamily="18" charset="0"/>
                <a:cs typeface="Times New Roman" panose="02020603050405020304" pitchFamily="18" charset="0"/>
              </a:rPr>
              <a:t>Γονείς</a:t>
            </a:r>
            <a:r>
              <a:rPr lang="de-DE" sz="2000" b="1" dirty="0" smtClean="0">
                <a:latin typeface="Times New Roman" panose="02020603050405020304" pitchFamily="18" charset="0"/>
                <a:cs typeface="Times New Roman" panose="02020603050405020304" pitchFamily="18" charset="0"/>
              </a:rPr>
              <a:t>,</a:t>
            </a:r>
            <a:r>
              <a:rPr lang="el-GR" sz="2000" b="1" dirty="0" smtClean="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2</a:t>
            </a:r>
            <a:r>
              <a:rPr lang="el-GR" sz="2000" b="1" baseline="30000" dirty="0" smtClean="0">
                <a:latin typeface="Times New Roman" panose="02020603050405020304" pitchFamily="18" charset="0"/>
                <a:cs typeface="Times New Roman" panose="02020603050405020304" pitchFamily="18" charset="0"/>
              </a:rPr>
              <a:t>η</a:t>
            </a:r>
            <a:r>
              <a:rPr lang="el-GR" sz="2000" b="1" dirty="0" smtClean="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και </a:t>
            </a:r>
            <a:r>
              <a:rPr lang="el-GR" sz="2000" b="1" dirty="0" smtClean="0">
                <a:latin typeface="Times New Roman" panose="02020603050405020304" pitchFamily="18" charset="0"/>
                <a:cs typeface="Times New Roman" panose="02020603050405020304" pitchFamily="18" charset="0"/>
              </a:rPr>
              <a:t> 3η γενιά/ </a:t>
            </a:r>
            <a:r>
              <a:rPr lang="de-DE" sz="2000" b="1" dirty="0" smtClean="0">
                <a:latin typeface="Times New Roman" panose="02020603050405020304" pitchFamily="18" charset="0"/>
                <a:cs typeface="Times New Roman" panose="02020603050405020304" pitchFamily="18" charset="0"/>
              </a:rPr>
              <a:t> </a:t>
            </a:r>
            <a:r>
              <a:rPr lang="de-DE" sz="2000" b="1" dirty="0" smtClean="0">
                <a:solidFill>
                  <a:srgbClr val="FF0000"/>
                </a:solidFill>
                <a:latin typeface="Times New Roman" panose="02020603050405020304" pitchFamily="18" charset="0"/>
                <a:cs typeface="Times New Roman" panose="02020603050405020304" pitchFamily="18" charset="0"/>
              </a:rPr>
              <a:t>Eltern</a:t>
            </a:r>
            <a:r>
              <a:rPr lang="el-GR" sz="2000" b="1" dirty="0" smtClean="0">
                <a:solidFill>
                  <a:srgbClr val="FF0000"/>
                </a:solidFill>
                <a:latin typeface="Times New Roman" panose="02020603050405020304" pitchFamily="18" charset="0"/>
                <a:cs typeface="Times New Roman" panose="02020603050405020304" pitchFamily="18" charset="0"/>
              </a:rPr>
              <a:t> 2 </a:t>
            </a:r>
            <a:r>
              <a:rPr lang="de-DE" sz="2000" b="1" dirty="0" smtClean="0">
                <a:solidFill>
                  <a:srgbClr val="FF0000"/>
                </a:solidFill>
                <a:latin typeface="Times New Roman" panose="02020603050405020304" pitchFamily="18" charset="0"/>
                <a:cs typeface="Times New Roman" panose="02020603050405020304" pitchFamily="18" charset="0"/>
              </a:rPr>
              <a:t>und</a:t>
            </a:r>
            <a:r>
              <a:rPr lang="el-GR" sz="2000" b="1" dirty="0" smtClean="0">
                <a:solidFill>
                  <a:srgbClr val="FF0000"/>
                </a:solidFill>
                <a:latin typeface="Times New Roman" panose="02020603050405020304" pitchFamily="18" charset="0"/>
                <a:cs typeface="Times New Roman" panose="02020603050405020304" pitchFamily="18" charset="0"/>
              </a:rPr>
              <a:t>  3. </a:t>
            </a:r>
            <a:r>
              <a:rPr lang="de-DE" sz="2000" b="1" dirty="0" smtClean="0">
                <a:solidFill>
                  <a:srgbClr val="FF0000"/>
                </a:solidFill>
                <a:latin typeface="Times New Roman" panose="02020603050405020304" pitchFamily="18" charset="0"/>
                <a:cs typeface="Times New Roman" panose="02020603050405020304" pitchFamily="18" charset="0"/>
              </a:rPr>
              <a:t>Generation</a:t>
            </a:r>
            <a:r>
              <a:rPr lang="el-GR" sz="2000" b="1" dirty="0" smtClean="0">
                <a:solidFill>
                  <a:srgbClr val="FF0000"/>
                </a:solidFill>
                <a:latin typeface="Times New Roman" panose="02020603050405020304" pitchFamily="18" charset="0"/>
                <a:cs typeface="Times New Roman" panose="02020603050405020304" pitchFamily="18" charset="0"/>
              </a:rPr>
              <a:t> </a:t>
            </a:r>
            <a:r>
              <a:rPr lang="de-DE" sz="2000" b="1" dirty="0" smtClean="0">
                <a:solidFill>
                  <a:srgbClr val="FF0000"/>
                </a:solidFill>
                <a:latin typeface="Times New Roman" panose="02020603050405020304" pitchFamily="18" charset="0"/>
                <a:cs typeface="Times New Roman" panose="02020603050405020304" pitchFamily="18" charset="0"/>
              </a:rPr>
              <a:t> </a:t>
            </a:r>
            <a:endParaRPr lang="el-GR" sz="20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000" b="1" dirty="0" smtClean="0">
                <a:latin typeface="Times New Roman" panose="02020603050405020304" pitchFamily="18" charset="0"/>
                <a:cs typeface="Times New Roman" panose="02020603050405020304" pitchFamily="18" charset="0"/>
              </a:rPr>
              <a:t>Παιδιά 3</a:t>
            </a:r>
            <a:r>
              <a:rPr lang="el-GR" sz="2000" b="1" baseline="30000" dirty="0" smtClean="0">
                <a:latin typeface="Times New Roman" panose="02020603050405020304" pitchFamily="18" charset="0"/>
                <a:cs typeface="Times New Roman" panose="02020603050405020304" pitchFamily="18" charset="0"/>
              </a:rPr>
              <a:t>η</a:t>
            </a:r>
            <a:r>
              <a:rPr lang="el-GR" sz="2000" b="1" dirty="0" smtClean="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και </a:t>
            </a:r>
            <a:r>
              <a:rPr lang="el-GR" sz="2000" b="1" dirty="0" smtClean="0">
                <a:latin typeface="Times New Roman" panose="02020603050405020304" pitchFamily="18" charset="0"/>
                <a:cs typeface="Times New Roman" panose="02020603050405020304" pitchFamily="18" charset="0"/>
              </a:rPr>
              <a:t>4</a:t>
            </a:r>
            <a:r>
              <a:rPr lang="el-GR" sz="2000" b="1" baseline="30000" dirty="0" smtClean="0">
                <a:latin typeface="Times New Roman" panose="02020603050405020304" pitchFamily="18" charset="0"/>
                <a:cs typeface="Times New Roman" panose="02020603050405020304" pitchFamily="18" charset="0"/>
              </a:rPr>
              <a:t>η</a:t>
            </a:r>
            <a:r>
              <a:rPr lang="el-GR" sz="2000" b="1" dirty="0" smtClean="0">
                <a:latin typeface="Times New Roman" panose="02020603050405020304" pitchFamily="18" charset="0"/>
                <a:cs typeface="Times New Roman" panose="02020603050405020304" pitchFamily="18" charset="0"/>
              </a:rPr>
              <a:t>  γενιά/</a:t>
            </a:r>
            <a:r>
              <a:rPr lang="de-DE" sz="2000" b="1" dirty="0" smtClean="0">
                <a:latin typeface="Times New Roman" panose="02020603050405020304" pitchFamily="18" charset="0"/>
                <a:cs typeface="Times New Roman" panose="02020603050405020304" pitchFamily="18" charset="0"/>
              </a:rPr>
              <a:t> </a:t>
            </a:r>
            <a:r>
              <a:rPr lang="de-DE" sz="2000" b="1" dirty="0" smtClean="0">
                <a:solidFill>
                  <a:srgbClr val="FF0000"/>
                </a:solidFill>
                <a:latin typeface="Times New Roman" panose="02020603050405020304" pitchFamily="18" charset="0"/>
                <a:cs typeface="Times New Roman" panose="02020603050405020304" pitchFamily="18" charset="0"/>
              </a:rPr>
              <a:t>Schüler 3. und 4. Generation</a:t>
            </a:r>
            <a:endParaRPr lang="el-GR" sz="2000" b="1"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000" b="1" dirty="0" smtClean="0">
                <a:latin typeface="Times New Roman" panose="02020603050405020304" pitchFamily="18" charset="0"/>
                <a:cs typeface="Times New Roman" panose="02020603050405020304" pitchFamily="18" charset="0"/>
              </a:rPr>
              <a:t>Συνέπειες </a:t>
            </a:r>
            <a:r>
              <a:rPr lang="de-DE" sz="2000" b="1" dirty="0" smtClean="0">
                <a:latin typeface="Times New Roman" panose="02020603050405020304" pitchFamily="18" charset="0"/>
                <a:cs typeface="Times New Roman" panose="02020603050405020304" pitchFamily="18" charset="0"/>
              </a:rPr>
              <a:t> </a:t>
            </a:r>
            <a:r>
              <a:rPr lang="de-DE" sz="2000" b="1" dirty="0" smtClean="0">
                <a:solidFill>
                  <a:srgbClr val="FF0000"/>
                </a:solidFill>
                <a:latin typeface="Times New Roman" panose="02020603050405020304" pitchFamily="18" charset="0"/>
                <a:cs typeface="Times New Roman" panose="02020603050405020304" pitchFamily="18" charset="0"/>
              </a:rPr>
              <a:t>Folgen des Generationswechsels </a:t>
            </a:r>
            <a:r>
              <a:rPr lang="el-GR" sz="2000" dirty="0" smtClean="0">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 για τους γονείς (π.χ. προσανατολισμοί, εκπαιδευτικές προσδοκίες)</a:t>
            </a:r>
          </a:p>
          <a:p>
            <a:pPr>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γ</a:t>
            </a:r>
            <a:r>
              <a:rPr lang="el-GR" sz="2000" dirty="0" smtClean="0">
                <a:latin typeface="Times New Roman" panose="02020603050405020304" pitchFamily="18" charset="0"/>
                <a:cs typeface="Times New Roman" panose="02020603050405020304" pitchFamily="18" charset="0"/>
              </a:rPr>
              <a:t>ια τα παιδιά-μαθητές (π.χ. κατοχή και χρήση της γλώσσας)</a:t>
            </a:r>
          </a:p>
          <a:p>
            <a:pPr>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γ</a:t>
            </a:r>
            <a:r>
              <a:rPr lang="el-GR" sz="2000" dirty="0" smtClean="0">
                <a:latin typeface="Times New Roman" panose="02020603050405020304" pitchFamily="18" charset="0"/>
                <a:cs typeface="Times New Roman" panose="02020603050405020304" pitchFamily="18" charset="0"/>
              </a:rPr>
              <a:t>ια τη διδασκαλία  στη τάξη (ΕΔΓ/ΕΞΓ)</a:t>
            </a:r>
            <a:endParaRPr lang="de-DE"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σ</a:t>
            </a:r>
            <a:r>
              <a:rPr lang="el-GR" sz="2000" dirty="0" smtClean="0">
                <a:latin typeface="Times New Roman" panose="02020603050405020304" pitchFamily="18" charset="0"/>
                <a:cs typeface="Times New Roman" panose="02020603050405020304" pitchFamily="18" charset="0"/>
              </a:rPr>
              <a:t>τις  Σχέσεις γονιών και παιδιών με την Ελλάδα (</a:t>
            </a:r>
            <a:r>
              <a:rPr lang="el-GR" sz="2000" b="1" u="sng" dirty="0" smtClean="0">
                <a:latin typeface="Times New Roman" panose="02020603050405020304" pitchFamily="18" charset="0"/>
                <a:cs typeface="Times New Roman" panose="02020603050405020304" pitchFamily="18" charset="0"/>
              </a:rPr>
              <a:t>πρόσφατα αυτές ενισχύονται μέσω των ΝΤ)</a:t>
            </a:r>
          </a:p>
          <a:p>
            <a:pPr>
              <a:buFont typeface="Arial" panose="020B0604020202020204" pitchFamily="34" charset="0"/>
              <a:buChar char="•"/>
            </a:pPr>
            <a:endParaRPr lang="el-GR" sz="2000" b="1"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l-GR"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25096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4699</TotalTime>
  <Words>1200</Words>
  <Application>Microsoft Office PowerPoint</Application>
  <PresentationFormat>Προβολή στην οθόνη (4:3)</PresentationFormat>
  <Paragraphs>153</Paragraphs>
  <Slides>16</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Times New Roman</vt:lpstr>
      <vt:lpstr>Wingdings</vt:lpstr>
      <vt:lpstr>Θέμα του Office</vt:lpstr>
      <vt:lpstr>Παρουσίαση του PowerPoint</vt:lpstr>
      <vt:lpstr>Εισαγωγή/ Einführung </vt:lpstr>
      <vt:lpstr>Εισαγωγή/ Einführung </vt:lpstr>
      <vt:lpstr>Εισαγωγή/Einführung</vt:lpstr>
      <vt:lpstr> 1.Πλαίσιο και  επίκαιρα προβλήματα  Rahmenbedingungen u. Schlüsselprobleme   </vt:lpstr>
      <vt:lpstr> 1.Πλαίσιο και  επίκαιρα προβλήματα  Rahmenbedingungen u. aktuelle Probleme   </vt:lpstr>
      <vt:lpstr>   1.Πλαίσιο Rahmenbedingungen 1.2. Τεχνολογικές εξελίξεις και κοινωνικές αλλαγές/ Technologischer Fortschritt u. sozialer Wandel       </vt:lpstr>
      <vt:lpstr>1.Πλαίσιο/Rahmenbedingungen  1.3. Συνθήκες στις χώρες διαμονής και στις ελληνικές κοινότητες / Verhältnisse in den Aufnahmeländern und in den gr. Communities   </vt:lpstr>
      <vt:lpstr> 2.Τα πρόσωπα, το κοινωνικοπολιτισμικό κεφάλαιό τους και οι προσδοκίες τους/ Die Personen, ihr soziokulturelles Kapital u. ihre Erwartungen </vt:lpstr>
      <vt:lpstr> Στάση των γονιών έναντι έναντι  της εξ αποστάσεως εκπαίδευσης / Einstellung der Eltern   gegenüber  des Fernunterrichts </vt:lpstr>
      <vt:lpstr>2.Τα πρόσωπα (συνέχεια)</vt:lpstr>
      <vt:lpstr>   Αξιολόγηση των ΝΤ, γενικότερα ,και της εξ αποστάσεως εκπαίδευσης, ειδικότερα, από τους εκπαιδευτικούς /Bewertung der NT und  speziell des Fernunterrichts von den  Lehrern    </vt:lpstr>
      <vt:lpstr>ΝΤ και διαδικτυακές Κοινότητες Μάθησης/    NT und digitale Lern - communities </vt:lpstr>
      <vt:lpstr>    3.Στόχοι /Ziele     </vt:lpstr>
      <vt:lpstr>Στόχοι με βάση τις προσδοκίες των γονέων/   Ziele gemäß der Elternerwartungen</vt:lpstr>
      <vt:lpstr>(Συνέχεια/Fortsetzung)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Windows User</dc:creator>
  <cp:lastModifiedBy>Hewlett-Packard Company</cp:lastModifiedBy>
  <cp:revision>386</cp:revision>
  <dcterms:created xsi:type="dcterms:W3CDTF">2008-03-11T07:07:20Z</dcterms:created>
  <dcterms:modified xsi:type="dcterms:W3CDTF">2025-03-13T12:57:17Z</dcterms:modified>
</cp:coreProperties>
</file>